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dp" ContentType="image/vnd.ms-photo"/>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663"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680" r:id="rId55"/>
    <p:sldId id="681" r:id="rId56"/>
    <p:sldId id="718"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695" r:id="rId85"/>
    <p:sldId id="723" r:id="rId86"/>
    <p:sldId id="338" r:id="rId87"/>
    <p:sldId id="339" r:id="rId88"/>
    <p:sldId id="340" r:id="rId89"/>
    <p:sldId id="341" r:id="rId90"/>
    <p:sldId id="342" r:id="rId91"/>
    <p:sldId id="343" r:id="rId92"/>
    <p:sldId id="344" r:id="rId93"/>
    <p:sldId id="345" r:id="rId94"/>
    <p:sldId id="346" r:id="rId95"/>
    <p:sldId id="347" r:id="rId96"/>
    <p:sldId id="620" r:id="rId97"/>
    <p:sldId id="349" r:id="rId98"/>
    <p:sldId id="350" r:id="rId99"/>
    <p:sldId id="351" r:id="rId100"/>
    <p:sldId id="352" r:id="rId101"/>
    <p:sldId id="353" r:id="rId102"/>
    <p:sldId id="354" r:id="rId103"/>
    <p:sldId id="355" r:id="rId104"/>
    <p:sldId id="356" r:id="rId105"/>
    <p:sldId id="357" r:id="rId106"/>
    <p:sldId id="358" r:id="rId107"/>
    <p:sldId id="359" r:id="rId108"/>
    <p:sldId id="390" r:id="rId109"/>
    <p:sldId id="722" r:id="rId110"/>
    <p:sldId id="721" r:id="rId111"/>
    <p:sldId id="719"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Lst>
  <p:sldSz cx="20104100" cy="11309350"/>
  <p:notesSz cx="9926638" cy="6797675"/>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48" y="9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5BB5D8-840B-4117-8B34-E5D46816E2BB}" type="doc">
      <dgm:prSet loTypeId="urn:microsoft.com/office/officeart/2005/8/layout/chevron1" loCatId="process" qsTypeId="urn:microsoft.com/office/officeart/2005/8/quickstyle/simple1" qsCatId="simple" csTypeId="urn:microsoft.com/office/officeart/2005/8/colors/accent4_1" csCatId="accent4" phldr="1"/>
      <dgm:spPr/>
      <dgm:t>
        <a:bodyPr/>
        <a:lstStyle/>
        <a:p>
          <a:endParaRPr lang="el-GR"/>
        </a:p>
      </dgm:t>
    </dgm:pt>
    <dgm:pt modelId="{7D0DC128-C7B1-4B94-AE28-562C996DBE8B}">
      <dgm:prSet phldrT="[Text]" custT="1"/>
      <dgm:spPr/>
      <dgm:t>
        <a:bodyPr/>
        <a:lstStyle/>
        <a:p>
          <a:r>
            <a:rPr lang="el-GR" sz="1600" dirty="0"/>
            <a:t>09:45 π.μ.</a:t>
          </a:r>
        </a:p>
      </dgm:t>
    </dgm:pt>
    <dgm:pt modelId="{97BEBF48-1DED-4B56-B820-B1D64397A7AB}" type="parTrans" cxnId="{EEA15803-3C85-47BF-96E4-59A488FBF31F}">
      <dgm:prSet/>
      <dgm:spPr/>
      <dgm:t>
        <a:bodyPr/>
        <a:lstStyle/>
        <a:p>
          <a:endParaRPr lang="el-GR" sz="1600"/>
        </a:p>
      </dgm:t>
    </dgm:pt>
    <dgm:pt modelId="{34003EF6-5952-409D-B984-4173E6908ACC}" type="sibTrans" cxnId="{EEA15803-3C85-47BF-96E4-59A488FBF31F}">
      <dgm:prSet/>
      <dgm:spPr/>
      <dgm:t>
        <a:bodyPr/>
        <a:lstStyle/>
        <a:p>
          <a:endParaRPr lang="el-GR" sz="1600"/>
        </a:p>
      </dgm:t>
    </dgm:pt>
    <dgm:pt modelId="{2AD8F65D-734D-4167-9B78-B32C8D397289}">
      <dgm:prSet phldrT="[Text]" custT="1"/>
      <dgm:spPr/>
      <dgm:t>
        <a:bodyPr/>
        <a:lstStyle/>
        <a:p>
          <a:r>
            <a:rPr lang="el-GR" sz="1600" dirty="0"/>
            <a:t>11:45 π.μ.</a:t>
          </a:r>
        </a:p>
      </dgm:t>
    </dgm:pt>
    <dgm:pt modelId="{CB030B46-1548-45F3-A0FD-C63AF69C9E2A}" type="parTrans" cxnId="{14AD2E48-4834-401A-8106-C41BBB6AB33F}">
      <dgm:prSet/>
      <dgm:spPr/>
      <dgm:t>
        <a:bodyPr/>
        <a:lstStyle/>
        <a:p>
          <a:endParaRPr lang="el-GR" sz="1600"/>
        </a:p>
      </dgm:t>
    </dgm:pt>
    <dgm:pt modelId="{24B91E81-FA15-4E94-AC68-D88DE35CA547}" type="sibTrans" cxnId="{14AD2E48-4834-401A-8106-C41BBB6AB33F}">
      <dgm:prSet/>
      <dgm:spPr/>
      <dgm:t>
        <a:bodyPr/>
        <a:lstStyle/>
        <a:p>
          <a:endParaRPr lang="el-GR" sz="1600"/>
        </a:p>
      </dgm:t>
    </dgm:pt>
    <dgm:pt modelId="{F056B687-0516-43C6-B897-E736BE963DAD}">
      <dgm:prSet phldrT="[Text]" custT="1"/>
      <dgm:spPr/>
      <dgm:t>
        <a:bodyPr/>
        <a:lstStyle/>
        <a:p>
          <a:r>
            <a:rPr lang="el-GR" sz="1600" dirty="0"/>
            <a:t>02:45 μ.μ.</a:t>
          </a:r>
        </a:p>
      </dgm:t>
    </dgm:pt>
    <dgm:pt modelId="{6A23036F-1EA8-4C0B-A9EC-3E97CBD0888E}" type="parTrans" cxnId="{4AC17908-7D24-414C-9A92-C5FB19C1326E}">
      <dgm:prSet/>
      <dgm:spPr/>
      <dgm:t>
        <a:bodyPr/>
        <a:lstStyle/>
        <a:p>
          <a:endParaRPr lang="el-GR" sz="1600"/>
        </a:p>
      </dgm:t>
    </dgm:pt>
    <dgm:pt modelId="{84812D69-6801-48FA-863E-E85649C2CC13}" type="sibTrans" cxnId="{4AC17908-7D24-414C-9A92-C5FB19C1326E}">
      <dgm:prSet/>
      <dgm:spPr/>
      <dgm:t>
        <a:bodyPr/>
        <a:lstStyle/>
        <a:p>
          <a:endParaRPr lang="el-GR" sz="1600"/>
        </a:p>
      </dgm:t>
    </dgm:pt>
    <dgm:pt modelId="{8119DB32-5609-49C6-9A15-99E69D0A001A}">
      <dgm:prSet custT="1"/>
      <dgm:spPr/>
      <dgm:t>
        <a:bodyPr/>
        <a:lstStyle/>
        <a:p>
          <a:r>
            <a:rPr lang="el-GR" sz="1600" dirty="0"/>
            <a:t>04:45 μ.μ.</a:t>
          </a:r>
        </a:p>
      </dgm:t>
    </dgm:pt>
    <dgm:pt modelId="{217E9434-0CA8-4FC4-8933-7816EDBAAFE4}" type="parTrans" cxnId="{945DB322-14C2-42A7-B85E-AE1C210E0249}">
      <dgm:prSet/>
      <dgm:spPr/>
      <dgm:t>
        <a:bodyPr/>
        <a:lstStyle/>
        <a:p>
          <a:endParaRPr lang="el-GR" sz="1600"/>
        </a:p>
      </dgm:t>
    </dgm:pt>
    <dgm:pt modelId="{4B67D7DD-B456-4791-99DF-29AC1004F873}" type="sibTrans" cxnId="{945DB322-14C2-42A7-B85E-AE1C210E0249}">
      <dgm:prSet/>
      <dgm:spPr/>
      <dgm:t>
        <a:bodyPr/>
        <a:lstStyle/>
        <a:p>
          <a:endParaRPr lang="el-GR" sz="1600"/>
        </a:p>
      </dgm:t>
    </dgm:pt>
    <dgm:pt modelId="{DF868C66-F59C-479C-95B0-CEF8BE084980}">
      <dgm:prSet custT="1"/>
      <dgm:spPr/>
      <dgm:t>
        <a:bodyPr/>
        <a:lstStyle/>
        <a:p>
          <a:r>
            <a:rPr lang="el-GR" sz="1600" dirty="0"/>
            <a:t>06:00 μ.μ.</a:t>
          </a:r>
        </a:p>
      </dgm:t>
    </dgm:pt>
    <dgm:pt modelId="{2389BD64-2E7A-4415-9D88-070738F9B19C}" type="parTrans" cxnId="{A073E670-9CF3-4817-9C7C-58B208D1A6B8}">
      <dgm:prSet/>
      <dgm:spPr/>
      <dgm:t>
        <a:bodyPr/>
        <a:lstStyle/>
        <a:p>
          <a:endParaRPr lang="el-GR" sz="1600"/>
        </a:p>
      </dgm:t>
    </dgm:pt>
    <dgm:pt modelId="{A260B184-793B-49E6-BFF8-EC9D1E8A8C5D}" type="sibTrans" cxnId="{A073E670-9CF3-4817-9C7C-58B208D1A6B8}">
      <dgm:prSet/>
      <dgm:spPr/>
      <dgm:t>
        <a:bodyPr/>
        <a:lstStyle/>
        <a:p>
          <a:endParaRPr lang="el-GR" sz="1600"/>
        </a:p>
      </dgm:t>
    </dgm:pt>
    <dgm:pt modelId="{76EC2F5D-6B94-4286-977B-5F2B7BD017D8}" type="pres">
      <dgm:prSet presAssocID="{655BB5D8-840B-4117-8B34-E5D46816E2BB}" presName="Name0" presStyleCnt="0">
        <dgm:presLayoutVars>
          <dgm:dir/>
          <dgm:animLvl val="lvl"/>
          <dgm:resizeHandles val="exact"/>
        </dgm:presLayoutVars>
      </dgm:prSet>
      <dgm:spPr/>
      <dgm:t>
        <a:bodyPr/>
        <a:lstStyle/>
        <a:p>
          <a:endParaRPr lang="en-US"/>
        </a:p>
      </dgm:t>
    </dgm:pt>
    <dgm:pt modelId="{C5D92AB3-1CCE-4947-8680-7249ED5B88A4}" type="pres">
      <dgm:prSet presAssocID="{7D0DC128-C7B1-4B94-AE28-562C996DBE8B}" presName="parTxOnly" presStyleLbl="node1" presStyleIdx="0" presStyleCnt="5">
        <dgm:presLayoutVars>
          <dgm:chMax val="0"/>
          <dgm:chPref val="0"/>
          <dgm:bulletEnabled val="1"/>
        </dgm:presLayoutVars>
      </dgm:prSet>
      <dgm:spPr/>
      <dgm:t>
        <a:bodyPr/>
        <a:lstStyle/>
        <a:p>
          <a:endParaRPr lang="en-US"/>
        </a:p>
      </dgm:t>
    </dgm:pt>
    <dgm:pt modelId="{FB2150A0-5677-4488-9FE8-CEBACFA4ABD2}" type="pres">
      <dgm:prSet presAssocID="{34003EF6-5952-409D-B984-4173E6908ACC}" presName="parTxOnlySpace" presStyleCnt="0"/>
      <dgm:spPr/>
    </dgm:pt>
    <dgm:pt modelId="{D42AE7BD-FF54-4592-93C6-0F81F04C3F7C}" type="pres">
      <dgm:prSet presAssocID="{2AD8F65D-734D-4167-9B78-B32C8D397289}" presName="parTxOnly" presStyleLbl="node1" presStyleIdx="1" presStyleCnt="5">
        <dgm:presLayoutVars>
          <dgm:chMax val="0"/>
          <dgm:chPref val="0"/>
          <dgm:bulletEnabled val="1"/>
        </dgm:presLayoutVars>
      </dgm:prSet>
      <dgm:spPr/>
      <dgm:t>
        <a:bodyPr/>
        <a:lstStyle/>
        <a:p>
          <a:endParaRPr lang="en-US"/>
        </a:p>
      </dgm:t>
    </dgm:pt>
    <dgm:pt modelId="{437D012B-2597-443C-9DEA-9DE85CC81E42}" type="pres">
      <dgm:prSet presAssocID="{24B91E81-FA15-4E94-AC68-D88DE35CA547}" presName="parTxOnlySpace" presStyleCnt="0"/>
      <dgm:spPr/>
    </dgm:pt>
    <dgm:pt modelId="{6AF3ED36-7483-4616-B3B8-FE4EEE0D5B22}" type="pres">
      <dgm:prSet presAssocID="{F056B687-0516-43C6-B897-E736BE963DAD}" presName="parTxOnly" presStyleLbl="node1" presStyleIdx="2" presStyleCnt="5">
        <dgm:presLayoutVars>
          <dgm:chMax val="0"/>
          <dgm:chPref val="0"/>
          <dgm:bulletEnabled val="1"/>
        </dgm:presLayoutVars>
      </dgm:prSet>
      <dgm:spPr/>
      <dgm:t>
        <a:bodyPr/>
        <a:lstStyle/>
        <a:p>
          <a:endParaRPr lang="en-US"/>
        </a:p>
      </dgm:t>
    </dgm:pt>
    <dgm:pt modelId="{3D138E2A-B05E-433F-842B-C79A4AD04FD7}" type="pres">
      <dgm:prSet presAssocID="{84812D69-6801-48FA-863E-E85649C2CC13}" presName="parTxOnlySpace" presStyleCnt="0"/>
      <dgm:spPr/>
    </dgm:pt>
    <dgm:pt modelId="{5C52A3BB-DBCF-4FDE-B1F3-2D2FD3489FDE}" type="pres">
      <dgm:prSet presAssocID="{8119DB32-5609-49C6-9A15-99E69D0A001A}" presName="parTxOnly" presStyleLbl="node1" presStyleIdx="3" presStyleCnt="5">
        <dgm:presLayoutVars>
          <dgm:chMax val="0"/>
          <dgm:chPref val="0"/>
          <dgm:bulletEnabled val="1"/>
        </dgm:presLayoutVars>
      </dgm:prSet>
      <dgm:spPr/>
      <dgm:t>
        <a:bodyPr/>
        <a:lstStyle/>
        <a:p>
          <a:endParaRPr lang="en-US"/>
        </a:p>
      </dgm:t>
    </dgm:pt>
    <dgm:pt modelId="{B63389DB-8B83-4656-A418-A4D5F8842147}" type="pres">
      <dgm:prSet presAssocID="{4B67D7DD-B456-4791-99DF-29AC1004F873}" presName="parTxOnlySpace" presStyleCnt="0"/>
      <dgm:spPr/>
    </dgm:pt>
    <dgm:pt modelId="{7925D222-B31F-41DC-8107-24E30C41AB18}" type="pres">
      <dgm:prSet presAssocID="{DF868C66-F59C-479C-95B0-CEF8BE084980}" presName="parTxOnly" presStyleLbl="node1" presStyleIdx="4" presStyleCnt="5">
        <dgm:presLayoutVars>
          <dgm:chMax val="0"/>
          <dgm:chPref val="0"/>
          <dgm:bulletEnabled val="1"/>
        </dgm:presLayoutVars>
      </dgm:prSet>
      <dgm:spPr/>
      <dgm:t>
        <a:bodyPr/>
        <a:lstStyle/>
        <a:p>
          <a:endParaRPr lang="en-US"/>
        </a:p>
      </dgm:t>
    </dgm:pt>
  </dgm:ptLst>
  <dgm:cxnLst>
    <dgm:cxn modelId="{703F883B-8F49-47F2-88B6-B77B3A1AED2D}" type="presOf" srcId="{2AD8F65D-734D-4167-9B78-B32C8D397289}" destId="{D42AE7BD-FF54-4592-93C6-0F81F04C3F7C}" srcOrd="0" destOrd="0" presId="urn:microsoft.com/office/officeart/2005/8/layout/chevron1"/>
    <dgm:cxn modelId="{14AD2E48-4834-401A-8106-C41BBB6AB33F}" srcId="{655BB5D8-840B-4117-8B34-E5D46816E2BB}" destId="{2AD8F65D-734D-4167-9B78-B32C8D397289}" srcOrd="1" destOrd="0" parTransId="{CB030B46-1548-45F3-A0FD-C63AF69C9E2A}" sibTransId="{24B91E81-FA15-4E94-AC68-D88DE35CA547}"/>
    <dgm:cxn modelId="{F63A4177-1BA3-48DF-81A1-B1EF73D5845C}" type="presOf" srcId="{655BB5D8-840B-4117-8B34-E5D46816E2BB}" destId="{76EC2F5D-6B94-4286-977B-5F2B7BD017D8}" srcOrd="0" destOrd="0" presId="urn:microsoft.com/office/officeart/2005/8/layout/chevron1"/>
    <dgm:cxn modelId="{945DB322-14C2-42A7-B85E-AE1C210E0249}" srcId="{655BB5D8-840B-4117-8B34-E5D46816E2BB}" destId="{8119DB32-5609-49C6-9A15-99E69D0A001A}" srcOrd="3" destOrd="0" parTransId="{217E9434-0CA8-4FC4-8933-7816EDBAAFE4}" sibTransId="{4B67D7DD-B456-4791-99DF-29AC1004F873}"/>
    <dgm:cxn modelId="{965D0FF9-8A35-4007-B967-E9BF5CE42DBA}" type="presOf" srcId="{F056B687-0516-43C6-B897-E736BE963DAD}" destId="{6AF3ED36-7483-4616-B3B8-FE4EEE0D5B22}" srcOrd="0" destOrd="0" presId="urn:microsoft.com/office/officeart/2005/8/layout/chevron1"/>
    <dgm:cxn modelId="{B80D5C7F-2515-4D15-B3D3-80AAF8BBCC88}" type="presOf" srcId="{DF868C66-F59C-479C-95B0-CEF8BE084980}" destId="{7925D222-B31F-41DC-8107-24E30C41AB18}" srcOrd="0" destOrd="0" presId="urn:microsoft.com/office/officeart/2005/8/layout/chevron1"/>
    <dgm:cxn modelId="{1A491733-B5E2-4A23-8721-C133CB568BE9}" type="presOf" srcId="{7D0DC128-C7B1-4B94-AE28-562C996DBE8B}" destId="{C5D92AB3-1CCE-4947-8680-7249ED5B88A4}" srcOrd="0" destOrd="0" presId="urn:microsoft.com/office/officeart/2005/8/layout/chevron1"/>
    <dgm:cxn modelId="{A073E670-9CF3-4817-9C7C-58B208D1A6B8}" srcId="{655BB5D8-840B-4117-8B34-E5D46816E2BB}" destId="{DF868C66-F59C-479C-95B0-CEF8BE084980}" srcOrd="4" destOrd="0" parTransId="{2389BD64-2E7A-4415-9D88-070738F9B19C}" sibTransId="{A260B184-793B-49E6-BFF8-EC9D1E8A8C5D}"/>
    <dgm:cxn modelId="{4AC17908-7D24-414C-9A92-C5FB19C1326E}" srcId="{655BB5D8-840B-4117-8B34-E5D46816E2BB}" destId="{F056B687-0516-43C6-B897-E736BE963DAD}" srcOrd="2" destOrd="0" parTransId="{6A23036F-1EA8-4C0B-A9EC-3E97CBD0888E}" sibTransId="{84812D69-6801-48FA-863E-E85649C2CC13}"/>
    <dgm:cxn modelId="{21961F5A-2DFE-492C-801E-7FCC1FCD81C7}" type="presOf" srcId="{8119DB32-5609-49C6-9A15-99E69D0A001A}" destId="{5C52A3BB-DBCF-4FDE-B1F3-2D2FD3489FDE}" srcOrd="0" destOrd="0" presId="urn:microsoft.com/office/officeart/2005/8/layout/chevron1"/>
    <dgm:cxn modelId="{EEA15803-3C85-47BF-96E4-59A488FBF31F}" srcId="{655BB5D8-840B-4117-8B34-E5D46816E2BB}" destId="{7D0DC128-C7B1-4B94-AE28-562C996DBE8B}" srcOrd="0" destOrd="0" parTransId="{97BEBF48-1DED-4B56-B820-B1D64397A7AB}" sibTransId="{34003EF6-5952-409D-B984-4173E6908ACC}"/>
    <dgm:cxn modelId="{A661274C-5074-4229-9123-0474F0C4966A}" type="presParOf" srcId="{76EC2F5D-6B94-4286-977B-5F2B7BD017D8}" destId="{C5D92AB3-1CCE-4947-8680-7249ED5B88A4}" srcOrd="0" destOrd="0" presId="urn:microsoft.com/office/officeart/2005/8/layout/chevron1"/>
    <dgm:cxn modelId="{55A321A8-85C6-48E9-AFD1-6D0573C7A0B6}" type="presParOf" srcId="{76EC2F5D-6B94-4286-977B-5F2B7BD017D8}" destId="{FB2150A0-5677-4488-9FE8-CEBACFA4ABD2}" srcOrd="1" destOrd="0" presId="urn:microsoft.com/office/officeart/2005/8/layout/chevron1"/>
    <dgm:cxn modelId="{53004C2D-0393-4F2D-A66F-4F4FED16A674}" type="presParOf" srcId="{76EC2F5D-6B94-4286-977B-5F2B7BD017D8}" destId="{D42AE7BD-FF54-4592-93C6-0F81F04C3F7C}" srcOrd="2" destOrd="0" presId="urn:microsoft.com/office/officeart/2005/8/layout/chevron1"/>
    <dgm:cxn modelId="{A3771189-68FC-4F2C-AA57-705FFB7827C6}" type="presParOf" srcId="{76EC2F5D-6B94-4286-977B-5F2B7BD017D8}" destId="{437D012B-2597-443C-9DEA-9DE85CC81E42}" srcOrd="3" destOrd="0" presId="urn:microsoft.com/office/officeart/2005/8/layout/chevron1"/>
    <dgm:cxn modelId="{80F3DBE7-F712-4C9D-8F11-EEEB71E9EF3C}" type="presParOf" srcId="{76EC2F5D-6B94-4286-977B-5F2B7BD017D8}" destId="{6AF3ED36-7483-4616-B3B8-FE4EEE0D5B22}" srcOrd="4" destOrd="0" presId="urn:microsoft.com/office/officeart/2005/8/layout/chevron1"/>
    <dgm:cxn modelId="{6156D9BF-CF69-4FED-ABB1-F48C8DD70E40}" type="presParOf" srcId="{76EC2F5D-6B94-4286-977B-5F2B7BD017D8}" destId="{3D138E2A-B05E-433F-842B-C79A4AD04FD7}" srcOrd="5" destOrd="0" presId="urn:microsoft.com/office/officeart/2005/8/layout/chevron1"/>
    <dgm:cxn modelId="{64966B38-3876-42AD-B28A-BD4B25EB133E}" type="presParOf" srcId="{76EC2F5D-6B94-4286-977B-5F2B7BD017D8}" destId="{5C52A3BB-DBCF-4FDE-B1F3-2D2FD3489FDE}" srcOrd="6" destOrd="0" presId="urn:microsoft.com/office/officeart/2005/8/layout/chevron1"/>
    <dgm:cxn modelId="{E48EBF42-1356-4C3D-A787-4EC56C14DF44}" type="presParOf" srcId="{76EC2F5D-6B94-4286-977B-5F2B7BD017D8}" destId="{B63389DB-8B83-4656-A418-A4D5F8842147}" srcOrd="7" destOrd="0" presId="urn:microsoft.com/office/officeart/2005/8/layout/chevron1"/>
    <dgm:cxn modelId="{AA817D7A-6434-4739-9093-5883F1A004DE}" type="presParOf" srcId="{76EC2F5D-6B94-4286-977B-5F2B7BD017D8}" destId="{7925D222-B31F-41DC-8107-24E30C41AB18}"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D92AB3-1CCE-4947-8680-7249ED5B88A4}">
      <dsp:nvSpPr>
        <dsp:cNvPr id="0" name=""/>
        <dsp:cNvSpPr/>
      </dsp:nvSpPr>
      <dsp:spPr>
        <a:xfrm>
          <a:off x="3272" y="1249263"/>
          <a:ext cx="2912214" cy="1164885"/>
        </a:xfrm>
        <a:prstGeom prst="chevron">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l-GR" sz="1600" kern="1200" dirty="0"/>
            <a:t>09:45 π.μ.</a:t>
          </a:r>
        </a:p>
      </dsp:txBody>
      <dsp:txXfrm>
        <a:off x="585715" y="1249263"/>
        <a:ext cx="1747329" cy="1164885"/>
      </dsp:txXfrm>
    </dsp:sp>
    <dsp:sp modelId="{D42AE7BD-FF54-4592-93C6-0F81F04C3F7C}">
      <dsp:nvSpPr>
        <dsp:cNvPr id="0" name=""/>
        <dsp:cNvSpPr/>
      </dsp:nvSpPr>
      <dsp:spPr>
        <a:xfrm>
          <a:off x="2624265" y="1249263"/>
          <a:ext cx="2912214" cy="1164885"/>
        </a:xfrm>
        <a:prstGeom prst="chevron">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l-GR" sz="1600" kern="1200" dirty="0"/>
            <a:t>11:45 π.μ.</a:t>
          </a:r>
        </a:p>
      </dsp:txBody>
      <dsp:txXfrm>
        <a:off x="3206708" y="1249263"/>
        <a:ext cx="1747329" cy="1164885"/>
      </dsp:txXfrm>
    </dsp:sp>
    <dsp:sp modelId="{6AF3ED36-7483-4616-B3B8-FE4EEE0D5B22}">
      <dsp:nvSpPr>
        <dsp:cNvPr id="0" name=""/>
        <dsp:cNvSpPr/>
      </dsp:nvSpPr>
      <dsp:spPr>
        <a:xfrm>
          <a:off x="5245259" y="1249263"/>
          <a:ext cx="2912214" cy="1164885"/>
        </a:xfrm>
        <a:prstGeom prst="chevron">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l-GR" sz="1600" kern="1200" dirty="0"/>
            <a:t>02:45 μ.μ.</a:t>
          </a:r>
        </a:p>
      </dsp:txBody>
      <dsp:txXfrm>
        <a:off x="5827702" y="1249263"/>
        <a:ext cx="1747329" cy="1164885"/>
      </dsp:txXfrm>
    </dsp:sp>
    <dsp:sp modelId="{5C52A3BB-DBCF-4FDE-B1F3-2D2FD3489FDE}">
      <dsp:nvSpPr>
        <dsp:cNvPr id="0" name=""/>
        <dsp:cNvSpPr/>
      </dsp:nvSpPr>
      <dsp:spPr>
        <a:xfrm>
          <a:off x="7866252" y="1249263"/>
          <a:ext cx="2912214" cy="1164885"/>
        </a:xfrm>
        <a:prstGeom prst="chevron">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l-GR" sz="1600" kern="1200" dirty="0"/>
            <a:t>04:45 μ.μ.</a:t>
          </a:r>
        </a:p>
      </dsp:txBody>
      <dsp:txXfrm>
        <a:off x="8448695" y="1249263"/>
        <a:ext cx="1747329" cy="1164885"/>
      </dsp:txXfrm>
    </dsp:sp>
    <dsp:sp modelId="{7925D222-B31F-41DC-8107-24E30C41AB18}">
      <dsp:nvSpPr>
        <dsp:cNvPr id="0" name=""/>
        <dsp:cNvSpPr/>
      </dsp:nvSpPr>
      <dsp:spPr>
        <a:xfrm>
          <a:off x="10487245" y="1249263"/>
          <a:ext cx="2912214" cy="1164885"/>
        </a:xfrm>
        <a:prstGeom prst="chevron">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l-GR" sz="1600" kern="1200" dirty="0"/>
            <a:t>06:00 μ.μ.</a:t>
          </a:r>
        </a:p>
      </dsp:txBody>
      <dsp:txXfrm>
        <a:off x="11069688" y="1249263"/>
        <a:ext cx="1747329" cy="116488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752" cy="340647"/>
          </a:xfrm>
          <a:prstGeom prst="rect">
            <a:avLst/>
          </a:prstGeom>
        </p:spPr>
        <p:txBody>
          <a:bodyPr vert="horz" lIns="48674" tIns="24337" rIns="48674" bIns="24337" rtlCol="0"/>
          <a:lstStyle>
            <a:lvl1pPr algn="l">
              <a:defRPr sz="600"/>
            </a:lvl1pPr>
          </a:lstStyle>
          <a:p>
            <a:endParaRPr lang="el-GR"/>
          </a:p>
        </p:txBody>
      </p:sp>
      <p:sp>
        <p:nvSpPr>
          <p:cNvPr id="3" name="Date Placeholder 2"/>
          <p:cNvSpPr>
            <a:spLocks noGrp="1"/>
          </p:cNvSpPr>
          <p:nvPr>
            <p:ph type="dt" idx="1"/>
          </p:nvPr>
        </p:nvSpPr>
        <p:spPr>
          <a:xfrm>
            <a:off x="5622535" y="0"/>
            <a:ext cx="4301752" cy="340647"/>
          </a:xfrm>
          <a:prstGeom prst="rect">
            <a:avLst/>
          </a:prstGeom>
        </p:spPr>
        <p:txBody>
          <a:bodyPr vert="horz" lIns="48674" tIns="24337" rIns="48674" bIns="24337" rtlCol="0"/>
          <a:lstStyle>
            <a:lvl1pPr algn="r">
              <a:defRPr sz="600"/>
            </a:lvl1pPr>
          </a:lstStyle>
          <a:p>
            <a:fld id="{0D7D0106-0B8F-49EB-B6E6-67702308BE85}" type="datetimeFigureOut">
              <a:rPr lang="el-GR" smtClean="0"/>
              <a:t>2/6/2024</a:t>
            </a:fld>
            <a:endParaRPr lang="el-GR"/>
          </a:p>
        </p:txBody>
      </p:sp>
      <p:sp>
        <p:nvSpPr>
          <p:cNvPr id="4" name="Slide Image Placeholder 3"/>
          <p:cNvSpPr>
            <a:spLocks noGrp="1" noRot="1" noChangeAspect="1"/>
          </p:cNvSpPr>
          <p:nvPr>
            <p:ph type="sldImg" idx="2"/>
          </p:nvPr>
        </p:nvSpPr>
        <p:spPr>
          <a:xfrm>
            <a:off x="2925763" y="850900"/>
            <a:ext cx="4075112" cy="2293938"/>
          </a:xfrm>
          <a:prstGeom prst="rect">
            <a:avLst/>
          </a:prstGeom>
          <a:noFill/>
          <a:ln w="12700">
            <a:solidFill>
              <a:prstClr val="black"/>
            </a:solidFill>
          </a:ln>
        </p:spPr>
        <p:txBody>
          <a:bodyPr vert="horz" lIns="48674" tIns="24337" rIns="48674" bIns="24337" rtlCol="0" anchor="ctr"/>
          <a:lstStyle/>
          <a:p>
            <a:endParaRPr lang="el-GR"/>
          </a:p>
        </p:txBody>
      </p:sp>
      <p:sp>
        <p:nvSpPr>
          <p:cNvPr id="5" name="Notes Placeholder 4"/>
          <p:cNvSpPr>
            <a:spLocks noGrp="1"/>
          </p:cNvSpPr>
          <p:nvPr>
            <p:ph type="body" sz="quarter" idx="3"/>
          </p:nvPr>
        </p:nvSpPr>
        <p:spPr>
          <a:xfrm>
            <a:off x="992351" y="3270976"/>
            <a:ext cx="7941937" cy="2677467"/>
          </a:xfrm>
          <a:prstGeom prst="rect">
            <a:avLst/>
          </a:prstGeom>
        </p:spPr>
        <p:txBody>
          <a:bodyPr vert="horz" lIns="48674" tIns="24337" rIns="48674" bIns="2433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6457028"/>
            <a:ext cx="4301752" cy="340647"/>
          </a:xfrm>
          <a:prstGeom prst="rect">
            <a:avLst/>
          </a:prstGeom>
        </p:spPr>
        <p:txBody>
          <a:bodyPr vert="horz" lIns="48674" tIns="24337" rIns="48674" bIns="24337" rtlCol="0" anchor="b"/>
          <a:lstStyle>
            <a:lvl1pPr algn="l">
              <a:defRPr sz="600"/>
            </a:lvl1pPr>
          </a:lstStyle>
          <a:p>
            <a:endParaRPr lang="el-GR"/>
          </a:p>
        </p:txBody>
      </p:sp>
      <p:sp>
        <p:nvSpPr>
          <p:cNvPr id="7" name="Slide Number Placeholder 6"/>
          <p:cNvSpPr>
            <a:spLocks noGrp="1"/>
          </p:cNvSpPr>
          <p:nvPr>
            <p:ph type="sldNum" sz="quarter" idx="5"/>
          </p:nvPr>
        </p:nvSpPr>
        <p:spPr>
          <a:xfrm>
            <a:off x="5622535" y="6457028"/>
            <a:ext cx="4301752" cy="340647"/>
          </a:xfrm>
          <a:prstGeom prst="rect">
            <a:avLst/>
          </a:prstGeom>
        </p:spPr>
        <p:txBody>
          <a:bodyPr vert="horz" lIns="48674" tIns="24337" rIns="48674" bIns="24337" rtlCol="0" anchor="b"/>
          <a:lstStyle>
            <a:lvl1pPr algn="r">
              <a:defRPr sz="600"/>
            </a:lvl1pPr>
          </a:lstStyle>
          <a:p>
            <a:fld id="{94841A1A-0442-4EBB-811E-38E41B563735}" type="slidenum">
              <a:rPr lang="el-GR" smtClean="0"/>
              <a:t>‹#›</a:t>
            </a:fld>
            <a:endParaRPr lang="el-GR"/>
          </a:p>
        </p:txBody>
      </p:sp>
    </p:spTree>
    <p:extLst>
      <p:ext uri="{BB962C8B-B14F-4D97-AF65-F5344CB8AC3E}">
        <p14:creationId xmlns:p14="http://schemas.microsoft.com/office/powerpoint/2010/main" val="1262514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78C198E3-A262-47C8-A59A-B41C6CD5BED5}" type="slidenum">
              <a:rPr lang="x-none" smtClean="0"/>
              <a:t>56</a:t>
            </a:fld>
            <a:endParaRPr lang="x-none"/>
          </a:p>
        </p:txBody>
      </p:sp>
    </p:spTree>
    <p:extLst>
      <p:ext uri="{BB962C8B-B14F-4D97-AF65-F5344CB8AC3E}">
        <p14:creationId xmlns:p14="http://schemas.microsoft.com/office/powerpoint/2010/main" val="3071471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06559" y="1616465"/>
            <a:ext cx="13075285" cy="527685"/>
          </a:xfrm>
          <a:prstGeom prst="rect">
            <a:avLst/>
          </a:prstGeom>
        </p:spPr>
        <p:txBody>
          <a:bodyPr wrap="square" lIns="0" tIns="0" rIns="0" bIns="0">
            <a:spAutoFit/>
          </a:bodyPr>
          <a:lstStyle>
            <a:lvl1pPr>
              <a:defRPr sz="3300" b="1" i="0">
                <a:solidFill>
                  <a:srgbClr val="2F7686"/>
                </a:solidFill>
                <a:latin typeface="Arial"/>
                <a:cs typeface="Arial"/>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2950" b="0" i="0">
                <a:solidFill>
                  <a:srgbClr val="2E7787"/>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2050" b="1" i="0">
                <a:solidFill>
                  <a:schemeClr val="bg1"/>
                </a:solidFill>
                <a:latin typeface="Arial"/>
                <a:cs typeface="Arial"/>
              </a:defRPr>
            </a:lvl1pPr>
          </a:lstStyle>
          <a:p>
            <a:pPr marL="12700">
              <a:lnSpc>
                <a:spcPts val="2375"/>
              </a:lnSpc>
            </a:pPr>
            <a:r>
              <a:rPr dirty="0"/>
              <a:t>ΥΠΟΥΡΓΕΙΟ</a:t>
            </a:r>
            <a:r>
              <a:rPr spc="-80" dirty="0"/>
              <a:t> </a:t>
            </a:r>
            <a:r>
              <a:rPr spc="-10" dirty="0"/>
              <a:t>ΕΣΩΤΕΡΙΚΩΝ</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1" i="0">
                <a:solidFill>
                  <a:srgbClr val="2F768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950" b="0" i="0">
                <a:solidFill>
                  <a:srgbClr val="2E7787"/>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2050" b="1" i="0">
                <a:solidFill>
                  <a:schemeClr val="bg1"/>
                </a:solidFill>
                <a:latin typeface="Arial"/>
                <a:cs typeface="Arial"/>
              </a:defRPr>
            </a:lvl1pPr>
          </a:lstStyle>
          <a:p>
            <a:pPr marL="12700">
              <a:lnSpc>
                <a:spcPts val="2375"/>
              </a:lnSpc>
            </a:pPr>
            <a:r>
              <a:rPr dirty="0"/>
              <a:t>ΥΠΟΥΡΓΕΙΟ</a:t>
            </a:r>
            <a:r>
              <a:rPr spc="-80" dirty="0"/>
              <a:t> </a:t>
            </a:r>
            <a:r>
              <a:rPr spc="-10" dirty="0"/>
              <a:t>ΕΣΩΤΕΡΙΚΩΝ</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1" i="0">
                <a:solidFill>
                  <a:srgbClr val="2F7686"/>
                </a:solidFill>
                <a:latin typeface="Arial"/>
                <a:cs typeface="Arial"/>
              </a:defRPr>
            </a:lvl1pPr>
          </a:lstStyle>
          <a:p>
            <a:endParaRPr/>
          </a:p>
        </p:txBody>
      </p:sp>
      <p:sp>
        <p:nvSpPr>
          <p:cNvPr id="3" name="Holder 3"/>
          <p:cNvSpPr>
            <a:spLocks noGrp="1"/>
          </p:cNvSpPr>
          <p:nvPr>
            <p:ph sz="half" idx="2"/>
          </p:nvPr>
        </p:nvSpPr>
        <p:spPr>
          <a:xfrm>
            <a:off x="1121715" y="3395230"/>
            <a:ext cx="9028430" cy="5657215"/>
          </a:xfrm>
          <a:prstGeom prst="rect">
            <a:avLst/>
          </a:prstGeom>
        </p:spPr>
        <p:txBody>
          <a:bodyPr wrap="square" lIns="0" tIns="0" rIns="0" bIns="0">
            <a:spAutoFit/>
          </a:bodyPr>
          <a:lstStyle>
            <a:lvl1pPr>
              <a:defRPr sz="3100" b="1" i="0">
                <a:solidFill>
                  <a:srgbClr val="E28B18"/>
                </a:solidFill>
                <a:latin typeface="Arial"/>
                <a:cs typeface="Arial"/>
              </a:defRPr>
            </a:lvl1pPr>
          </a:lstStyle>
          <a:p>
            <a:endParaRPr/>
          </a:p>
        </p:txBody>
      </p:sp>
      <p:sp>
        <p:nvSpPr>
          <p:cNvPr id="4" name="Holder 4"/>
          <p:cNvSpPr>
            <a:spLocks noGrp="1"/>
          </p:cNvSpPr>
          <p:nvPr>
            <p:ph sz="half" idx="3"/>
          </p:nvPr>
        </p:nvSpPr>
        <p:spPr>
          <a:xfrm>
            <a:off x="10811891" y="3343295"/>
            <a:ext cx="8949690" cy="6195059"/>
          </a:xfrm>
          <a:prstGeom prst="rect">
            <a:avLst/>
          </a:prstGeom>
        </p:spPr>
        <p:txBody>
          <a:bodyPr wrap="square" lIns="0" tIns="0" rIns="0" bIns="0">
            <a:spAutoFit/>
          </a:bodyPr>
          <a:lstStyle>
            <a:lvl1pPr>
              <a:defRPr sz="3100" b="1" i="0">
                <a:solidFill>
                  <a:srgbClr val="E28B18"/>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defRPr sz="2050" b="1" i="0">
                <a:solidFill>
                  <a:schemeClr val="bg1"/>
                </a:solidFill>
                <a:latin typeface="Arial"/>
                <a:cs typeface="Arial"/>
              </a:defRPr>
            </a:lvl1pPr>
          </a:lstStyle>
          <a:p>
            <a:pPr marL="12700">
              <a:lnSpc>
                <a:spcPts val="2375"/>
              </a:lnSpc>
            </a:pPr>
            <a:r>
              <a:rPr dirty="0"/>
              <a:t>ΥΠΟΥΡΓΕΙΟ</a:t>
            </a:r>
            <a:r>
              <a:rPr spc="-80" dirty="0"/>
              <a:t> </a:t>
            </a:r>
            <a:r>
              <a:rPr spc="-10" dirty="0"/>
              <a:t>ΕΣΩΤΕΡΙΚΩΝ</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1" i="0">
                <a:solidFill>
                  <a:srgbClr val="2F7686"/>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2050" b="1" i="0">
                <a:solidFill>
                  <a:schemeClr val="bg1"/>
                </a:solidFill>
                <a:latin typeface="Arial"/>
                <a:cs typeface="Arial"/>
              </a:defRPr>
            </a:lvl1pPr>
          </a:lstStyle>
          <a:p>
            <a:pPr marL="12700">
              <a:lnSpc>
                <a:spcPts val="2375"/>
              </a:lnSpc>
            </a:pPr>
            <a:r>
              <a:rPr dirty="0"/>
              <a:t>ΥΠΟΥΡΓΕΙΟ</a:t>
            </a:r>
            <a:r>
              <a:rPr spc="-80" dirty="0"/>
              <a:t> </a:t>
            </a:r>
            <a:r>
              <a:rPr spc="-10" dirty="0"/>
              <a:t>ΕΣΩΤΕΡΙΚΩΝ</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2050" b="1" i="0">
                <a:solidFill>
                  <a:schemeClr val="bg1"/>
                </a:solidFill>
                <a:latin typeface="Arial"/>
                <a:cs typeface="Arial"/>
              </a:defRPr>
            </a:lvl1pPr>
          </a:lstStyle>
          <a:p>
            <a:pPr marL="12700">
              <a:lnSpc>
                <a:spcPts val="2375"/>
              </a:lnSpc>
            </a:pPr>
            <a:r>
              <a:rPr dirty="0"/>
              <a:t>ΥΠΟΥΡΓΕΙΟ</a:t>
            </a:r>
            <a:r>
              <a:rPr spc="-80" dirty="0"/>
              <a:t> </a:t>
            </a:r>
            <a:r>
              <a:rPr spc="-10" dirty="0"/>
              <a:t>ΕΣΩΤΕΡΙΚΩΝ</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C8F7E-1FD0-920E-506E-68BF491AC4B1}"/>
              </a:ext>
            </a:extLst>
          </p:cNvPr>
          <p:cNvSpPr>
            <a:spLocks noGrp="1"/>
          </p:cNvSpPr>
          <p:nvPr>
            <p:ph type="ctrTitle"/>
          </p:nvPr>
        </p:nvSpPr>
        <p:spPr>
          <a:xfrm>
            <a:off x="2513013" y="2742996"/>
            <a:ext cx="15078075" cy="3045193"/>
          </a:xfrm>
        </p:spPr>
        <p:txBody>
          <a:bodyPr anchor="b"/>
          <a:lstStyle>
            <a:lvl1pPr algn="ctr">
              <a:defRPr sz="9894"/>
            </a:lvl1pPr>
          </a:lstStyle>
          <a:p>
            <a:r>
              <a:rPr lang="en-US"/>
              <a:t>Click to edit Master title style</a:t>
            </a:r>
            <a:endParaRPr lang="el-GR"/>
          </a:p>
        </p:txBody>
      </p:sp>
      <p:sp>
        <p:nvSpPr>
          <p:cNvPr id="3" name="Subtitle 2">
            <a:extLst>
              <a:ext uri="{FF2B5EF4-FFF2-40B4-BE49-F238E27FC236}">
                <a16:creationId xmlns:a16="http://schemas.microsoft.com/office/drawing/2014/main" id="{4BED6071-DB0F-54E7-ED0B-FB7ECBD0180F}"/>
              </a:ext>
            </a:extLst>
          </p:cNvPr>
          <p:cNvSpPr>
            <a:spLocks noGrp="1"/>
          </p:cNvSpPr>
          <p:nvPr>
            <p:ph type="subTitle" idx="1"/>
          </p:nvPr>
        </p:nvSpPr>
        <p:spPr>
          <a:xfrm>
            <a:off x="2513013" y="5940028"/>
            <a:ext cx="15078075" cy="609077"/>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E38C7215-F81F-6E08-3D62-BE78F51CD4AD}"/>
              </a:ext>
            </a:extLst>
          </p:cNvPr>
          <p:cNvSpPr>
            <a:spLocks noGrp="1"/>
          </p:cNvSpPr>
          <p:nvPr>
            <p:ph type="dt" sz="half" idx="10"/>
          </p:nvPr>
        </p:nvSpPr>
        <p:spPr>
          <a:xfrm>
            <a:off x="1005205" y="10517696"/>
            <a:ext cx="4623943" cy="276999"/>
          </a:xfrm>
        </p:spPr>
        <p:txBody>
          <a:bodyPr/>
          <a:lstStyle/>
          <a:p>
            <a:fld id="{312FEFB2-C665-4B34-842A-2A91273B42EF}" type="datetimeFigureOut">
              <a:rPr lang="el-GR" smtClean="0"/>
              <a:t>2/6/2024</a:t>
            </a:fld>
            <a:endParaRPr lang="el-GR"/>
          </a:p>
        </p:txBody>
      </p:sp>
      <p:sp>
        <p:nvSpPr>
          <p:cNvPr id="5" name="Footer Placeholder 4">
            <a:extLst>
              <a:ext uri="{FF2B5EF4-FFF2-40B4-BE49-F238E27FC236}">
                <a16:creationId xmlns:a16="http://schemas.microsoft.com/office/drawing/2014/main" id="{7BCB36A4-D14A-CB94-0B33-8B2BAC87565C}"/>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0B00CAEF-35E7-67FF-0319-AE995E3212D9}"/>
              </a:ext>
            </a:extLst>
          </p:cNvPr>
          <p:cNvSpPr>
            <a:spLocks noGrp="1"/>
          </p:cNvSpPr>
          <p:nvPr>
            <p:ph type="sldNum" sz="quarter" idx="12"/>
          </p:nvPr>
        </p:nvSpPr>
        <p:spPr>
          <a:xfrm>
            <a:off x="14474953" y="10517696"/>
            <a:ext cx="4623943" cy="276999"/>
          </a:xfrm>
        </p:spPr>
        <p:txBody>
          <a:bodyPr/>
          <a:lstStyle/>
          <a:p>
            <a:fld id="{47BAE46F-5D4B-42D7-AD7D-BFF582A0C652}" type="slidenum">
              <a:rPr lang="el-GR" smtClean="0"/>
              <a:t>‹#›</a:t>
            </a:fld>
            <a:endParaRPr lang="el-GR"/>
          </a:p>
        </p:txBody>
      </p:sp>
    </p:spTree>
    <p:extLst>
      <p:ext uri="{BB962C8B-B14F-4D97-AF65-F5344CB8AC3E}">
        <p14:creationId xmlns:p14="http://schemas.microsoft.com/office/powerpoint/2010/main" val="134908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7456237" y="9519864"/>
            <a:ext cx="12647862" cy="1438521"/>
          </a:xfrm>
          <a:prstGeom prst="rect">
            <a:avLst/>
          </a:prstGeom>
        </p:spPr>
      </p:pic>
      <p:sp>
        <p:nvSpPr>
          <p:cNvPr id="2" name="Holder 2"/>
          <p:cNvSpPr>
            <a:spLocks noGrp="1"/>
          </p:cNvSpPr>
          <p:nvPr>
            <p:ph type="title"/>
          </p:nvPr>
        </p:nvSpPr>
        <p:spPr>
          <a:xfrm>
            <a:off x="906559" y="1586099"/>
            <a:ext cx="18290980" cy="527685"/>
          </a:xfrm>
          <a:prstGeom prst="rect">
            <a:avLst/>
          </a:prstGeom>
        </p:spPr>
        <p:txBody>
          <a:bodyPr wrap="square" lIns="0" tIns="0" rIns="0" bIns="0">
            <a:spAutoFit/>
          </a:bodyPr>
          <a:lstStyle>
            <a:lvl1pPr>
              <a:defRPr sz="3300" b="1" i="0">
                <a:solidFill>
                  <a:srgbClr val="2F7686"/>
                </a:solidFill>
                <a:latin typeface="Arial"/>
                <a:cs typeface="Arial"/>
              </a:defRPr>
            </a:lvl1pPr>
          </a:lstStyle>
          <a:p>
            <a:endParaRPr/>
          </a:p>
        </p:txBody>
      </p:sp>
      <p:sp>
        <p:nvSpPr>
          <p:cNvPr id="3" name="Holder 3"/>
          <p:cNvSpPr>
            <a:spLocks noGrp="1"/>
          </p:cNvSpPr>
          <p:nvPr>
            <p:ph type="body" idx="1"/>
          </p:nvPr>
        </p:nvSpPr>
        <p:spPr>
          <a:xfrm>
            <a:off x="906559" y="2580518"/>
            <a:ext cx="17428845" cy="6562725"/>
          </a:xfrm>
          <a:prstGeom prst="rect">
            <a:avLst/>
          </a:prstGeom>
        </p:spPr>
        <p:txBody>
          <a:bodyPr wrap="square" lIns="0" tIns="0" rIns="0" bIns="0">
            <a:spAutoFit/>
          </a:bodyPr>
          <a:lstStyle>
            <a:lvl1pPr>
              <a:defRPr sz="2950" b="0" i="0">
                <a:solidFill>
                  <a:srgbClr val="2E7787"/>
                </a:solidFill>
                <a:latin typeface="Arial"/>
                <a:cs typeface="Arial"/>
              </a:defRPr>
            </a:lvl1pPr>
          </a:lstStyle>
          <a:p>
            <a:endParaRPr/>
          </a:p>
        </p:txBody>
      </p:sp>
      <p:sp>
        <p:nvSpPr>
          <p:cNvPr id="4" name="Holder 4"/>
          <p:cNvSpPr>
            <a:spLocks noGrp="1"/>
          </p:cNvSpPr>
          <p:nvPr>
            <p:ph type="ftr" sz="quarter" idx="5"/>
          </p:nvPr>
        </p:nvSpPr>
        <p:spPr>
          <a:xfrm>
            <a:off x="9319162" y="10259619"/>
            <a:ext cx="3324225" cy="317500"/>
          </a:xfrm>
          <a:prstGeom prst="rect">
            <a:avLst/>
          </a:prstGeom>
        </p:spPr>
        <p:txBody>
          <a:bodyPr wrap="square" lIns="0" tIns="0" rIns="0" bIns="0">
            <a:spAutoFit/>
          </a:bodyPr>
          <a:lstStyle>
            <a:lvl1pPr>
              <a:defRPr sz="2050" b="1" i="0">
                <a:solidFill>
                  <a:schemeClr val="bg1"/>
                </a:solidFill>
                <a:latin typeface="Arial"/>
                <a:cs typeface="Arial"/>
              </a:defRPr>
            </a:lvl1pPr>
          </a:lstStyle>
          <a:p>
            <a:pPr marL="12700">
              <a:lnSpc>
                <a:spcPts val="2375"/>
              </a:lnSpc>
            </a:pPr>
            <a:r>
              <a:rPr dirty="0"/>
              <a:t>ΥΠΟΥΡΓΕΙΟ</a:t>
            </a:r>
            <a:r>
              <a:rPr spc="-80" dirty="0"/>
              <a:t> </a:t>
            </a:r>
            <a:r>
              <a:rPr spc="-10" dirty="0"/>
              <a:t>ΕΣΩΤΕΡΙΚΩΝ</a:t>
            </a: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6/2/2024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0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91.png"/><Relationship Id="rId4" Type="http://schemas.microsoft.com/office/2007/relationships/hdphoto" Target="../media/hdphoto3.wdp"/></Relationships>
</file>

<file path=ppt/slides/_rels/slide10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93.png"/><Relationship Id="rId5" Type="http://schemas.microsoft.com/office/2007/relationships/hdphoto" Target="../media/hdphoto4.wdp"/><Relationship Id="rId4" Type="http://schemas.openxmlformats.org/officeDocument/2006/relationships/image" Target="../media/image92.png"/></Relationships>
</file>

<file path=ppt/slides/_rels/slide111.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95.png"/><Relationship Id="rId5" Type="http://schemas.microsoft.com/office/2007/relationships/hdphoto" Target="../media/hdphoto6.wdp"/><Relationship Id="rId4" Type="http://schemas.openxmlformats.org/officeDocument/2006/relationships/image" Target="../media/image94.png"/></Relationships>
</file>

<file path=ppt/slides/_rels/slide1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03.png"/><Relationship Id="rId4" Type="http://schemas.openxmlformats.org/officeDocument/2006/relationships/image" Target="../media/image102.png"/></Relationships>
</file>

<file path=ppt/slides/_rels/slide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07.png"/><Relationship Id="rId4" Type="http://schemas.openxmlformats.org/officeDocument/2006/relationships/image" Target="../media/image106.pn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0.png"/></Relationships>
</file>

<file path=ppt/slides/_rels/slide1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2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elections.gov.cy/moi/elections/elections.nsf/electionstagb_el/electionstagb_el?OpenDocument" TargetMode="External"/><Relationship Id="rId2" Type="http://schemas.openxmlformats.org/officeDocument/2006/relationships/hyperlink" Target="https://www.elections.gov.cy/moi/elections/elections.nsf/electionstaec_el/electionstaec_el?OpenDocument"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elections.gov.cy/moi/elections/elections.nsf/electionstafc_el/electionstafc_el?OpenDocument" TargetMode="External"/></Relationships>
</file>

<file path=ppt/slides/_rels/slide1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hyperlink" Target="http://www.elections.gov.cy/" TargetMode="External"/><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7.png"/><Relationship Id="rId2" Type="http://schemas.openxmlformats.org/officeDocument/2006/relationships/hyperlink" Target="http://www.elections24.cy/" TargetMode="Externa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51.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57.svg"/><Relationship Id="rId5" Type="http://schemas.openxmlformats.org/officeDocument/2006/relationships/image" Target="../media/image55.png"/><Relationship Id="rId4" Type="http://schemas.openxmlformats.org/officeDocument/2006/relationships/image" Target="../media/image55.sv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57.svg"/><Relationship Id="rId5" Type="http://schemas.openxmlformats.org/officeDocument/2006/relationships/image" Target="../media/image55.png"/><Relationship Id="rId4" Type="http://schemas.openxmlformats.org/officeDocument/2006/relationships/image" Target="../media/image55.svg"/></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56.png"/><Relationship Id="rId4" Type="http://schemas.openxmlformats.org/officeDocument/2006/relationships/image" Target="../media/image31.png"/></Relationships>
</file>

<file path=ppt/slides/_rels/slide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png"/><Relationship Id="rId4" Type="http://schemas.openxmlformats.org/officeDocument/2006/relationships/image" Target="../media/image65.png"/><Relationship Id="rId9" Type="http://schemas.openxmlformats.org/officeDocument/2006/relationships/image" Target="../media/image70.png"/></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1.jp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79.svg"/><Relationship Id="rId4" Type="http://schemas.openxmlformats.org/officeDocument/2006/relationships/image" Target="../media/image76.png"/></Relationships>
</file>

<file path=ppt/slides/_rels/slide8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7.png"/><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5.png"/><Relationship Id="rId4" Type="http://schemas.openxmlformats.org/officeDocument/2006/relationships/image" Target="../media/image84.jpg"/></Relationships>
</file>

<file path=ppt/slides/_rels/slide9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9" cy="11308552"/>
          </a:xfrm>
          <a:prstGeom prst="rect">
            <a:avLst/>
          </a:prstGeom>
        </p:spPr>
      </p:pic>
      <p:sp>
        <p:nvSpPr>
          <p:cNvPr id="3" name="object 3"/>
          <p:cNvSpPr txBox="1"/>
          <p:nvPr/>
        </p:nvSpPr>
        <p:spPr>
          <a:xfrm>
            <a:off x="1030954" y="10627897"/>
            <a:ext cx="2955925" cy="151130"/>
          </a:xfrm>
          <a:prstGeom prst="rect">
            <a:avLst/>
          </a:prstGeom>
        </p:spPr>
        <p:txBody>
          <a:bodyPr vert="horz" wrap="square" lIns="0" tIns="15240" rIns="0" bIns="0" rtlCol="0">
            <a:spAutoFit/>
          </a:bodyPr>
          <a:lstStyle/>
          <a:p>
            <a:pPr marL="12700">
              <a:lnSpc>
                <a:spcPct val="100000"/>
              </a:lnSpc>
              <a:spcBef>
                <a:spcPts val="120"/>
              </a:spcBef>
            </a:pPr>
            <a:r>
              <a:rPr sz="800" dirty="0">
                <a:solidFill>
                  <a:srgbClr val="FFFFFF"/>
                </a:solidFill>
                <a:latin typeface="Arial"/>
                <a:cs typeface="Arial"/>
              </a:rPr>
              <a:t>ΚΥΠΡΙΑΚΗ</a:t>
            </a:r>
            <a:r>
              <a:rPr sz="800" spc="75" dirty="0">
                <a:solidFill>
                  <a:srgbClr val="FFFFFF"/>
                </a:solidFill>
                <a:latin typeface="Arial"/>
                <a:cs typeface="Arial"/>
              </a:rPr>
              <a:t> </a:t>
            </a:r>
            <a:r>
              <a:rPr sz="800" dirty="0">
                <a:solidFill>
                  <a:srgbClr val="FFFFFF"/>
                </a:solidFill>
                <a:latin typeface="Arial"/>
                <a:cs typeface="Arial"/>
              </a:rPr>
              <a:t>ΔΗΜΟΚΡΑΤΙΑ</a:t>
            </a:r>
            <a:r>
              <a:rPr sz="800" spc="45" dirty="0">
                <a:solidFill>
                  <a:srgbClr val="FFFFFF"/>
                </a:solidFill>
                <a:latin typeface="Arial"/>
                <a:cs typeface="Arial"/>
              </a:rPr>
              <a:t> </a:t>
            </a:r>
            <a:r>
              <a:rPr sz="800" dirty="0">
                <a:solidFill>
                  <a:srgbClr val="FFFFFF"/>
                </a:solidFill>
                <a:latin typeface="Arial"/>
                <a:cs typeface="Arial"/>
              </a:rPr>
              <a:t>/</a:t>
            </a:r>
            <a:r>
              <a:rPr sz="800" spc="45" dirty="0">
                <a:solidFill>
                  <a:srgbClr val="FFFFFF"/>
                </a:solidFill>
                <a:latin typeface="Arial"/>
                <a:cs typeface="Arial"/>
              </a:rPr>
              <a:t> </a:t>
            </a:r>
            <a:r>
              <a:rPr sz="800" dirty="0">
                <a:solidFill>
                  <a:srgbClr val="FFFFFF"/>
                </a:solidFill>
                <a:latin typeface="Arial"/>
                <a:cs typeface="Arial"/>
              </a:rPr>
              <a:t>ΠΝΕΥΜΑΤΙΚΑ</a:t>
            </a:r>
            <a:r>
              <a:rPr sz="800" spc="80" dirty="0">
                <a:solidFill>
                  <a:srgbClr val="FFFFFF"/>
                </a:solidFill>
                <a:latin typeface="Arial"/>
                <a:cs typeface="Arial"/>
              </a:rPr>
              <a:t> </a:t>
            </a:r>
            <a:r>
              <a:rPr sz="800" dirty="0">
                <a:solidFill>
                  <a:srgbClr val="FFFFFF"/>
                </a:solidFill>
                <a:latin typeface="Arial"/>
                <a:cs typeface="Arial"/>
              </a:rPr>
              <a:t>ΔΙΚΑΙΩΜΑΤΑ</a:t>
            </a:r>
            <a:r>
              <a:rPr sz="800" spc="55" dirty="0">
                <a:solidFill>
                  <a:srgbClr val="FFFFFF"/>
                </a:solidFill>
                <a:latin typeface="Arial"/>
                <a:cs typeface="Arial"/>
              </a:rPr>
              <a:t> </a:t>
            </a:r>
            <a:r>
              <a:rPr sz="800" spc="-20" dirty="0">
                <a:solidFill>
                  <a:srgbClr val="FFFFFF"/>
                </a:solidFill>
                <a:latin typeface="Arial"/>
                <a:cs typeface="Arial"/>
              </a:rPr>
              <a:t>2024</a:t>
            </a:r>
            <a:endParaRPr sz="800">
              <a:latin typeface="Arial"/>
              <a:cs typeface="Arial"/>
            </a:endParaRPr>
          </a:p>
        </p:txBody>
      </p:sp>
      <p:sp>
        <p:nvSpPr>
          <p:cNvPr id="4" name="object 4"/>
          <p:cNvSpPr txBox="1"/>
          <p:nvPr/>
        </p:nvSpPr>
        <p:spPr>
          <a:xfrm>
            <a:off x="10302168" y="88798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
        <p:nvSpPr>
          <p:cNvPr id="5" name="object 5"/>
          <p:cNvSpPr txBox="1">
            <a:spLocks noGrp="1"/>
          </p:cNvSpPr>
          <p:nvPr>
            <p:ph type="title"/>
          </p:nvPr>
        </p:nvSpPr>
        <p:spPr>
          <a:xfrm>
            <a:off x="1064335" y="5349335"/>
            <a:ext cx="12216765" cy="527685"/>
          </a:xfrm>
          <a:prstGeom prst="rect">
            <a:avLst/>
          </a:prstGeom>
        </p:spPr>
        <p:txBody>
          <a:bodyPr vert="horz" wrap="square" lIns="0" tIns="12065" rIns="0" bIns="0" rtlCol="0">
            <a:spAutoFit/>
          </a:bodyPr>
          <a:lstStyle/>
          <a:p>
            <a:pPr marL="12700">
              <a:lnSpc>
                <a:spcPct val="100000"/>
              </a:lnSpc>
              <a:spcBef>
                <a:spcPts val="95"/>
              </a:spcBef>
            </a:pPr>
            <a:r>
              <a:rPr dirty="0">
                <a:solidFill>
                  <a:srgbClr val="96BAC3"/>
                </a:solidFill>
              </a:rPr>
              <a:t>Σεμινάρια</a:t>
            </a:r>
            <a:r>
              <a:rPr spc="-145" dirty="0">
                <a:solidFill>
                  <a:srgbClr val="96BAC3"/>
                </a:solidFill>
              </a:rPr>
              <a:t> </a:t>
            </a:r>
            <a:r>
              <a:rPr spc="-10" dirty="0">
                <a:solidFill>
                  <a:srgbClr val="96BAC3"/>
                </a:solidFill>
              </a:rPr>
              <a:t>Εκπαίδευσης</a:t>
            </a:r>
            <a:r>
              <a:rPr spc="-145" dirty="0">
                <a:solidFill>
                  <a:srgbClr val="96BAC3"/>
                </a:solidFill>
              </a:rPr>
              <a:t> </a:t>
            </a:r>
            <a:r>
              <a:rPr spc="-20" dirty="0">
                <a:solidFill>
                  <a:srgbClr val="96BAC3"/>
                </a:solidFill>
              </a:rPr>
              <a:t>Προεδρευόντων</a:t>
            </a:r>
            <a:r>
              <a:rPr spc="-130" dirty="0">
                <a:solidFill>
                  <a:srgbClr val="96BAC3"/>
                </a:solidFill>
              </a:rPr>
              <a:t> </a:t>
            </a:r>
            <a:r>
              <a:rPr spc="-20" dirty="0">
                <a:solidFill>
                  <a:srgbClr val="96BAC3"/>
                </a:solidFill>
              </a:rPr>
              <a:t>Εκλογικών</a:t>
            </a:r>
            <a:r>
              <a:rPr spc="-155" dirty="0">
                <a:solidFill>
                  <a:srgbClr val="96BAC3"/>
                </a:solidFill>
              </a:rPr>
              <a:t> </a:t>
            </a:r>
            <a:r>
              <a:rPr spc="-10" dirty="0">
                <a:solidFill>
                  <a:srgbClr val="96BAC3"/>
                </a:solidFill>
              </a:rPr>
              <a:t>Κέντρων</a:t>
            </a:r>
          </a:p>
        </p:txBody>
      </p:sp>
      <p:pic>
        <p:nvPicPr>
          <p:cNvPr id="6" name="object 6"/>
          <p:cNvPicPr/>
          <p:nvPr/>
        </p:nvPicPr>
        <p:blipFill>
          <a:blip r:embed="rId3" cstate="print"/>
          <a:stretch>
            <a:fillRect/>
          </a:stretch>
        </p:blipFill>
        <p:spPr>
          <a:xfrm>
            <a:off x="694847" y="0"/>
            <a:ext cx="11749589" cy="6729847"/>
          </a:xfrm>
          <a:prstGeom prst="rect">
            <a:avLst/>
          </a:prstGeom>
        </p:spPr>
      </p:pic>
      <p:sp>
        <p:nvSpPr>
          <p:cNvPr id="7" name="object 7"/>
          <p:cNvSpPr txBox="1"/>
          <p:nvPr/>
        </p:nvSpPr>
        <p:spPr>
          <a:xfrm>
            <a:off x="7942974" y="10267782"/>
            <a:ext cx="3276600" cy="478155"/>
          </a:xfrm>
          <a:prstGeom prst="rect">
            <a:avLst/>
          </a:prstGeom>
        </p:spPr>
        <p:txBody>
          <a:bodyPr vert="horz" wrap="square" lIns="0" tIns="14604" rIns="0" bIns="0" rtlCol="0">
            <a:spAutoFit/>
          </a:bodyPr>
          <a:lstStyle/>
          <a:p>
            <a:pPr marL="12700">
              <a:lnSpc>
                <a:spcPct val="100000"/>
              </a:lnSpc>
              <a:spcBef>
                <a:spcPts val="114"/>
              </a:spcBef>
            </a:pPr>
            <a:r>
              <a:rPr sz="2950" dirty="0">
                <a:solidFill>
                  <a:srgbClr val="96BAC3"/>
                </a:solidFill>
                <a:latin typeface="Carlito"/>
                <a:cs typeface="Carlito"/>
              </a:rPr>
              <a:t>Μάϊος</a:t>
            </a:r>
            <a:r>
              <a:rPr sz="2950" spc="-15" dirty="0">
                <a:solidFill>
                  <a:srgbClr val="96BAC3"/>
                </a:solidFill>
                <a:latin typeface="Carlito"/>
                <a:cs typeface="Carlito"/>
              </a:rPr>
              <a:t> </a:t>
            </a:r>
            <a:r>
              <a:rPr sz="2950" dirty="0">
                <a:solidFill>
                  <a:srgbClr val="96BAC3"/>
                </a:solidFill>
                <a:latin typeface="Carlito"/>
                <a:cs typeface="Carlito"/>
              </a:rPr>
              <a:t>-</a:t>
            </a:r>
            <a:r>
              <a:rPr sz="2950" spc="5" dirty="0">
                <a:solidFill>
                  <a:srgbClr val="96BAC3"/>
                </a:solidFill>
                <a:latin typeface="Carlito"/>
                <a:cs typeface="Carlito"/>
              </a:rPr>
              <a:t> </a:t>
            </a:r>
            <a:r>
              <a:rPr sz="2950" dirty="0">
                <a:solidFill>
                  <a:srgbClr val="96BAC3"/>
                </a:solidFill>
                <a:latin typeface="Carlito"/>
                <a:cs typeface="Carlito"/>
              </a:rPr>
              <a:t>Ιούνιος</a:t>
            </a:r>
            <a:r>
              <a:rPr sz="2950" spc="-5" dirty="0">
                <a:solidFill>
                  <a:srgbClr val="96BAC3"/>
                </a:solidFill>
                <a:latin typeface="Carlito"/>
                <a:cs typeface="Carlito"/>
              </a:rPr>
              <a:t> </a:t>
            </a:r>
            <a:r>
              <a:rPr sz="2950" spc="-20" dirty="0">
                <a:solidFill>
                  <a:srgbClr val="96BAC3"/>
                </a:solidFill>
                <a:latin typeface="Carlito"/>
                <a:cs typeface="Carlito"/>
              </a:rPr>
              <a:t>2024</a:t>
            </a:r>
            <a:endParaRPr sz="2950">
              <a:latin typeface="Carlito"/>
              <a:cs typeface="Carli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6559" y="1478773"/>
            <a:ext cx="2374900" cy="527685"/>
          </a:xfrm>
          <a:prstGeom prst="rect">
            <a:avLst/>
          </a:prstGeom>
        </p:spPr>
        <p:txBody>
          <a:bodyPr vert="horz" wrap="square" lIns="0" tIns="12065" rIns="0" bIns="0" rtlCol="0">
            <a:spAutoFit/>
          </a:bodyPr>
          <a:lstStyle/>
          <a:p>
            <a:pPr marL="12700">
              <a:lnSpc>
                <a:spcPct val="100000"/>
              </a:lnSpc>
              <a:spcBef>
                <a:spcPts val="95"/>
              </a:spcBef>
            </a:pPr>
            <a:r>
              <a:rPr b="0" spc="75" dirty="0">
                <a:latin typeface="Arial"/>
                <a:cs typeface="Arial"/>
              </a:rPr>
              <a:t>Ψηφοδέλτια</a:t>
            </a:r>
          </a:p>
        </p:txBody>
      </p:sp>
      <p:grpSp>
        <p:nvGrpSpPr>
          <p:cNvPr id="3" name="object 3"/>
          <p:cNvGrpSpPr/>
          <p:nvPr/>
        </p:nvGrpSpPr>
        <p:grpSpPr>
          <a:xfrm>
            <a:off x="2773905" y="2228462"/>
            <a:ext cx="14529435" cy="6510655"/>
            <a:chOff x="2773905" y="2228462"/>
            <a:chExt cx="14529435" cy="6510655"/>
          </a:xfrm>
        </p:grpSpPr>
        <p:pic>
          <p:nvPicPr>
            <p:cNvPr id="4" name="object 4"/>
            <p:cNvPicPr/>
            <p:nvPr/>
          </p:nvPicPr>
          <p:blipFill>
            <a:blip r:embed="rId2" cstate="print"/>
            <a:stretch>
              <a:fillRect/>
            </a:stretch>
          </p:blipFill>
          <p:spPr>
            <a:xfrm>
              <a:off x="2773905" y="2228462"/>
              <a:ext cx="14528855" cy="6510071"/>
            </a:xfrm>
            <a:prstGeom prst="rect">
              <a:avLst/>
            </a:prstGeom>
          </p:spPr>
        </p:pic>
        <p:pic>
          <p:nvPicPr>
            <p:cNvPr id="5" name="object 5"/>
            <p:cNvPicPr/>
            <p:nvPr/>
          </p:nvPicPr>
          <p:blipFill>
            <a:blip r:embed="rId3" cstate="print"/>
            <a:stretch>
              <a:fillRect/>
            </a:stretch>
          </p:blipFill>
          <p:spPr>
            <a:xfrm>
              <a:off x="3003050" y="2457726"/>
              <a:ext cx="14098000" cy="6078977"/>
            </a:xfrm>
            <a:prstGeom prst="rect">
              <a:avLst/>
            </a:prstGeom>
          </p:spPr>
        </p:pic>
        <p:sp>
          <p:nvSpPr>
            <p:cNvPr id="6" name="object 6"/>
            <p:cNvSpPr/>
            <p:nvPr/>
          </p:nvSpPr>
          <p:spPr>
            <a:xfrm>
              <a:off x="2966401" y="2421078"/>
              <a:ext cx="14171294" cy="6152515"/>
            </a:xfrm>
            <a:custGeom>
              <a:avLst/>
              <a:gdLst/>
              <a:ahLst/>
              <a:cxnLst/>
              <a:rect l="l" t="t" r="r" b="b"/>
              <a:pathLst>
                <a:path w="14171294" h="6152515">
                  <a:moveTo>
                    <a:pt x="1049392" y="0"/>
                  </a:moveTo>
                  <a:lnTo>
                    <a:pt x="14171296" y="0"/>
                  </a:lnTo>
                  <a:lnTo>
                    <a:pt x="14171296" y="5102881"/>
                  </a:lnTo>
                  <a:lnTo>
                    <a:pt x="14169935" y="5156387"/>
                  </a:lnTo>
                  <a:lnTo>
                    <a:pt x="14165851" y="5209789"/>
                  </a:lnTo>
                  <a:lnTo>
                    <a:pt x="14159254" y="5262248"/>
                  </a:lnTo>
                  <a:lnTo>
                    <a:pt x="14149935" y="5313974"/>
                  </a:lnTo>
                  <a:lnTo>
                    <a:pt x="14138208" y="5364758"/>
                  </a:lnTo>
                  <a:lnTo>
                    <a:pt x="14124072" y="5414599"/>
                  </a:lnTo>
                  <a:lnTo>
                    <a:pt x="14107633" y="5463393"/>
                  </a:lnTo>
                  <a:lnTo>
                    <a:pt x="14088785" y="5511141"/>
                  </a:lnTo>
                  <a:lnTo>
                    <a:pt x="14067739" y="5557631"/>
                  </a:lnTo>
                  <a:lnTo>
                    <a:pt x="14044598" y="5602866"/>
                  </a:lnTo>
                  <a:lnTo>
                    <a:pt x="14019258" y="5646843"/>
                  </a:lnTo>
                  <a:lnTo>
                    <a:pt x="13991720" y="5689774"/>
                  </a:lnTo>
                  <a:lnTo>
                    <a:pt x="13931617" y="5770295"/>
                  </a:lnTo>
                  <a:lnTo>
                    <a:pt x="13863871" y="5844848"/>
                  </a:lnTo>
                  <a:lnTo>
                    <a:pt x="13789318" y="5912594"/>
                  </a:lnTo>
                  <a:lnTo>
                    <a:pt x="13708797" y="5972697"/>
                  </a:lnTo>
                  <a:lnTo>
                    <a:pt x="13665866" y="6000236"/>
                  </a:lnTo>
                  <a:lnTo>
                    <a:pt x="13621888" y="6025575"/>
                  </a:lnTo>
                  <a:lnTo>
                    <a:pt x="13576654" y="6048716"/>
                  </a:lnTo>
                  <a:lnTo>
                    <a:pt x="13530163" y="6069762"/>
                  </a:lnTo>
                  <a:lnTo>
                    <a:pt x="13482416" y="6088610"/>
                  </a:lnTo>
                  <a:lnTo>
                    <a:pt x="13433622" y="6105049"/>
                  </a:lnTo>
                  <a:lnTo>
                    <a:pt x="13383780" y="6119185"/>
                  </a:lnTo>
                  <a:lnTo>
                    <a:pt x="13332997" y="6130912"/>
                  </a:lnTo>
                  <a:lnTo>
                    <a:pt x="13281270" y="6140231"/>
                  </a:lnTo>
                  <a:lnTo>
                    <a:pt x="13228811" y="6146828"/>
                  </a:lnTo>
                  <a:lnTo>
                    <a:pt x="13175410" y="6150912"/>
                  </a:lnTo>
                  <a:lnTo>
                    <a:pt x="13121904" y="6152273"/>
                  </a:lnTo>
                  <a:lnTo>
                    <a:pt x="0" y="6152273"/>
                  </a:lnTo>
                  <a:lnTo>
                    <a:pt x="0" y="1049392"/>
                  </a:lnTo>
                  <a:lnTo>
                    <a:pt x="1361" y="995885"/>
                  </a:lnTo>
                  <a:lnTo>
                    <a:pt x="5444" y="942484"/>
                  </a:lnTo>
                  <a:lnTo>
                    <a:pt x="12041" y="890025"/>
                  </a:lnTo>
                  <a:lnTo>
                    <a:pt x="21360" y="838299"/>
                  </a:lnTo>
                  <a:lnTo>
                    <a:pt x="33087" y="787515"/>
                  </a:lnTo>
                  <a:lnTo>
                    <a:pt x="47223" y="737673"/>
                  </a:lnTo>
                  <a:lnTo>
                    <a:pt x="63662" y="688879"/>
                  </a:lnTo>
                  <a:lnTo>
                    <a:pt x="82510" y="641132"/>
                  </a:lnTo>
                  <a:lnTo>
                    <a:pt x="103557" y="594641"/>
                  </a:lnTo>
                  <a:lnTo>
                    <a:pt x="126697" y="549407"/>
                  </a:lnTo>
                  <a:lnTo>
                    <a:pt x="152037" y="505429"/>
                  </a:lnTo>
                  <a:lnTo>
                    <a:pt x="179575" y="462499"/>
                  </a:lnTo>
                  <a:lnTo>
                    <a:pt x="239678" y="381977"/>
                  </a:lnTo>
                  <a:lnTo>
                    <a:pt x="307425" y="307425"/>
                  </a:lnTo>
                  <a:lnTo>
                    <a:pt x="381977" y="239678"/>
                  </a:lnTo>
                  <a:lnTo>
                    <a:pt x="462499" y="179575"/>
                  </a:lnTo>
                  <a:lnTo>
                    <a:pt x="505429" y="152037"/>
                  </a:lnTo>
                  <a:lnTo>
                    <a:pt x="549407" y="126697"/>
                  </a:lnTo>
                  <a:lnTo>
                    <a:pt x="594641" y="103557"/>
                  </a:lnTo>
                  <a:lnTo>
                    <a:pt x="641132" y="82510"/>
                  </a:lnTo>
                  <a:lnTo>
                    <a:pt x="688879" y="63662"/>
                  </a:lnTo>
                  <a:lnTo>
                    <a:pt x="737673" y="47223"/>
                  </a:lnTo>
                  <a:lnTo>
                    <a:pt x="787515" y="33087"/>
                  </a:lnTo>
                  <a:lnTo>
                    <a:pt x="838299" y="21360"/>
                  </a:lnTo>
                  <a:lnTo>
                    <a:pt x="890025" y="12041"/>
                  </a:lnTo>
                  <a:lnTo>
                    <a:pt x="942484" y="5444"/>
                  </a:lnTo>
                  <a:lnTo>
                    <a:pt x="995885" y="1361"/>
                  </a:lnTo>
                  <a:lnTo>
                    <a:pt x="1049392" y="0"/>
                  </a:lnTo>
                  <a:close/>
                </a:path>
              </a:pathLst>
            </a:custGeom>
            <a:ln w="73296">
              <a:solidFill>
                <a:srgbClr val="FFFFFF"/>
              </a:solidFill>
            </a:ln>
          </p:spPr>
          <p:txBody>
            <a:bodyPr wrap="square" lIns="0" tIns="0" rIns="0" bIns="0" rtlCol="0"/>
            <a:lstStyle/>
            <a:p>
              <a:endParaRPr/>
            </a:p>
          </p:txBody>
        </p:sp>
      </p:grpSp>
      <p:pic>
        <p:nvPicPr>
          <p:cNvPr id="7" name="object 7"/>
          <p:cNvPicPr/>
          <p:nvPr/>
        </p:nvPicPr>
        <p:blipFill>
          <a:blip r:embed="rId4" cstate="print"/>
          <a:stretch>
            <a:fillRect/>
          </a:stretch>
        </p:blipFill>
        <p:spPr>
          <a:xfrm>
            <a:off x="579249" y="0"/>
            <a:ext cx="2798239" cy="1756595"/>
          </a:xfrm>
          <a:prstGeom prst="rect">
            <a:avLst/>
          </a:prstGeom>
        </p:spPr>
      </p:pic>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2859452"/>
            <a:ext cx="17254220" cy="4516755"/>
          </a:xfrm>
          <a:prstGeom prst="rect">
            <a:avLst/>
          </a:prstGeom>
        </p:spPr>
        <p:txBody>
          <a:bodyPr vert="horz" wrap="square" lIns="0" tIns="222885" rIns="0" bIns="0" rtlCol="0">
            <a:spAutoFit/>
          </a:bodyPr>
          <a:lstStyle/>
          <a:p>
            <a:pPr marL="86360" algn="ctr">
              <a:lnSpc>
                <a:spcPct val="100000"/>
              </a:lnSpc>
              <a:spcBef>
                <a:spcPts val="1755"/>
              </a:spcBef>
            </a:pPr>
            <a:r>
              <a:rPr sz="4450" b="1" dirty="0">
                <a:solidFill>
                  <a:srgbClr val="E28B18"/>
                </a:solidFill>
                <a:latin typeface="Carlito"/>
                <a:cs typeface="Carlito"/>
              </a:rPr>
              <a:t>6:00 </a:t>
            </a:r>
            <a:r>
              <a:rPr sz="4450" b="1" spc="-20" dirty="0">
                <a:solidFill>
                  <a:srgbClr val="E28B18"/>
                </a:solidFill>
                <a:latin typeface="Carlito"/>
                <a:cs typeface="Carlito"/>
              </a:rPr>
              <a:t>μ.μ.</a:t>
            </a:r>
            <a:endParaRPr sz="4450">
              <a:latin typeface="Carlito"/>
              <a:cs typeface="Carlito"/>
            </a:endParaRPr>
          </a:p>
          <a:p>
            <a:pPr marL="481965" algn="ctr">
              <a:lnSpc>
                <a:spcPct val="100000"/>
              </a:lnSpc>
              <a:spcBef>
                <a:spcPts val="1220"/>
              </a:spcBef>
            </a:pPr>
            <a:r>
              <a:rPr sz="3300" spc="55" dirty="0">
                <a:solidFill>
                  <a:srgbClr val="E28B18"/>
                </a:solidFill>
                <a:latin typeface="Arial"/>
                <a:cs typeface="Arial"/>
              </a:rPr>
              <a:t>Τερματισμός</a:t>
            </a:r>
            <a:r>
              <a:rPr sz="3300" spc="300" dirty="0">
                <a:solidFill>
                  <a:srgbClr val="E28B18"/>
                </a:solidFill>
                <a:latin typeface="Arial"/>
                <a:cs typeface="Arial"/>
              </a:rPr>
              <a:t> </a:t>
            </a:r>
            <a:r>
              <a:rPr sz="3300" spc="75" dirty="0">
                <a:solidFill>
                  <a:srgbClr val="E28B18"/>
                </a:solidFill>
                <a:latin typeface="Arial"/>
                <a:cs typeface="Arial"/>
              </a:rPr>
              <a:t>ψηφοφορίας</a:t>
            </a:r>
            <a:endParaRPr sz="3300">
              <a:latin typeface="Arial"/>
              <a:cs typeface="Arial"/>
            </a:endParaRPr>
          </a:p>
          <a:p>
            <a:pPr>
              <a:lnSpc>
                <a:spcPct val="100000"/>
              </a:lnSpc>
              <a:spcBef>
                <a:spcPts val="805"/>
              </a:spcBef>
            </a:pPr>
            <a:endParaRPr sz="3300">
              <a:latin typeface="Arial"/>
              <a:cs typeface="Arial"/>
            </a:endParaRPr>
          </a:p>
          <a:p>
            <a:pPr marL="483234" marR="5080" indent="-471170">
              <a:lnSpc>
                <a:spcPct val="120700"/>
              </a:lnSpc>
              <a:buSzPct val="120338"/>
              <a:buChar char="•"/>
              <a:tabLst>
                <a:tab pos="483234" algn="l"/>
              </a:tabLst>
            </a:pP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κάλπη δεν μπορεί</a:t>
            </a:r>
            <a:r>
              <a:rPr sz="2950" spc="-15" dirty="0">
                <a:solidFill>
                  <a:srgbClr val="2E7787"/>
                </a:solidFill>
                <a:latin typeface="Arial"/>
                <a:cs typeface="Arial"/>
              </a:rPr>
              <a:t> </a:t>
            </a:r>
            <a:r>
              <a:rPr sz="2950" dirty="0">
                <a:solidFill>
                  <a:srgbClr val="2E7787"/>
                </a:solidFill>
                <a:latin typeface="Arial"/>
                <a:cs typeface="Arial"/>
              </a:rPr>
              <a:t>να κλείσει</a:t>
            </a:r>
            <a:r>
              <a:rPr sz="2950" spc="-10" dirty="0">
                <a:solidFill>
                  <a:srgbClr val="2E7787"/>
                </a:solidFill>
                <a:latin typeface="Arial"/>
                <a:cs typeface="Arial"/>
              </a:rPr>
              <a:t> </a:t>
            </a:r>
            <a:r>
              <a:rPr sz="2950" dirty="0">
                <a:solidFill>
                  <a:srgbClr val="2E7787"/>
                </a:solidFill>
                <a:latin typeface="Arial"/>
                <a:cs typeface="Arial"/>
              </a:rPr>
              <a:t>πριν</a:t>
            </a:r>
            <a:r>
              <a:rPr sz="2950" spc="-5"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προκαθορισθείσα</a:t>
            </a:r>
            <a:r>
              <a:rPr sz="2950" spc="-5" dirty="0">
                <a:solidFill>
                  <a:srgbClr val="2E7787"/>
                </a:solidFill>
                <a:latin typeface="Arial"/>
                <a:cs typeface="Arial"/>
              </a:rPr>
              <a:t> </a:t>
            </a:r>
            <a:r>
              <a:rPr sz="2950" dirty="0">
                <a:solidFill>
                  <a:srgbClr val="2E7787"/>
                </a:solidFill>
                <a:latin typeface="Arial"/>
                <a:cs typeface="Arial"/>
              </a:rPr>
              <a:t>ώρα</a:t>
            </a:r>
            <a:r>
              <a:rPr sz="2950" spc="-15" dirty="0">
                <a:solidFill>
                  <a:srgbClr val="2E7787"/>
                </a:solidFill>
                <a:latin typeface="Arial"/>
                <a:cs typeface="Arial"/>
              </a:rPr>
              <a:t> </a:t>
            </a:r>
            <a:r>
              <a:rPr sz="2950" dirty="0">
                <a:solidFill>
                  <a:srgbClr val="2E7787"/>
                </a:solidFill>
                <a:latin typeface="Arial"/>
                <a:cs typeface="Arial"/>
              </a:rPr>
              <a:t>λήξης</a:t>
            </a:r>
            <a:r>
              <a:rPr sz="2950" spc="10"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ψηφοφορίας,</a:t>
            </a:r>
            <a:r>
              <a:rPr sz="2950" spc="-20" dirty="0">
                <a:solidFill>
                  <a:srgbClr val="2E7787"/>
                </a:solidFill>
                <a:latin typeface="Arial"/>
                <a:cs typeface="Arial"/>
              </a:rPr>
              <a:t> </a:t>
            </a:r>
            <a:r>
              <a:rPr sz="2950" dirty="0">
                <a:solidFill>
                  <a:srgbClr val="2E7787"/>
                </a:solidFill>
                <a:latin typeface="Arial"/>
                <a:cs typeface="Arial"/>
              </a:rPr>
              <a:t>ακόμα</a:t>
            </a:r>
            <a:r>
              <a:rPr sz="2950" spc="10"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spc="-25" dirty="0">
                <a:solidFill>
                  <a:srgbClr val="2E7787"/>
                </a:solidFill>
                <a:latin typeface="Arial"/>
                <a:cs typeface="Arial"/>
              </a:rPr>
              <a:t>αν </a:t>
            </a:r>
            <a:r>
              <a:rPr sz="2950" dirty="0">
                <a:solidFill>
                  <a:srgbClr val="2E7787"/>
                </a:solidFill>
                <a:latin typeface="Arial"/>
                <a:cs typeface="Arial"/>
              </a:rPr>
              <a:t>αποδεδειγμένα</a:t>
            </a:r>
            <a:r>
              <a:rPr sz="2950" spc="-45" dirty="0">
                <a:solidFill>
                  <a:srgbClr val="2E7787"/>
                </a:solidFill>
                <a:latin typeface="Arial"/>
                <a:cs typeface="Arial"/>
              </a:rPr>
              <a:t> </a:t>
            </a:r>
            <a:r>
              <a:rPr sz="2950" dirty="0">
                <a:solidFill>
                  <a:srgbClr val="2E7787"/>
                </a:solidFill>
                <a:latin typeface="Arial"/>
                <a:cs typeface="Arial"/>
              </a:rPr>
              <a:t>έχουν</a:t>
            </a:r>
            <a:r>
              <a:rPr sz="2950" spc="-25" dirty="0">
                <a:solidFill>
                  <a:srgbClr val="2E7787"/>
                </a:solidFill>
                <a:latin typeface="Arial"/>
                <a:cs typeface="Arial"/>
              </a:rPr>
              <a:t> </a:t>
            </a:r>
            <a:r>
              <a:rPr sz="2950" dirty="0">
                <a:solidFill>
                  <a:srgbClr val="2E7787"/>
                </a:solidFill>
                <a:latin typeface="Arial"/>
                <a:cs typeface="Arial"/>
              </a:rPr>
              <a:t>ψηφίσει</a:t>
            </a:r>
            <a:r>
              <a:rPr sz="2950" spc="-30" dirty="0">
                <a:solidFill>
                  <a:srgbClr val="2E7787"/>
                </a:solidFill>
                <a:latin typeface="Arial"/>
                <a:cs typeface="Arial"/>
              </a:rPr>
              <a:t> </a:t>
            </a:r>
            <a:r>
              <a:rPr sz="2950" dirty="0">
                <a:solidFill>
                  <a:srgbClr val="2E7787"/>
                </a:solidFill>
                <a:latin typeface="Arial"/>
                <a:cs typeface="Arial"/>
              </a:rPr>
              <a:t>όλοι</a:t>
            </a:r>
            <a:r>
              <a:rPr sz="2950" spc="-25" dirty="0">
                <a:solidFill>
                  <a:srgbClr val="2E7787"/>
                </a:solidFill>
                <a:latin typeface="Arial"/>
                <a:cs typeface="Arial"/>
              </a:rPr>
              <a:t> </a:t>
            </a:r>
            <a:r>
              <a:rPr sz="2950" dirty="0">
                <a:solidFill>
                  <a:srgbClr val="2E7787"/>
                </a:solidFill>
                <a:latin typeface="Arial"/>
                <a:cs typeface="Arial"/>
              </a:rPr>
              <a:t>οι</a:t>
            </a:r>
            <a:r>
              <a:rPr sz="2950" spc="-25" dirty="0">
                <a:solidFill>
                  <a:srgbClr val="2E7787"/>
                </a:solidFill>
                <a:latin typeface="Arial"/>
                <a:cs typeface="Arial"/>
              </a:rPr>
              <a:t> </a:t>
            </a:r>
            <a:r>
              <a:rPr sz="2950" dirty="0">
                <a:solidFill>
                  <a:srgbClr val="2E7787"/>
                </a:solidFill>
                <a:latin typeface="Arial"/>
                <a:cs typeface="Arial"/>
              </a:rPr>
              <a:t>εγγεγραμμένοι</a:t>
            </a:r>
            <a:r>
              <a:rPr sz="2950" spc="-35" dirty="0">
                <a:solidFill>
                  <a:srgbClr val="2E7787"/>
                </a:solidFill>
                <a:latin typeface="Arial"/>
                <a:cs typeface="Arial"/>
              </a:rPr>
              <a:t> </a:t>
            </a:r>
            <a:r>
              <a:rPr sz="2950" spc="-10" dirty="0">
                <a:solidFill>
                  <a:srgbClr val="2E7787"/>
                </a:solidFill>
                <a:latin typeface="Arial"/>
                <a:cs typeface="Arial"/>
              </a:rPr>
              <a:t>εκλογείς</a:t>
            </a:r>
            <a:endParaRPr sz="2950">
              <a:latin typeface="Arial"/>
              <a:cs typeface="Arial"/>
            </a:endParaRPr>
          </a:p>
          <a:p>
            <a:pPr marL="483234" marR="447040" indent="-471170">
              <a:lnSpc>
                <a:spcPct val="120700"/>
              </a:lnSpc>
              <a:spcBef>
                <a:spcPts val="1485"/>
              </a:spcBef>
              <a:buSzPct val="120338"/>
              <a:buChar char="•"/>
              <a:tabLst>
                <a:tab pos="483234" algn="l"/>
              </a:tabLst>
            </a:pPr>
            <a:r>
              <a:rPr sz="2950" dirty="0">
                <a:solidFill>
                  <a:srgbClr val="2E7787"/>
                </a:solidFill>
                <a:latin typeface="Arial"/>
                <a:cs typeface="Arial"/>
              </a:rPr>
              <a:t>Μετά</a:t>
            </a:r>
            <a:r>
              <a:rPr sz="2950" spc="-20"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κλείσιμο</a:t>
            </a:r>
            <a:r>
              <a:rPr sz="2950" spc="-15" dirty="0">
                <a:solidFill>
                  <a:srgbClr val="2E7787"/>
                </a:solidFill>
                <a:latin typeface="Arial"/>
                <a:cs typeface="Arial"/>
              </a:rPr>
              <a:t> </a:t>
            </a:r>
            <a:r>
              <a:rPr sz="2950" dirty="0">
                <a:solidFill>
                  <a:srgbClr val="2E7787"/>
                </a:solidFill>
                <a:latin typeface="Arial"/>
                <a:cs typeface="Arial"/>
              </a:rPr>
              <a:t>της κάλπης</a:t>
            </a:r>
            <a:r>
              <a:rPr sz="2950" spc="-5" dirty="0">
                <a:solidFill>
                  <a:srgbClr val="2E7787"/>
                </a:solidFill>
                <a:latin typeface="Arial"/>
                <a:cs typeface="Arial"/>
              </a:rPr>
              <a:t> </a:t>
            </a:r>
            <a:r>
              <a:rPr sz="2950" dirty="0">
                <a:solidFill>
                  <a:srgbClr val="2E7787"/>
                </a:solidFill>
                <a:latin typeface="Arial"/>
                <a:cs typeface="Arial"/>
              </a:rPr>
              <a:t>αυτή</a:t>
            </a:r>
            <a:r>
              <a:rPr sz="2950" spc="-5" dirty="0">
                <a:solidFill>
                  <a:srgbClr val="2E7787"/>
                </a:solidFill>
                <a:latin typeface="Arial"/>
                <a:cs typeface="Arial"/>
              </a:rPr>
              <a:t> </a:t>
            </a:r>
            <a:r>
              <a:rPr sz="2950" dirty="0">
                <a:solidFill>
                  <a:srgbClr val="2E7787"/>
                </a:solidFill>
                <a:latin typeface="Arial"/>
                <a:cs typeface="Arial"/>
              </a:rPr>
              <a:t>δεν</a:t>
            </a:r>
            <a:r>
              <a:rPr sz="2950" spc="-20" dirty="0">
                <a:solidFill>
                  <a:srgbClr val="2E7787"/>
                </a:solidFill>
                <a:latin typeface="Arial"/>
                <a:cs typeface="Arial"/>
              </a:rPr>
              <a:t> </a:t>
            </a:r>
            <a:r>
              <a:rPr sz="2950" dirty="0">
                <a:solidFill>
                  <a:srgbClr val="2E7787"/>
                </a:solidFill>
                <a:latin typeface="Arial"/>
                <a:cs typeface="Arial"/>
              </a:rPr>
              <a:t>μπορεί</a:t>
            </a:r>
            <a:r>
              <a:rPr sz="2950" spc="-15" dirty="0">
                <a:solidFill>
                  <a:srgbClr val="2E7787"/>
                </a:solidFill>
                <a:latin typeface="Arial"/>
                <a:cs typeface="Arial"/>
              </a:rPr>
              <a:t> </a:t>
            </a:r>
            <a:r>
              <a:rPr sz="2950" dirty="0">
                <a:solidFill>
                  <a:srgbClr val="2E7787"/>
                </a:solidFill>
                <a:latin typeface="Arial"/>
                <a:cs typeface="Arial"/>
              </a:rPr>
              <a:t>να ανοίξει</a:t>
            </a:r>
            <a:r>
              <a:rPr sz="2950" spc="-5"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κανέναν</a:t>
            </a:r>
            <a:r>
              <a:rPr sz="2950" spc="-10" dirty="0">
                <a:solidFill>
                  <a:srgbClr val="2E7787"/>
                </a:solidFill>
                <a:latin typeface="Arial"/>
                <a:cs typeface="Arial"/>
              </a:rPr>
              <a:t> </a:t>
            </a:r>
            <a:r>
              <a:rPr sz="2950" dirty="0">
                <a:solidFill>
                  <a:srgbClr val="2E7787"/>
                </a:solidFill>
                <a:latin typeface="Arial"/>
                <a:cs typeface="Arial"/>
              </a:rPr>
              <a:t>άλλο</a:t>
            </a:r>
            <a:r>
              <a:rPr sz="2950" spc="5" dirty="0">
                <a:solidFill>
                  <a:srgbClr val="2E7787"/>
                </a:solidFill>
                <a:latin typeface="Arial"/>
                <a:cs typeface="Arial"/>
              </a:rPr>
              <a:t> </a:t>
            </a:r>
            <a:r>
              <a:rPr sz="2950" dirty="0">
                <a:solidFill>
                  <a:srgbClr val="2E7787"/>
                </a:solidFill>
                <a:latin typeface="Arial"/>
                <a:cs typeface="Arial"/>
              </a:rPr>
              <a:t>λόγο,</a:t>
            </a:r>
            <a:r>
              <a:rPr sz="2950" spc="-10" dirty="0">
                <a:solidFill>
                  <a:srgbClr val="2E7787"/>
                </a:solidFill>
                <a:latin typeface="Arial"/>
                <a:cs typeface="Arial"/>
              </a:rPr>
              <a:t> </a:t>
            </a:r>
            <a:r>
              <a:rPr sz="2950" dirty="0">
                <a:solidFill>
                  <a:srgbClr val="2E7787"/>
                </a:solidFill>
                <a:latin typeface="Arial"/>
                <a:cs typeface="Arial"/>
              </a:rPr>
              <a:t>παρά</a:t>
            </a:r>
            <a:r>
              <a:rPr sz="2950" spc="10" dirty="0">
                <a:solidFill>
                  <a:srgbClr val="2E7787"/>
                </a:solidFill>
                <a:latin typeface="Arial"/>
                <a:cs typeface="Arial"/>
              </a:rPr>
              <a:t> </a:t>
            </a:r>
            <a:r>
              <a:rPr sz="2950" dirty="0">
                <a:solidFill>
                  <a:srgbClr val="2E7787"/>
                </a:solidFill>
                <a:latin typeface="Arial"/>
                <a:cs typeface="Arial"/>
              </a:rPr>
              <a:t>μόνο</a:t>
            </a:r>
            <a:r>
              <a:rPr sz="2950" spc="-5"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spc="-25" dirty="0">
                <a:solidFill>
                  <a:srgbClr val="2E7787"/>
                </a:solidFill>
                <a:latin typeface="Arial"/>
                <a:cs typeface="Arial"/>
              </a:rPr>
              <a:t>τη </a:t>
            </a:r>
            <a:r>
              <a:rPr sz="2950" dirty="0">
                <a:solidFill>
                  <a:srgbClr val="2E7787"/>
                </a:solidFill>
                <a:latin typeface="Arial"/>
                <a:cs typeface="Arial"/>
              </a:rPr>
              <a:t>διαδικασία</a:t>
            </a:r>
            <a:r>
              <a:rPr sz="2950" spc="-5" dirty="0">
                <a:solidFill>
                  <a:srgbClr val="2E7787"/>
                </a:solidFill>
                <a:latin typeface="Arial"/>
                <a:cs typeface="Arial"/>
              </a:rPr>
              <a:t> </a:t>
            </a:r>
            <a:r>
              <a:rPr sz="2950" dirty="0">
                <a:solidFill>
                  <a:srgbClr val="2E7787"/>
                </a:solidFill>
                <a:latin typeface="Arial"/>
                <a:cs typeface="Arial"/>
              </a:rPr>
              <a:t>καταμέτρησης</a:t>
            </a:r>
            <a:r>
              <a:rPr sz="2950" spc="-10"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διαλογής</a:t>
            </a:r>
            <a:r>
              <a:rPr sz="2950" spc="-5"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ψήφων</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0" dirty="0"/>
              <a:t>Τερματισμός</a:t>
            </a:r>
            <a:r>
              <a:rPr spc="30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9" cy="11308552"/>
          </a:xfrm>
          <a:prstGeom prst="rect">
            <a:avLst/>
          </a:prstGeom>
        </p:spPr>
      </p:pic>
      <p:sp>
        <p:nvSpPr>
          <p:cNvPr id="3" name="object 3"/>
          <p:cNvSpPr txBox="1">
            <a:spLocks noGrp="1"/>
          </p:cNvSpPr>
          <p:nvPr>
            <p:ph type="title"/>
          </p:nvPr>
        </p:nvSpPr>
        <p:spPr>
          <a:xfrm>
            <a:off x="0" y="2638663"/>
            <a:ext cx="20104100" cy="1871345"/>
          </a:xfrm>
          <a:prstGeom prst="rect">
            <a:avLst/>
          </a:prstGeom>
          <a:ln w="10470">
            <a:solidFill>
              <a:srgbClr val="6FAC46"/>
            </a:solidFill>
          </a:ln>
        </p:spPr>
        <p:txBody>
          <a:bodyPr vert="horz" wrap="square" lIns="0" tIns="570230" rIns="0" bIns="0" rtlCol="0">
            <a:spAutoFit/>
          </a:bodyPr>
          <a:lstStyle/>
          <a:p>
            <a:pPr marL="612775">
              <a:lnSpc>
                <a:spcPct val="100000"/>
              </a:lnSpc>
              <a:spcBef>
                <a:spcPts val="4490"/>
              </a:spcBef>
              <a:tabLst>
                <a:tab pos="3600450" algn="l"/>
              </a:tabLst>
            </a:pPr>
            <a:r>
              <a:rPr sz="4950" b="0" i="1" spc="-10" dirty="0">
                <a:solidFill>
                  <a:srgbClr val="E28B18"/>
                </a:solidFill>
                <a:latin typeface="Arial"/>
                <a:cs typeface="Arial"/>
              </a:rPr>
              <a:t>Διαλογή</a:t>
            </a:r>
            <a:r>
              <a:rPr sz="4950" b="0" i="1" spc="-275" dirty="0">
                <a:solidFill>
                  <a:srgbClr val="E28B18"/>
                </a:solidFill>
                <a:latin typeface="Arial"/>
                <a:cs typeface="Arial"/>
              </a:rPr>
              <a:t> </a:t>
            </a:r>
            <a:r>
              <a:rPr sz="4950" b="0" i="1" spc="-50" dirty="0">
                <a:solidFill>
                  <a:srgbClr val="E28B18"/>
                </a:solidFill>
                <a:latin typeface="Arial"/>
                <a:cs typeface="Arial"/>
              </a:rPr>
              <a:t>&amp;</a:t>
            </a:r>
            <a:r>
              <a:rPr sz="4950" b="0" i="1" dirty="0">
                <a:solidFill>
                  <a:srgbClr val="E28B18"/>
                </a:solidFill>
                <a:latin typeface="Arial"/>
                <a:cs typeface="Arial"/>
              </a:rPr>
              <a:t>	</a:t>
            </a:r>
            <a:r>
              <a:rPr sz="4950" b="0" i="1" spc="-10" dirty="0">
                <a:solidFill>
                  <a:srgbClr val="E28B18"/>
                </a:solidFill>
                <a:latin typeface="Arial"/>
                <a:cs typeface="Arial"/>
              </a:rPr>
              <a:t>Καταμέτρηση</a:t>
            </a:r>
            <a:endParaRPr sz="4950">
              <a:latin typeface="Arial"/>
              <a:cs typeface="Arial"/>
            </a:endParaRPr>
          </a:p>
        </p:txBody>
      </p:sp>
      <p:sp>
        <p:nvSpPr>
          <p:cNvPr id="4" name="object 4"/>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prstGeom prst="rect">
            <a:avLst/>
          </a:prstGeom>
        </p:spPr>
        <p:txBody>
          <a:bodyPr vert="horz" wrap="square" lIns="0" tIns="569374" rIns="0" bIns="0" rtlCol="0">
            <a:spAutoFit/>
          </a:bodyPr>
          <a:lstStyle/>
          <a:p>
            <a:pPr marL="483234" indent="-470534">
              <a:lnSpc>
                <a:spcPct val="100000"/>
              </a:lnSpc>
              <a:spcBef>
                <a:spcPts val="1450"/>
              </a:spcBef>
              <a:buClr>
                <a:srgbClr val="2E7787"/>
              </a:buClr>
              <a:buSzPct val="120338"/>
              <a:buFont typeface="Arial"/>
              <a:buChar char="•"/>
              <a:tabLst>
                <a:tab pos="483234" algn="l"/>
              </a:tabLst>
            </a:pPr>
            <a:r>
              <a:rPr dirty="0"/>
              <a:t>Αρχίζει</a:t>
            </a:r>
            <a:r>
              <a:rPr spc="-25" dirty="0"/>
              <a:t> </a:t>
            </a:r>
            <a:r>
              <a:rPr dirty="0"/>
              <a:t>αμέσως</a:t>
            </a:r>
            <a:r>
              <a:rPr spc="10" dirty="0"/>
              <a:t> </a:t>
            </a:r>
            <a:r>
              <a:rPr dirty="0"/>
              <a:t>μετά το</a:t>
            </a:r>
            <a:r>
              <a:rPr spc="-5" dirty="0"/>
              <a:t> </a:t>
            </a:r>
            <a:r>
              <a:rPr dirty="0"/>
              <a:t>πέρας της ψηφοφορίας,</a:t>
            </a:r>
            <a:r>
              <a:rPr spc="-20" dirty="0"/>
              <a:t> </a:t>
            </a:r>
            <a:r>
              <a:rPr dirty="0"/>
              <a:t>εκτός</a:t>
            </a:r>
            <a:r>
              <a:rPr spc="-10" dirty="0"/>
              <a:t> </a:t>
            </a:r>
            <a:r>
              <a:rPr dirty="0"/>
              <a:t>εάν ο</a:t>
            </a:r>
            <a:r>
              <a:rPr spc="-5" dirty="0"/>
              <a:t> </a:t>
            </a:r>
            <a:r>
              <a:rPr dirty="0"/>
              <a:t>Έφορος</a:t>
            </a:r>
            <a:r>
              <a:rPr spc="5" dirty="0"/>
              <a:t> </a:t>
            </a:r>
            <a:r>
              <a:rPr dirty="0"/>
              <a:t>δώσει</a:t>
            </a:r>
            <a:r>
              <a:rPr spc="-5" dirty="0"/>
              <a:t> </a:t>
            </a:r>
            <a:r>
              <a:rPr dirty="0"/>
              <a:t>διαφορετικές</a:t>
            </a:r>
            <a:r>
              <a:rPr spc="-30" dirty="0"/>
              <a:t> </a:t>
            </a:r>
            <a:r>
              <a:rPr spc="-10" dirty="0"/>
              <a:t>οδηγίες</a:t>
            </a:r>
          </a:p>
          <a:p>
            <a:pPr marL="483234" marR="184150" indent="-471170">
              <a:lnSpc>
                <a:spcPct val="120700"/>
              </a:lnSpc>
              <a:spcBef>
                <a:spcPts val="1490"/>
              </a:spcBef>
              <a:buSzPct val="120338"/>
              <a:buChar char="•"/>
              <a:tabLst>
                <a:tab pos="483234" algn="l"/>
              </a:tabLst>
            </a:pPr>
            <a:r>
              <a:rPr dirty="0"/>
              <a:t>Οι</a:t>
            </a:r>
            <a:r>
              <a:rPr spc="-20" dirty="0"/>
              <a:t> </a:t>
            </a:r>
            <a:r>
              <a:rPr dirty="0"/>
              <a:t>αντιπρόσωπο</a:t>
            </a:r>
            <a:r>
              <a:rPr spc="10" dirty="0"/>
              <a:t> </a:t>
            </a:r>
            <a:r>
              <a:rPr dirty="0"/>
              <a:t>των</a:t>
            </a:r>
            <a:r>
              <a:rPr spc="-10" dirty="0"/>
              <a:t> </a:t>
            </a:r>
            <a:r>
              <a:rPr dirty="0"/>
              <a:t>υποψηφίων</a:t>
            </a:r>
            <a:r>
              <a:rPr spc="-5" dirty="0"/>
              <a:t> </a:t>
            </a:r>
            <a:r>
              <a:rPr dirty="0"/>
              <a:t>μπορούν</a:t>
            </a:r>
            <a:r>
              <a:rPr spc="-10" dirty="0"/>
              <a:t> </a:t>
            </a:r>
            <a:r>
              <a:rPr dirty="0"/>
              <a:t>να παρίστανται</a:t>
            </a:r>
            <a:r>
              <a:rPr spc="10" dirty="0"/>
              <a:t> </a:t>
            </a:r>
            <a:r>
              <a:rPr dirty="0"/>
              <a:t>στη</a:t>
            </a:r>
            <a:r>
              <a:rPr spc="-5" dirty="0"/>
              <a:t> </a:t>
            </a:r>
            <a:r>
              <a:rPr dirty="0"/>
              <a:t>διαδικασία,</a:t>
            </a:r>
            <a:r>
              <a:rPr spc="5" dirty="0"/>
              <a:t> </a:t>
            </a:r>
            <a:r>
              <a:rPr dirty="0"/>
              <a:t>χωρίς</a:t>
            </a:r>
            <a:r>
              <a:rPr spc="-10" dirty="0"/>
              <a:t> </a:t>
            </a:r>
            <a:r>
              <a:rPr dirty="0"/>
              <a:t>να</a:t>
            </a:r>
            <a:r>
              <a:rPr spc="-5" dirty="0"/>
              <a:t> </a:t>
            </a:r>
            <a:r>
              <a:rPr dirty="0"/>
              <a:t>έχουν</a:t>
            </a:r>
            <a:r>
              <a:rPr spc="-5" dirty="0"/>
              <a:t> </a:t>
            </a:r>
            <a:r>
              <a:rPr spc="-10" dirty="0"/>
              <a:t>δικαίωμα </a:t>
            </a:r>
            <a:r>
              <a:rPr dirty="0"/>
              <a:t>χρήσης</a:t>
            </a:r>
            <a:r>
              <a:rPr spc="5" dirty="0"/>
              <a:t> </a:t>
            </a:r>
            <a:r>
              <a:rPr dirty="0"/>
              <a:t>οποιουδήποτε</a:t>
            </a:r>
            <a:r>
              <a:rPr spc="-20" dirty="0"/>
              <a:t> </a:t>
            </a:r>
            <a:r>
              <a:rPr dirty="0"/>
              <a:t>μέσου</a:t>
            </a:r>
            <a:r>
              <a:rPr spc="5" dirty="0"/>
              <a:t> </a:t>
            </a:r>
            <a:r>
              <a:rPr spc="-10" dirty="0"/>
              <a:t>καταγραφής</a:t>
            </a:r>
          </a:p>
          <a:p>
            <a:pPr marL="483234" marR="5080" indent="-471170">
              <a:lnSpc>
                <a:spcPct val="120700"/>
              </a:lnSpc>
              <a:spcBef>
                <a:spcPts val="1485"/>
              </a:spcBef>
              <a:buSzPct val="120338"/>
              <a:buChar char="•"/>
              <a:tabLst>
                <a:tab pos="483234" algn="l"/>
              </a:tabLst>
            </a:pPr>
            <a:r>
              <a:rPr dirty="0"/>
              <a:t>Με</a:t>
            </a:r>
            <a:r>
              <a:rPr spc="-5" dirty="0"/>
              <a:t> </a:t>
            </a:r>
            <a:r>
              <a:rPr dirty="0"/>
              <a:t>την</a:t>
            </a:r>
            <a:r>
              <a:rPr spc="-5" dirty="0"/>
              <a:t> </a:t>
            </a:r>
            <a:r>
              <a:rPr dirty="0"/>
              <a:t>έναρξη της</a:t>
            </a:r>
            <a:r>
              <a:rPr spc="-5" dirty="0"/>
              <a:t> </a:t>
            </a:r>
            <a:r>
              <a:rPr dirty="0"/>
              <a:t>διαδικασίας</a:t>
            </a:r>
            <a:r>
              <a:rPr spc="15" dirty="0"/>
              <a:t> </a:t>
            </a:r>
            <a:r>
              <a:rPr dirty="0"/>
              <a:t>διαλογής,</a:t>
            </a:r>
            <a:r>
              <a:rPr spc="-5" dirty="0"/>
              <a:t> </a:t>
            </a:r>
            <a:r>
              <a:rPr dirty="0"/>
              <a:t>σε κανένα</a:t>
            </a:r>
            <a:r>
              <a:rPr spc="-5" dirty="0"/>
              <a:t> </a:t>
            </a:r>
            <a:r>
              <a:rPr dirty="0"/>
              <a:t>άλλο πρόσωπο,</a:t>
            </a:r>
            <a:r>
              <a:rPr spc="5" dirty="0"/>
              <a:t> </a:t>
            </a:r>
            <a:r>
              <a:rPr dirty="0"/>
              <a:t>πέραν</a:t>
            </a:r>
            <a:r>
              <a:rPr spc="-5" dirty="0"/>
              <a:t> </a:t>
            </a:r>
            <a:r>
              <a:rPr dirty="0"/>
              <a:t>του</a:t>
            </a:r>
            <a:r>
              <a:rPr spc="10" dirty="0"/>
              <a:t> </a:t>
            </a:r>
            <a:r>
              <a:rPr dirty="0"/>
              <a:t>Προεδρεύοντα,</a:t>
            </a:r>
            <a:r>
              <a:rPr spc="-25" dirty="0"/>
              <a:t> των </a:t>
            </a:r>
            <a:r>
              <a:rPr dirty="0"/>
              <a:t>Βοηθών του,</a:t>
            </a:r>
            <a:r>
              <a:rPr spc="5" dirty="0"/>
              <a:t> </a:t>
            </a:r>
            <a:r>
              <a:rPr dirty="0"/>
              <a:t>των υποψηφίων ή</a:t>
            </a:r>
            <a:r>
              <a:rPr spc="5" dirty="0"/>
              <a:t> </a:t>
            </a:r>
            <a:r>
              <a:rPr dirty="0"/>
              <a:t>των αντιπροσώπων</a:t>
            </a:r>
            <a:r>
              <a:rPr spc="10" dirty="0"/>
              <a:t> </a:t>
            </a:r>
            <a:r>
              <a:rPr dirty="0"/>
              <a:t>τους</a:t>
            </a:r>
            <a:r>
              <a:rPr spc="10" dirty="0"/>
              <a:t> </a:t>
            </a:r>
            <a:r>
              <a:rPr dirty="0"/>
              <a:t>και των</a:t>
            </a:r>
            <a:r>
              <a:rPr spc="5" dirty="0"/>
              <a:t> </a:t>
            </a:r>
            <a:r>
              <a:rPr dirty="0"/>
              <a:t>Βοηθών</a:t>
            </a:r>
            <a:r>
              <a:rPr spc="-15" dirty="0"/>
              <a:t> </a:t>
            </a:r>
            <a:r>
              <a:rPr dirty="0"/>
              <a:t>Εφόρων,</a:t>
            </a:r>
            <a:r>
              <a:rPr spc="5" dirty="0"/>
              <a:t> </a:t>
            </a:r>
            <a:r>
              <a:rPr dirty="0"/>
              <a:t>δεν</a:t>
            </a:r>
            <a:r>
              <a:rPr spc="-15" dirty="0"/>
              <a:t> </a:t>
            </a:r>
            <a:r>
              <a:rPr dirty="0"/>
              <a:t>επιτρέπεται</a:t>
            </a:r>
            <a:r>
              <a:rPr spc="-15" dirty="0"/>
              <a:t> </a:t>
            </a:r>
            <a:r>
              <a:rPr spc="-50" dirty="0"/>
              <a:t>η </a:t>
            </a:r>
            <a:r>
              <a:rPr dirty="0"/>
              <a:t>είσοδος</a:t>
            </a:r>
            <a:r>
              <a:rPr spc="-15" dirty="0"/>
              <a:t> </a:t>
            </a:r>
            <a:r>
              <a:rPr dirty="0"/>
              <a:t>στο εκλογικό</a:t>
            </a:r>
            <a:r>
              <a:rPr spc="-30" dirty="0"/>
              <a:t> </a:t>
            </a:r>
            <a:r>
              <a:rPr dirty="0"/>
              <a:t>κέντρο, μέχρι</a:t>
            </a:r>
            <a:r>
              <a:rPr spc="-20" dirty="0"/>
              <a:t> </a:t>
            </a:r>
            <a:r>
              <a:rPr dirty="0"/>
              <a:t>την</a:t>
            </a:r>
            <a:r>
              <a:rPr spc="5" dirty="0"/>
              <a:t> </a:t>
            </a:r>
            <a:r>
              <a:rPr dirty="0"/>
              <a:t>ολοκλήρωση</a:t>
            </a:r>
            <a:r>
              <a:rPr spc="-20" dirty="0"/>
              <a:t> </a:t>
            </a:r>
            <a:r>
              <a:rPr dirty="0"/>
              <a:t>της</a:t>
            </a:r>
            <a:r>
              <a:rPr spc="5" dirty="0"/>
              <a:t> </a:t>
            </a:r>
            <a:r>
              <a:rPr dirty="0"/>
              <a:t>όλης</a:t>
            </a:r>
            <a:r>
              <a:rPr spc="-15" dirty="0"/>
              <a:t> </a:t>
            </a:r>
            <a:r>
              <a:rPr dirty="0"/>
              <a:t>διαδικασίας</a:t>
            </a:r>
            <a:r>
              <a:rPr spc="15" dirty="0"/>
              <a:t> </a:t>
            </a:r>
            <a:r>
              <a:rPr dirty="0"/>
              <a:t>(ούτε σε </a:t>
            </a:r>
            <a:r>
              <a:rPr spc="-10" dirty="0"/>
              <a:t>Μ.Μ.Ε)</a:t>
            </a:r>
          </a:p>
          <a:p>
            <a:pPr marL="483234" indent="-470534">
              <a:lnSpc>
                <a:spcPct val="100000"/>
              </a:lnSpc>
              <a:spcBef>
                <a:spcPts val="2220"/>
              </a:spcBef>
              <a:buSzPct val="120338"/>
              <a:buChar char="•"/>
              <a:tabLst>
                <a:tab pos="483234" algn="l"/>
              </a:tabLst>
            </a:pPr>
            <a:r>
              <a:rPr dirty="0"/>
              <a:t>Ο/η</a:t>
            </a:r>
            <a:r>
              <a:rPr spc="-25" dirty="0"/>
              <a:t> </a:t>
            </a:r>
            <a:r>
              <a:rPr dirty="0"/>
              <a:t>Αστυνομικός</a:t>
            </a:r>
            <a:r>
              <a:rPr spc="-15" dirty="0"/>
              <a:t> </a:t>
            </a:r>
            <a:r>
              <a:rPr dirty="0"/>
              <a:t>παραμένει</a:t>
            </a:r>
            <a:r>
              <a:rPr spc="-5" dirty="0"/>
              <a:t> </a:t>
            </a:r>
            <a:r>
              <a:rPr dirty="0"/>
              <a:t>κοντά</a:t>
            </a:r>
            <a:r>
              <a:rPr spc="-15" dirty="0"/>
              <a:t> </a:t>
            </a:r>
            <a:r>
              <a:rPr dirty="0"/>
              <a:t>στην</a:t>
            </a:r>
            <a:r>
              <a:rPr spc="-10" dirty="0"/>
              <a:t> </a:t>
            </a:r>
            <a:r>
              <a:rPr dirty="0"/>
              <a:t>πόρτα</a:t>
            </a:r>
            <a:r>
              <a:rPr spc="-10" dirty="0"/>
              <a:t> </a:t>
            </a:r>
            <a:r>
              <a:rPr dirty="0"/>
              <a:t>του</a:t>
            </a:r>
            <a:r>
              <a:rPr spc="-15" dirty="0"/>
              <a:t> </a:t>
            </a:r>
            <a:r>
              <a:rPr dirty="0"/>
              <a:t>εκλογικού</a:t>
            </a:r>
            <a:r>
              <a:rPr spc="-25" dirty="0"/>
              <a:t> </a:t>
            </a:r>
            <a:r>
              <a:rPr spc="-10" dirty="0"/>
              <a:t>κέντρου</a:t>
            </a: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456237" y="395799"/>
            <a:ext cx="12647930" cy="10562590"/>
            <a:chOff x="7456237" y="395799"/>
            <a:chExt cx="12647930" cy="10562590"/>
          </a:xfrm>
        </p:grpSpPr>
        <p:pic>
          <p:nvPicPr>
            <p:cNvPr id="3" name="object 3"/>
            <p:cNvPicPr/>
            <p:nvPr/>
          </p:nvPicPr>
          <p:blipFill>
            <a:blip r:embed="rId2" cstate="print"/>
            <a:stretch>
              <a:fillRect/>
            </a:stretch>
          </p:blipFill>
          <p:spPr>
            <a:xfrm>
              <a:off x="11963196" y="395799"/>
              <a:ext cx="7350666" cy="9202861"/>
            </a:xfrm>
            <a:prstGeom prst="rect">
              <a:avLst/>
            </a:prstGeom>
          </p:spPr>
        </p:pic>
        <p:pic>
          <p:nvPicPr>
            <p:cNvPr id="4" name="object 4"/>
            <p:cNvPicPr/>
            <p:nvPr/>
          </p:nvPicPr>
          <p:blipFill>
            <a:blip r:embed="rId3" cstate="print"/>
            <a:stretch>
              <a:fillRect/>
            </a:stretch>
          </p:blipFill>
          <p:spPr>
            <a:xfrm>
              <a:off x="12247166" y="679769"/>
              <a:ext cx="6810263" cy="8662354"/>
            </a:xfrm>
            <a:prstGeom prst="rect">
              <a:avLst/>
            </a:prstGeom>
          </p:spPr>
        </p:pic>
        <p:sp>
          <p:nvSpPr>
            <p:cNvPr id="5" name="object 5"/>
            <p:cNvSpPr/>
            <p:nvPr/>
          </p:nvSpPr>
          <p:spPr>
            <a:xfrm>
              <a:off x="12210518" y="643121"/>
              <a:ext cx="6884034" cy="8735695"/>
            </a:xfrm>
            <a:custGeom>
              <a:avLst/>
              <a:gdLst/>
              <a:ahLst/>
              <a:cxnLst/>
              <a:rect l="l" t="t" r="r" b="b"/>
              <a:pathLst>
                <a:path w="6884034" h="8735695">
                  <a:moveTo>
                    <a:pt x="1171273" y="0"/>
                  </a:moveTo>
                  <a:lnTo>
                    <a:pt x="6883560" y="0"/>
                  </a:lnTo>
                  <a:lnTo>
                    <a:pt x="6883560" y="7564377"/>
                  </a:lnTo>
                  <a:lnTo>
                    <a:pt x="6882094" y="7624165"/>
                  </a:lnTo>
                  <a:lnTo>
                    <a:pt x="6877486" y="7683640"/>
                  </a:lnTo>
                  <a:lnTo>
                    <a:pt x="6870052" y="7742277"/>
                  </a:lnTo>
                  <a:lnTo>
                    <a:pt x="6859791" y="7800076"/>
                  </a:lnTo>
                  <a:lnTo>
                    <a:pt x="6846702" y="7856724"/>
                  </a:lnTo>
                  <a:lnTo>
                    <a:pt x="6830891" y="7912324"/>
                  </a:lnTo>
                  <a:lnTo>
                    <a:pt x="6812462" y="7966773"/>
                  </a:lnTo>
                  <a:lnTo>
                    <a:pt x="6791520" y="8020069"/>
                  </a:lnTo>
                  <a:lnTo>
                    <a:pt x="6767961" y="8071900"/>
                  </a:lnTo>
                  <a:lnTo>
                    <a:pt x="6742098" y="8122475"/>
                  </a:lnTo>
                  <a:lnTo>
                    <a:pt x="6713931" y="8171583"/>
                  </a:lnTo>
                  <a:lnTo>
                    <a:pt x="6683461" y="8219121"/>
                  </a:lnTo>
                  <a:lnTo>
                    <a:pt x="6650792" y="8264983"/>
                  </a:lnTo>
                  <a:lnTo>
                    <a:pt x="6616028" y="8309275"/>
                  </a:lnTo>
                  <a:lnTo>
                    <a:pt x="6579171" y="8351787"/>
                  </a:lnTo>
                  <a:lnTo>
                    <a:pt x="6540429" y="8392519"/>
                  </a:lnTo>
                  <a:lnTo>
                    <a:pt x="6499697" y="8431261"/>
                  </a:lnTo>
                  <a:lnTo>
                    <a:pt x="6457185" y="8468119"/>
                  </a:lnTo>
                  <a:lnTo>
                    <a:pt x="6412893" y="8502882"/>
                  </a:lnTo>
                  <a:lnTo>
                    <a:pt x="6367031" y="8535551"/>
                  </a:lnTo>
                  <a:lnTo>
                    <a:pt x="6319493" y="8566021"/>
                  </a:lnTo>
                  <a:lnTo>
                    <a:pt x="6270384" y="8594188"/>
                  </a:lnTo>
                  <a:lnTo>
                    <a:pt x="6219810" y="8620051"/>
                  </a:lnTo>
                  <a:lnTo>
                    <a:pt x="6167979" y="8643611"/>
                  </a:lnTo>
                  <a:lnTo>
                    <a:pt x="6114682" y="8664552"/>
                  </a:lnTo>
                  <a:lnTo>
                    <a:pt x="6060234" y="8682981"/>
                  </a:lnTo>
                  <a:lnTo>
                    <a:pt x="6004633" y="8698792"/>
                  </a:lnTo>
                  <a:lnTo>
                    <a:pt x="5947986" y="8711881"/>
                  </a:lnTo>
                  <a:lnTo>
                    <a:pt x="5890187" y="8722142"/>
                  </a:lnTo>
                  <a:lnTo>
                    <a:pt x="5831550" y="8729577"/>
                  </a:lnTo>
                  <a:lnTo>
                    <a:pt x="5772075" y="8734184"/>
                  </a:lnTo>
                  <a:lnTo>
                    <a:pt x="5712286" y="8735650"/>
                  </a:lnTo>
                  <a:lnTo>
                    <a:pt x="0" y="8735650"/>
                  </a:lnTo>
                  <a:lnTo>
                    <a:pt x="0" y="1171273"/>
                  </a:lnTo>
                  <a:lnTo>
                    <a:pt x="1465" y="1111484"/>
                  </a:lnTo>
                  <a:lnTo>
                    <a:pt x="6073" y="1052009"/>
                  </a:lnTo>
                  <a:lnTo>
                    <a:pt x="13507" y="993372"/>
                  </a:lnTo>
                  <a:lnTo>
                    <a:pt x="23768" y="935573"/>
                  </a:lnTo>
                  <a:lnTo>
                    <a:pt x="36857" y="878926"/>
                  </a:lnTo>
                  <a:lnTo>
                    <a:pt x="52668" y="823325"/>
                  </a:lnTo>
                  <a:lnTo>
                    <a:pt x="71097" y="768877"/>
                  </a:lnTo>
                  <a:lnTo>
                    <a:pt x="92039" y="715580"/>
                  </a:lnTo>
                  <a:lnTo>
                    <a:pt x="115598" y="663749"/>
                  </a:lnTo>
                  <a:lnTo>
                    <a:pt x="141461" y="613175"/>
                  </a:lnTo>
                  <a:lnTo>
                    <a:pt x="169628" y="564066"/>
                  </a:lnTo>
                  <a:lnTo>
                    <a:pt x="200098" y="516528"/>
                  </a:lnTo>
                  <a:lnTo>
                    <a:pt x="232767" y="470666"/>
                  </a:lnTo>
                  <a:lnTo>
                    <a:pt x="267531" y="426374"/>
                  </a:lnTo>
                  <a:lnTo>
                    <a:pt x="304388" y="383862"/>
                  </a:lnTo>
                  <a:lnTo>
                    <a:pt x="343130" y="343130"/>
                  </a:lnTo>
                  <a:lnTo>
                    <a:pt x="383862" y="304388"/>
                  </a:lnTo>
                  <a:lnTo>
                    <a:pt x="426374" y="267531"/>
                  </a:lnTo>
                  <a:lnTo>
                    <a:pt x="470666" y="232767"/>
                  </a:lnTo>
                  <a:lnTo>
                    <a:pt x="516528" y="200098"/>
                  </a:lnTo>
                  <a:lnTo>
                    <a:pt x="564066" y="169628"/>
                  </a:lnTo>
                  <a:lnTo>
                    <a:pt x="613175" y="141461"/>
                  </a:lnTo>
                  <a:lnTo>
                    <a:pt x="663749" y="115598"/>
                  </a:lnTo>
                  <a:lnTo>
                    <a:pt x="715580" y="92039"/>
                  </a:lnTo>
                  <a:lnTo>
                    <a:pt x="768877" y="71097"/>
                  </a:lnTo>
                  <a:lnTo>
                    <a:pt x="823325" y="52668"/>
                  </a:lnTo>
                  <a:lnTo>
                    <a:pt x="878926" y="36857"/>
                  </a:lnTo>
                  <a:lnTo>
                    <a:pt x="935573" y="23768"/>
                  </a:lnTo>
                  <a:lnTo>
                    <a:pt x="993372" y="13507"/>
                  </a:lnTo>
                  <a:lnTo>
                    <a:pt x="1052009" y="6073"/>
                  </a:lnTo>
                  <a:lnTo>
                    <a:pt x="1111484" y="1465"/>
                  </a:lnTo>
                  <a:lnTo>
                    <a:pt x="1171273" y="0"/>
                  </a:lnTo>
                  <a:close/>
                </a:path>
              </a:pathLst>
            </a:custGeom>
            <a:ln w="73296">
              <a:solidFill>
                <a:srgbClr val="FFFFFF"/>
              </a:solidFill>
            </a:ln>
          </p:spPr>
          <p:txBody>
            <a:bodyPr wrap="square" lIns="0" tIns="0" rIns="0" bIns="0" rtlCol="0"/>
            <a:lstStyle/>
            <a:p>
              <a:endParaRPr/>
            </a:p>
          </p:txBody>
        </p:sp>
      </p:grpSp>
      <p:sp>
        <p:nvSpPr>
          <p:cNvPr id="6" name="object 6"/>
          <p:cNvSpPr txBox="1"/>
          <p:nvPr/>
        </p:nvSpPr>
        <p:spPr>
          <a:xfrm>
            <a:off x="906559" y="3044902"/>
            <a:ext cx="10364470" cy="3282950"/>
          </a:xfrm>
          <a:prstGeom prst="rect">
            <a:avLst/>
          </a:prstGeom>
        </p:spPr>
        <p:txBody>
          <a:bodyPr vert="horz" wrap="square" lIns="0" tIns="12065" rIns="0" bIns="0" rtlCol="0">
            <a:spAutoFit/>
          </a:bodyPr>
          <a:lstStyle/>
          <a:p>
            <a:pPr marL="483234" marR="5080" indent="-471170">
              <a:lnSpc>
                <a:spcPct val="120700"/>
              </a:lnSpc>
              <a:spcBef>
                <a:spcPts val="95"/>
              </a:spcBef>
              <a:buClr>
                <a:srgbClr val="2E7787"/>
              </a:buClr>
              <a:buSzPct val="120338"/>
              <a:buFont typeface="Arial"/>
              <a:buChar char="•"/>
              <a:tabLst>
                <a:tab pos="483234" algn="l"/>
              </a:tabLst>
            </a:pPr>
            <a:r>
              <a:rPr sz="2950" dirty="0">
                <a:solidFill>
                  <a:srgbClr val="2E7787"/>
                </a:solidFill>
                <a:latin typeface="Arial"/>
                <a:cs typeface="Arial"/>
              </a:rPr>
              <a:t>Οι</a:t>
            </a:r>
            <a:r>
              <a:rPr sz="2950" spc="-15" dirty="0">
                <a:solidFill>
                  <a:srgbClr val="2E7787"/>
                </a:solidFill>
                <a:latin typeface="Arial"/>
                <a:cs typeface="Arial"/>
              </a:rPr>
              <a:t> </a:t>
            </a:r>
            <a:r>
              <a:rPr sz="2950" dirty="0">
                <a:solidFill>
                  <a:srgbClr val="2E7787"/>
                </a:solidFill>
                <a:latin typeface="Arial"/>
                <a:cs typeface="Arial"/>
              </a:rPr>
              <a:t>αντιπρόσωποι</a:t>
            </a:r>
            <a:r>
              <a:rPr sz="2950" spc="-5" dirty="0">
                <a:solidFill>
                  <a:srgbClr val="2E7787"/>
                </a:solidFill>
                <a:latin typeface="Arial"/>
                <a:cs typeface="Arial"/>
              </a:rPr>
              <a:t> </a:t>
            </a:r>
            <a:r>
              <a:rPr sz="2950" dirty="0">
                <a:solidFill>
                  <a:srgbClr val="2E7787"/>
                </a:solidFill>
                <a:latin typeface="Arial"/>
                <a:cs typeface="Arial"/>
              </a:rPr>
              <a:t>των</a:t>
            </a:r>
            <a:r>
              <a:rPr sz="2950" spc="-15" dirty="0">
                <a:solidFill>
                  <a:srgbClr val="2E7787"/>
                </a:solidFill>
                <a:latin typeface="Arial"/>
                <a:cs typeface="Arial"/>
              </a:rPr>
              <a:t> </a:t>
            </a:r>
            <a:r>
              <a:rPr sz="2950" dirty="0">
                <a:solidFill>
                  <a:srgbClr val="2E7787"/>
                </a:solidFill>
                <a:latin typeface="Arial"/>
                <a:cs typeface="Arial"/>
              </a:rPr>
              <a:t>υποψηφίων</a:t>
            </a:r>
            <a:r>
              <a:rPr sz="2950" spc="-15" dirty="0">
                <a:solidFill>
                  <a:srgbClr val="2E7787"/>
                </a:solidFill>
                <a:latin typeface="Arial"/>
                <a:cs typeface="Arial"/>
              </a:rPr>
              <a:t> </a:t>
            </a:r>
            <a:r>
              <a:rPr sz="2950" dirty="0">
                <a:solidFill>
                  <a:srgbClr val="2E7787"/>
                </a:solidFill>
                <a:latin typeface="Arial"/>
                <a:cs typeface="Arial"/>
              </a:rPr>
              <a:t>για</a:t>
            </a:r>
            <a:r>
              <a:rPr sz="2950" spc="-15" dirty="0">
                <a:solidFill>
                  <a:srgbClr val="2E7787"/>
                </a:solidFill>
                <a:latin typeface="Arial"/>
                <a:cs typeface="Arial"/>
              </a:rPr>
              <a:t> </a:t>
            </a:r>
            <a:r>
              <a:rPr sz="2950" dirty="0">
                <a:solidFill>
                  <a:srgbClr val="2E7787"/>
                </a:solidFill>
                <a:latin typeface="Arial"/>
                <a:cs typeface="Arial"/>
              </a:rPr>
              <a:t>παρευρίσκονται</a:t>
            </a:r>
            <a:r>
              <a:rPr sz="2950" spc="-15" dirty="0">
                <a:solidFill>
                  <a:srgbClr val="2E7787"/>
                </a:solidFill>
                <a:latin typeface="Arial"/>
                <a:cs typeface="Arial"/>
              </a:rPr>
              <a:t> </a:t>
            </a:r>
            <a:r>
              <a:rPr sz="2950" spc="-25" dirty="0">
                <a:solidFill>
                  <a:srgbClr val="2E7787"/>
                </a:solidFill>
                <a:latin typeface="Arial"/>
                <a:cs typeface="Arial"/>
              </a:rPr>
              <a:t>στη </a:t>
            </a:r>
            <a:r>
              <a:rPr sz="2950" dirty="0">
                <a:solidFill>
                  <a:srgbClr val="2E7787"/>
                </a:solidFill>
                <a:latin typeface="Arial"/>
                <a:cs typeface="Arial"/>
              </a:rPr>
              <a:t>διαδικασία</a:t>
            </a:r>
            <a:r>
              <a:rPr sz="2950" spc="-15"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διαλογής</a:t>
            </a:r>
            <a:r>
              <a:rPr sz="2950" spc="-20"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καταμέτρησης</a:t>
            </a:r>
            <a:r>
              <a:rPr sz="2950" spc="-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spc="-10" dirty="0">
                <a:solidFill>
                  <a:srgbClr val="2E7787"/>
                </a:solidFill>
                <a:latin typeface="Arial"/>
                <a:cs typeface="Arial"/>
              </a:rPr>
              <a:t>ψήφων, </a:t>
            </a:r>
            <a:r>
              <a:rPr sz="2950" dirty="0">
                <a:solidFill>
                  <a:srgbClr val="2E7787"/>
                </a:solidFill>
                <a:latin typeface="Arial"/>
                <a:cs typeface="Arial"/>
              </a:rPr>
              <a:t>πρέπει</a:t>
            </a:r>
            <a:r>
              <a:rPr sz="2950" spc="-20"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έχουν</a:t>
            </a:r>
            <a:r>
              <a:rPr sz="2950" spc="-5" dirty="0">
                <a:solidFill>
                  <a:srgbClr val="2E7787"/>
                </a:solidFill>
                <a:latin typeface="Arial"/>
                <a:cs typeface="Arial"/>
              </a:rPr>
              <a:t> </a:t>
            </a:r>
            <a:r>
              <a:rPr sz="2950" dirty="0">
                <a:solidFill>
                  <a:srgbClr val="2E7787"/>
                </a:solidFill>
                <a:latin typeface="Arial"/>
                <a:cs typeface="Arial"/>
              </a:rPr>
              <a:t>ειδική</a:t>
            </a:r>
            <a:r>
              <a:rPr sz="2950" spc="-25" dirty="0">
                <a:solidFill>
                  <a:srgbClr val="2E7787"/>
                </a:solidFill>
                <a:latin typeface="Arial"/>
                <a:cs typeface="Arial"/>
              </a:rPr>
              <a:t> </a:t>
            </a:r>
            <a:r>
              <a:rPr sz="2950" dirty="0">
                <a:solidFill>
                  <a:srgbClr val="2E7787"/>
                </a:solidFill>
                <a:latin typeface="Arial"/>
                <a:cs typeface="Arial"/>
              </a:rPr>
              <a:t>γραπτή εξουσιοδότηση</a:t>
            </a:r>
            <a:r>
              <a:rPr sz="2950" spc="-20" dirty="0">
                <a:solidFill>
                  <a:srgbClr val="2E7787"/>
                </a:solidFill>
                <a:latin typeface="Arial"/>
                <a:cs typeface="Arial"/>
              </a:rPr>
              <a:t> </a:t>
            </a:r>
            <a:r>
              <a:rPr sz="2950" dirty="0">
                <a:solidFill>
                  <a:srgbClr val="2E7787"/>
                </a:solidFill>
                <a:latin typeface="Arial"/>
                <a:cs typeface="Arial"/>
              </a:rPr>
              <a:t>(</a:t>
            </a:r>
            <a:r>
              <a:rPr sz="2950" dirty="0">
                <a:solidFill>
                  <a:srgbClr val="E28B18"/>
                </a:solidFill>
                <a:latin typeface="Arial"/>
                <a:cs typeface="Arial"/>
              </a:rPr>
              <a:t>ΕΤΑΕΚ</a:t>
            </a:r>
            <a:r>
              <a:rPr sz="2950" spc="-25" dirty="0">
                <a:solidFill>
                  <a:srgbClr val="E28B18"/>
                </a:solidFill>
                <a:latin typeface="Arial"/>
                <a:cs typeface="Arial"/>
              </a:rPr>
              <a:t> 17</a:t>
            </a:r>
            <a:r>
              <a:rPr sz="2950" spc="-25" dirty="0">
                <a:solidFill>
                  <a:srgbClr val="2E7787"/>
                </a:solidFill>
                <a:latin typeface="Arial"/>
                <a:cs typeface="Arial"/>
              </a:rPr>
              <a:t>) </a:t>
            </a:r>
            <a:r>
              <a:rPr sz="2950" dirty="0">
                <a:solidFill>
                  <a:srgbClr val="2E7787"/>
                </a:solidFill>
                <a:latin typeface="Arial"/>
                <a:cs typeface="Arial"/>
              </a:rPr>
              <a:t>η</a:t>
            </a:r>
            <a:r>
              <a:rPr sz="2950" spc="-10" dirty="0">
                <a:solidFill>
                  <a:srgbClr val="2E7787"/>
                </a:solidFill>
                <a:latin typeface="Arial"/>
                <a:cs typeface="Arial"/>
              </a:rPr>
              <a:t> </a:t>
            </a:r>
            <a:r>
              <a:rPr sz="2950" dirty="0">
                <a:solidFill>
                  <a:srgbClr val="2E7787"/>
                </a:solidFill>
                <a:latin typeface="Arial"/>
                <a:cs typeface="Arial"/>
              </a:rPr>
              <a:t>οποία</a:t>
            </a:r>
            <a:r>
              <a:rPr sz="2950" spc="-10" dirty="0">
                <a:solidFill>
                  <a:srgbClr val="2E7787"/>
                </a:solidFill>
                <a:latin typeface="Arial"/>
                <a:cs typeface="Arial"/>
              </a:rPr>
              <a:t> </a:t>
            </a:r>
            <a:r>
              <a:rPr sz="2950" dirty="0">
                <a:solidFill>
                  <a:srgbClr val="2E7787"/>
                </a:solidFill>
                <a:latin typeface="Arial"/>
                <a:cs typeface="Arial"/>
              </a:rPr>
              <a:t>είναι</a:t>
            </a:r>
            <a:r>
              <a:rPr sz="2950" spc="-5" dirty="0">
                <a:solidFill>
                  <a:srgbClr val="2E7787"/>
                </a:solidFill>
                <a:latin typeface="Arial"/>
                <a:cs typeface="Arial"/>
              </a:rPr>
              <a:t> </a:t>
            </a:r>
            <a:r>
              <a:rPr sz="2950" dirty="0">
                <a:solidFill>
                  <a:srgbClr val="2E7787"/>
                </a:solidFill>
                <a:latin typeface="Arial"/>
                <a:cs typeface="Arial"/>
              </a:rPr>
              <a:t>διαφορετική</a:t>
            </a:r>
            <a:r>
              <a:rPr sz="2950" spc="-35"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a:t>
            </a:r>
            <a:r>
              <a:rPr sz="2950" dirty="0">
                <a:solidFill>
                  <a:srgbClr val="2E7787"/>
                </a:solidFill>
                <a:latin typeface="Arial"/>
                <a:cs typeface="Arial"/>
              </a:rPr>
              <a:t>εξουσιοδότηση</a:t>
            </a:r>
            <a:r>
              <a:rPr sz="2950" spc="-20" dirty="0">
                <a:solidFill>
                  <a:srgbClr val="2E7787"/>
                </a:solidFill>
                <a:latin typeface="Arial"/>
                <a:cs typeface="Arial"/>
              </a:rPr>
              <a:t> </a:t>
            </a:r>
            <a:r>
              <a:rPr sz="2950" spc="-25" dirty="0">
                <a:solidFill>
                  <a:srgbClr val="2E7787"/>
                </a:solidFill>
                <a:latin typeface="Arial"/>
                <a:cs typeface="Arial"/>
              </a:rPr>
              <a:t>που </a:t>
            </a:r>
            <a:r>
              <a:rPr sz="2950" dirty="0">
                <a:solidFill>
                  <a:srgbClr val="2E7787"/>
                </a:solidFill>
                <a:latin typeface="Arial"/>
                <a:cs typeface="Arial"/>
              </a:rPr>
              <a:t>αφορά</a:t>
            </a:r>
            <a:r>
              <a:rPr sz="2950" spc="-5"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a:t>
            </a:r>
            <a:r>
              <a:rPr sz="2950" dirty="0">
                <a:solidFill>
                  <a:srgbClr val="2E7787"/>
                </a:solidFill>
                <a:latin typeface="Arial"/>
                <a:cs typeface="Arial"/>
              </a:rPr>
              <a:t>παρουσία</a:t>
            </a:r>
            <a:r>
              <a:rPr sz="2950" spc="20" dirty="0">
                <a:solidFill>
                  <a:srgbClr val="2E7787"/>
                </a:solidFill>
                <a:latin typeface="Arial"/>
                <a:cs typeface="Arial"/>
              </a:rPr>
              <a:t> </a:t>
            </a:r>
            <a:r>
              <a:rPr sz="2950" dirty="0">
                <a:solidFill>
                  <a:srgbClr val="2E7787"/>
                </a:solidFill>
                <a:latin typeface="Arial"/>
                <a:cs typeface="Arial"/>
              </a:rPr>
              <a:t>τους</a:t>
            </a:r>
            <a:r>
              <a:rPr sz="2950" spc="-10" dirty="0">
                <a:solidFill>
                  <a:srgbClr val="2E7787"/>
                </a:solidFill>
                <a:latin typeface="Arial"/>
                <a:cs typeface="Arial"/>
              </a:rPr>
              <a:t> </a:t>
            </a:r>
            <a:r>
              <a:rPr sz="2950" dirty="0">
                <a:solidFill>
                  <a:srgbClr val="2E7787"/>
                </a:solidFill>
                <a:latin typeface="Arial"/>
                <a:cs typeface="Arial"/>
              </a:rPr>
              <a:t>κατά τη</a:t>
            </a:r>
            <a:r>
              <a:rPr sz="2950" spc="-10" dirty="0">
                <a:solidFill>
                  <a:srgbClr val="2E7787"/>
                </a:solidFill>
                <a:latin typeface="Arial"/>
                <a:cs typeface="Arial"/>
              </a:rPr>
              <a:t> </a:t>
            </a:r>
            <a:r>
              <a:rPr sz="2950" dirty="0">
                <a:solidFill>
                  <a:srgbClr val="2E7787"/>
                </a:solidFill>
                <a:latin typeface="Arial"/>
                <a:cs typeface="Arial"/>
              </a:rPr>
              <a:t>διάρκεια</a:t>
            </a:r>
            <a:r>
              <a:rPr sz="2950" spc="-10"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spc="-10" dirty="0">
                <a:solidFill>
                  <a:srgbClr val="2E7787"/>
                </a:solidFill>
                <a:latin typeface="Arial"/>
                <a:cs typeface="Arial"/>
              </a:rPr>
              <a:t>διαδικασίας ψηφοφορίας</a:t>
            </a:r>
            <a:endParaRPr sz="2950">
              <a:latin typeface="Arial"/>
              <a:cs typeface="Arial"/>
            </a:endParaRPr>
          </a:p>
        </p:txBody>
      </p:sp>
      <p:sp>
        <p:nvSpPr>
          <p:cNvPr id="7" name="object 7"/>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pic>
        <p:nvPicPr>
          <p:cNvPr id="8" name="object 8"/>
          <p:cNvPicPr/>
          <p:nvPr/>
        </p:nvPicPr>
        <p:blipFill>
          <a:blip r:embed="rId4"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355814"/>
            <a:ext cx="15246350" cy="7299325"/>
          </a:xfrm>
          <a:prstGeom prst="rect">
            <a:avLst/>
          </a:prstGeom>
        </p:spPr>
        <p:txBody>
          <a:bodyPr vert="horz" wrap="square" lIns="0" tIns="14604" rIns="0" bIns="0" rtlCol="0">
            <a:spAutoFit/>
          </a:bodyPr>
          <a:lstStyle/>
          <a:p>
            <a:pPr marL="12700">
              <a:lnSpc>
                <a:spcPct val="100000"/>
              </a:lnSpc>
              <a:spcBef>
                <a:spcPts val="114"/>
              </a:spcBef>
            </a:pPr>
            <a:r>
              <a:rPr sz="2950" dirty="0">
                <a:solidFill>
                  <a:srgbClr val="E28B18"/>
                </a:solidFill>
                <a:latin typeface="Arial"/>
                <a:cs typeface="Arial"/>
              </a:rPr>
              <a:t>Εκλογικά</a:t>
            </a:r>
            <a:r>
              <a:rPr sz="2950" spc="-10" dirty="0">
                <a:solidFill>
                  <a:srgbClr val="E28B18"/>
                </a:solidFill>
                <a:latin typeface="Arial"/>
                <a:cs typeface="Arial"/>
              </a:rPr>
              <a:t> </a:t>
            </a:r>
            <a:r>
              <a:rPr sz="2950" dirty="0">
                <a:solidFill>
                  <a:srgbClr val="E28B18"/>
                </a:solidFill>
                <a:latin typeface="Arial"/>
                <a:cs typeface="Arial"/>
              </a:rPr>
              <a:t>κέντρα</a:t>
            </a:r>
            <a:r>
              <a:rPr sz="2950" spc="-10" dirty="0">
                <a:solidFill>
                  <a:srgbClr val="E28B18"/>
                </a:solidFill>
                <a:latin typeface="Arial"/>
                <a:cs typeface="Arial"/>
              </a:rPr>
              <a:t> </a:t>
            </a:r>
            <a:r>
              <a:rPr sz="2950" dirty="0">
                <a:solidFill>
                  <a:srgbClr val="E28B18"/>
                </a:solidFill>
                <a:latin typeface="Arial"/>
                <a:cs typeface="Arial"/>
              </a:rPr>
              <a:t>ελεύθερων</a:t>
            </a:r>
            <a:r>
              <a:rPr sz="2950" spc="-25" dirty="0">
                <a:solidFill>
                  <a:srgbClr val="E28B18"/>
                </a:solidFill>
                <a:latin typeface="Arial"/>
                <a:cs typeface="Arial"/>
              </a:rPr>
              <a:t> </a:t>
            </a:r>
            <a:r>
              <a:rPr sz="2950" spc="-10" dirty="0">
                <a:solidFill>
                  <a:srgbClr val="E28B18"/>
                </a:solidFill>
                <a:latin typeface="Arial"/>
                <a:cs typeface="Arial"/>
              </a:rPr>
              <a:t>Δήμων</a:t>
            </a:r>
            <a:endParaRPr sz="2950">
              <a:latin typeface="Arial"/>
              <a:cs typeface="Arial"/>
            </a:endParaRPr>
          </a:p>
          <a:p>
            <a:pPr marL="12700">
              <a:lnSpc>
                <a:spcPct val="100000"/>
              </a:lnSpc>
              <a:spcBef>
                <a:spcPts val="2220"/>
              </a:spcBef>
            </a:pP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καταμέτρηση θα</a:t>
            </a:r>
            <a:r>
              <a:rPr sz="2950" spc="-5" dirty="0">
                <a:solidFill>
                  <a:srgbClr val="2E7787"/>
                </a:solidFill>
                <a:latin typeface="Arial"/>
                <a:cs typeface="Arial"/>
              </a:rPr>
              <a:t> </a:t>
            </a:r>
            <a:r>
              <a:rPr sz="2950" dirty="0">
                <a:solidFill>
                  <a:srgbClr val="2E7787"/>
                </a:solidFill>
                <a:latin typeface="Arial"/>
                <a:cs typeface="Arial"/>
              </a:rPr>
              <a:t>πρέπει</a:t>
            </a:r>
            <a:r>
              <a:rPr sz="2950" spc="-15" dirty="0">
                <a:solidFill>
                  <a:srgbClr val="2E7787"/>
                </a:solidFill>
                <a:latin typeface="Arial"/>
                <a:cs typeface="Arial"/>
              </a:rPr>
              <a:t> </a:t>
            </a:r>
            <a:r>
              <a:rPr sz="2950" dirty="0">
                <a:solidFill>
                  <a:srgbClr val="2E7787"/>
                </a:solidFill>
                <a:latin typeface="Arial"/>
                <a:cs typeface="Arial"/>
              </a:rPr>
              <a:t>να γίνει</a:t>
            </a:r>
            <a:r>
              <a:rPr sz="2950" spc="-15" dirty="0">
                <a:solidFill>
                  <a:srgbClr val="2E7787"/>
                </a:solidFill>
                <a:latin typeface="Arial"/>
                <a:cs typeface="Arial"/>
              </a:rPr>
              <a:t> </a:t>
            </a:r>
            <a:r>
              <a:rPr sz="2950" dirty="0">
                <a:solidFill>
                  <a:srgbClr val="2E7787"/>
                </a:solidFill>
                <a:latin typeface="Arial"/>
                <a:cs typeface="Arial"/>
              </a:rPr>
              <a:t>αυστηρά</a:t>
            </a:r>
            <a:r>
              <a:rPr sz="2950" spc="10"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την ακόλουθη</a:t>
            </a:r>
            <a:r>
              <a:rPr sz="2950" spc="-5" dirty="0">
                <a:solidFill>
                  <a:srgbClr val="2E7787"/>
                </a:solidFill>
                <a:latin typeface="Arial"/>
                <a:cs typeface="Arial"/>
              </a:rPr>
              <a:t> </a:t>
            </a:r>
            <a:r>
              <a:rPr sz="2950" spc="-10" dirty="0">
                <a:solidFill>
                  <a:srgbClr val="2E7787"/>
                </a:solidFill>
                <a:latin typeface="Arial"/>
                <a:cs typeface="Arial"/>
              </a:rPr>
              <a:t>σειρά:</a:t>
            </a:r>
            <a:endParaRPr sz="2950">
              <a:latin typeface="Arial"/>
              <a:cs typeface="Arial"/>
            </a:endParaRPr>
          </a:p>
          <a:p>
            <a:pPr marL="625475" indent="-612775">
              <a:lnSpc>
                <a:spcPct val="100000"/>
              </a:lnSpc>
              <a:spcBef>
                <a:spcPts val="1620"/>
              </a:spcBef>
              <a:buSzPct val="120338"/>
              <a:buAutoNum type="arabicPeriod"/>
              <a:tabLst>
                <a:tab pos="625475" algn="l"/>
              </a:tabLst>
            </a:pPr>
            <a:r>
              <a:rPr sz="2950" dirty="0">
                <a:solidFill>
                  <a:srgbClr val="2E7787"/>
                </a:solidFill>
                <a:latin typeface="Arial"/>
                <a:cs typeface="Arial"/>
              </a:rPr>
              <a:t>Εκλογές</a:t>
            </a:r>
            <a:r>
              <a:rPr sz="2950" spc="5" dirty="0">
                <a:solidFill>
                  <a:srgbClr val="2E7787"/>
                </a:solidFill>
                <a:latin typeface="Arial"/>
                <a:cs typeface="Arial"/>
              </a:rPr>
              <a:t> </a:t>
            </a:r>
            <a:r>
              <a:rPr sz="2950" dirty="0">
                <a:solidFill>
                  <a:srgbClr val="2E7787"/>
                </a:solidFill>
                <a:latin typeface="Arial"/>
                <a:cs typeface="Arial"/>
              </a:rPr>
              <a:t>Μελών</a:t>
            </a:r>
            <a:r>
              <a:rPr sz="2950" spc="-10" dirty="0">
                <a:solidFill>
                  <a:srgbClr val="2E7787"/>
                </a:solidFill>
                <a:latin typeface="Arial"/>
                <a:cs typeface="Arial"/>
              </a:rPr>
              <a:t> </a:t>
            </a:r>
            <a:r>
              <a:rPr sz="2950" dirty="0">
                <a:solidFill>
                  <a:srgbClr val="2E7787"/>
                </a:solidFill>
                <a:latin typeface="Arial"/>
                <a:cs typeface="Arial"/>
              </a:rPr>
              <a:t>του</a:t>
            </a:r>
            <a:r>
              <a:rPr sz="2950" spc="10" dirty="0">
                <a:solidFill>
                  <a:srgbClr val="2E7787"/>
                </a:solidFill>
                <a:latin typeface="Arial"/>
                <a:cs typeface="Arial"/>
              </a:rPr>
              <a:t> </a:t>
            </a:r>
            <a:r>
              <a:rPr sz="2950" dirty="0">
                <a:solidFill>
                  <a:srgbClr val="2E7787"/>
                </a:solidFill>
                <a:latin typeface="Arial"/>
                <a:cs typeface="Arial"/>
              </a:rPr>
              <a:t>Ευρωπαϊκού</a:t>
            </a:r>
            <a:r>
              <a:rPr sz="2950" spc="15" dirty="0">
                <a:solidFill>
                  <a:srgbClr val="2E7787"/>
                </a:solidFill>
                <a:latin typeface="Arial"/>
                <a:cs typeface="Arial"/>
              </a:rPr>
              <a:t> </a:t>
            </a:r>
            <a:r>
              <a:rPr sz="2950" spc="-10" dirty="0">
                <a:solidFill>
                  <a:srgbClr val="2E7787"/>
                </a:solidFill>
                <a:latin typeface="Arial"/>
                <a:cs typeface="Arial"/>
              </a:rPr>
              <a:t>Κοινοβουλίου</a:t>
            </a:r>
            <a:endParaRPr sz="2950">
              <a:latin typeface="Arial"/>
              <a:cs typeface="Arial"/>
            </a:endParaRPr>
          </a:p>
          <a:p>
            <a:pPr marL="625475" indent="-612775">
              <a:lnSpc>
                <a:spcPct val="100000"/>
              </a:lnSpc>
              <a:spcBef>
                <a:spcPts val="1500"/>
              </a:spcBef>
              <a:buSzPct val="120338"/>
              <a:buAutoNum type="arabicPeriod"/>
              <a:tabLst>
                <a:tab pos="625475" algn="l"/>
              </a:tabLst>
            </a:pPr>
            <a:r>
              <a:rPr sz="2950" dirty="0">
                <a:solidFill>
                  <a:srgbClr val="2E7787"/>
                </a:solidFill>
                <a:latin typeface="Arial"/>
                <a:cs typeface="Arial"/>
              </a:rPr>
              <a:t>Εκλογή Προέδρου</a:t>
            </a:r>
            <a:r>
              <a:rPr sz="2950" spc="-20" dirty="0">
                <a:solidFill>
                  <a:srgbClr val="2E7787"/>
                </a:solidFill>
                <a:latin typeface="Arial"/>
                <a:cs typeface="Arial"/>
              </a:rPr>
              <a:t> </a:t>
            </a:r>
            <a:r>
              <a:rPr sz="2950" dirty="0">
                <a:solidFill>
                  <a:srgbClr val="2E7787"/>
                </a:solidFill>
                <a:latin typeface="Arial"/>
                <a:cs typeface="Arial"/>
              </a:rPr>
              <a:t>Επαρχιακού</a:t>
            </a:r>
            <a:r>
              <a:rPr sz="2950" spc="15" dirty="0">
                <a:solidFill>
                  <a:srgbClr val="2E7787"/>
                </a:solidFill>
                <a:latin typeface="Arial"/>
                <a:cs typeface="Arial"/>
              </a:rPr>
              <a:t> </a:t>
            </a:r>
            <a:r>
              <a:rPr sz="2950" dirty="0">
                <a:solidFill>
                  <a:srgbClr val="2E7787"/>
                </a:solidFill>
                <a:latin typeface="Arial"/>
                <a:cs typeface="Arial"/>
              </a:rPr>
              <a:t>Οργανισμού</a:t>
            </a:r>
            <a:r>
              <a:rPr sz="2950" spc="15" dirty="0">
                <a:solidFill>
                  <a:srgbClr val="2E7787"/>
                </a:solidFill>
                <a:latin typeface="Arial"/>
                <a:cs typeface="Arial"/>
              </a:rPr>
              <a:t> </a:t>
            </a:r>
            <a:r>
              <a:rPr sz="2950" spc="-10" dirty="0">
                <a:solidFill>
                  <a:srgbClr val="2E7787"/>
                </a:solidFill>
                <a:latin typeface="Arial"/>
                <a:cs typeface="Arial"/>
              </a:rPr>
              <a:t>Αυτοδιοίκησης</a:t>
            </a:r>
            <a:endParaRPr sz="2950">
              <a:latin typeface="Arial"/>
              <a:cs typeface="Arial"/>
            </a:endParaRPr>
          </a:p>
          <a:p>
            <a:pPr marL="625475" indent="-612775">
              <a:lnSpc>
                <a:spcPct val="100000"/>
              </a:lnSpc>
              <a:spcBef>
                <a:spcPts val="1495"/>
              </a:spcBef>
              <a:buSzPct val="120338"/>
              <a:buAutoNum type="arabicPeriod"/>
              <a:tabLst>
                <a:tab pos="625475" algn="l"/>
              </a:tabLst>
            </a:pPr>
            <a:r>
              <a:rPr sz="2950" dirty="0">
                <a:solidFill>
                  <a:srgbClr val="2E7787"/>
                </a:solidFill>
                <a:latin typeface="Arial"/>
                <a:cs typeface="Arial"/>
              </a:rPr>
              <a:t>Εκλογή</a:t>
            </a:r>
            <a:r>
              <a:rPr sz="2950" spc="-20" dirty="0">
                <a:solidFill>
                  <a:srgbClr val="2E7787"/>
                </a:solidFill>
                <a:latin typeface="Arial"/>
                <a:cs typeface="Arial"/>
              </a:rPr>
              <a:t> </a:t>
            </a:r>
            <a:r>
              <a:rPr sz="2950" spc="-10" dirty="0">
                <a:solidFill>
                  <a:srgbClr val="2E7787"/>
                </a:solidFill>
                <a:latin typeface="Arial"/>
                <a:cs typeface="Arial"/>
              </a:rPr>
              <a:t>Δημάρχου</a:t>
            </a:r>
            <a:endParaRPr sz="2950">
              <a:latin typeface="Arial"/>
              <a:cs typeface="Arial"/>
            </a:endParaRPr>
          </a:p>
          <a:p>
            <a:pPr marL="625475" indent="-612775">
              <a:lnSpc>
                <a:spcPct val="100000"/>
              </a:lnSpc>
              <a:spcBef>
                <a:spcPts val="1500"/>
              </a:spcBef>
              <a:buSzPct val="120338"/>
              <a:buAutoNum type="arabicPeriod"/>
              <a:tabLst>
                <a:tab pos="625475" algn="l"/>
              </a:tabLst>
            </a:pPr>
            <a:r>
              <a:rPr sz="2950" dirty="0">
                <a:solidFill>
                  <a:srgbClr val="2E7787"/>
                </a:solidFill>
                <a:latin typeface="Arial"/>
                <a:cs typeface="Arial"/>
              </a:rPr>
              <a:t>Εκλογή</a:t>
            </a:r>
            <a:r>
              <a:rPr sz="2950" spc="-20" dirty="0">
                <a:solidFill>
                  <a:srgbClr val="2E7787"/>
                </a:solidFill>
                <a:latin typeface="Arial"/>
                <a:cs typeface="Arial"/>
              </a:rPr>
              <a:t> </a:t>
            </a:r>
            <a:r>
              <a:rPr sz="2950" spc="-10" dirty="0">
                <a:solidFill>
                  <a:srgbClr val="2E7787"/>
                </a:solidFill>
                <a:latin typeface="Arial"/>
                <a:cs typeface="Arial"/>
              </a:rPr>
              <a:t>Αντιδημάρχου</a:t>
            </a:r>
            <a:endParaRPr sz="2950">
              <a:latin typeface="Arial"/>
              <a:cs typeface="Arial"/>
            </a:endParaRPr>
          </a:p>
          <a:p>
            <a:pPr marL="625475" indent="-612775">
              <a:lnSpc>
                <a:spcPct val="100000"/>
              </a:lnSpc>
              <a:spcBef>
                <a:spcPts val="1500"/>
              </a:spcBef>
              <a:buSzPct val="120338"/>
              <a:buAutoNum type="arabicPeriod"/>
              <a:tabLst>
                <a:tab pos="625475" algn="l"/>
              </a:tabLst>
            </a:pPr>
            <a:r>
              <a:rPr sz="2950" dirty="0">
                <a:solidFill>
                  <a:srgbClr val="2E7787"/>
                </a:solidFill>
                <a:latin typeface="Arial"/>
                <a:cs typeface="Arial"/>
              </a:rPr>
              <a:t>Εκλογή</a:t>
            </a:r>
            <a:r>
              <a:rPr sz="2950" spc="-20" dirty="0">
                <a:solidFill>
                  <a:srgbClr val="2E7787"/>
                </a:solidFill>
                <a:latin typeface="Arial"/>
                <a:cs typeface="Arial"/>
              </a:rPr>
              <a:t> </a:t>
            </a:r>
            <a:r>
              <a:rPr sz="2950" dirty="0">
                <a:solidFill>
                  <a:srgbClr val="2E7787"/>
                </a:solidFill>
                <a:latin typeface="Arial"/>
                <a:cs typeface="Arial"/>
              </a:rPr>
              <a:t>Δημοτικών</a:t>
            </a:r>
            <a:r>
              <a:rPr sz="2950" spc="-35" dirty="0">
                <a:solidFill>
                  <a:srgbClr val="2E7787"/>
                </a:solidFill>
                <a:latin typeface="Arial"/>
                <a:cs typeface="Arial"/>
              </a:rPr>
              <a:t> </a:t>
            </a:r>
            <a:r>
              <a:rPr sz="2950" spc="-10" dirty="0">
                <a:solidFill>
                  <a:srgbClr val="2E7787"/>
                </a:solidFill>
                <a:latin typeface="Arial"/>
                <a:cs typeface="Arial"/>
              </a:rPr>
              <a:t>Συμβούλων</a:t>
            </a:r>
            <a:endParaRPr sz="2950">
              <a:latin typeface="Arial"/>
              <a:cs typeface="Arial"/>
            </a:endParaRPr>
          </a:p>
          <a:p>
            <a:pPr marL="625475" indent="-612775">
              <a:lnSpc>
                <a:spcPct val="100000"/>
              </a:lnSpc>
              <a:spcBef>
                <a:spcPts val="1500"/>
              </a:spcBef>
              <a:buSzPct val="120338"/>
              <a:buAutoNum type="arabicPeriod"/>
              <a:tabLst>
                <a:tab pos="625475" algn="l"/>
              </a:tabLst>
            </a:pPr>
            <a:r>
              <a:rPr sz="2950" dirty="0">
                <a:solidFill>
                  <a:srgbClr val="2E7787"/>
                </a:solidFill>
                <a:latin typeface="Arial"/>
                <a:cs typeface="Arial"/>
              </a:rPr>
              <a:t>Εκλογή</a:t>
            </a:r>
            <a:r>
              <a:rPr sz="2950" spc="-10" dirty="0">
                <a:solidFill>
                  <a:srgbClr val="2E7787"/>
                </a:solidFill>
                <a:latin typeface="Arial"/>
                <a:cs typeface="Arial"/>
              </a:rPr>
              <a:t> </a:t>
            </a:r>
            <a:r>
              <a:rPr sz="2950" dirty="0">
                <a:solidFill>
                  <a:srgbClr val="2E7787"/>
                </a:solidFill>
                <a:latin typeface="Arial"/>
                <a:cs typeface="Arial"/>
              </a:rPr>
              <a:t>Μελών</a:t>
            </a:r>
            <a:r>
              <a:rPr sz="2950" spc="-5" dirty="0">
                <a:solidFill>
                  <a:srgbClr val="2E7787"/>
                </a:solidFill>
                <a:latin typeface="Arial"/>
                <a:cs typeface="Arial"/>
              </a:rPr>
              <a:t> </a:t>
            </a:r>
            <a:r>
              <a:rPr sz="2950" dirty="0">
                <a:solidFill>
                  <a:srgbClr val="2E7787"/>
                </a:solidFill>
                <a:latin typeface="Arial"/>
                <a:cs typeface="Arial"/>
              </a:rPr>
              <a:t>Σχολικής</a:t>
            </a:r>
            <a:r>
              <a:rPr sz="2950" spc="-5" dirty="0">
                <a:solidFill>
                  <a:srgbClr val="2E7787"/>
                </a:solidFill>
                <a:latin typeface="Arial"/>
                <a:cs typeface="Arial"/>
              </a:rPr>
              <a:t> </a:t>
            </a:r>
            <a:r>
              <a:rPr sz="2950" spc="-10" dirty="0">
                <a:solidFill>
                  <a:srgbClr val="2E7787"/>
                </a:solidFill>
                <a:latin typeface="Arial"/>
                <a:cs typeface="Arial"/>
              </a:rPr>
              <a:t>Εφορείας</a:t>
            </a:r>
            <a:endParaRPr sz="2950">
              <a:latin typeface="Arial"/>
              <a:cs typeface="Arial"/>
            </a:endParaRPr>
          </a:p>
          <a:p>
            <a:pPr>
              <a:lnSpc>
                <a:spcPct val="100000"/>
              </a:lnSpc>
              <a:spcBef>
                <a:spcPts val="1320"/>
              </a:spcBef>
              <a:buClr>
                <a:srgbClr val="2E7787"/>
              </a:buClr>
              <a:buFont typeface="Arial"/>
              <a:buAutoNum type="arabicPeriod"/>
            </a:pPr>
            <a:endParaRPr sz="2950">
              <a:latin typeface="Arial"/>
              <a:cs typeface="Arial"/>
            </a:endParaRPr>
          </a:p>
          <a:p>
            <a:pPr marL="389255" lvl="1" indent="-376555">
              <a:lnSpc>
                <a:spcPct val="100000"/>
              </a:lnSpc>
              <a:buSzPct val="118867"/>
              <a:buChar char="•"/>
              <a:tabLst>
                <a:tab pos="389255" algn="l"/>
              </a:tabLst>
            </a:pPr>
            <a:r>
              <a:rPr sz="2650" dirty="0">
                <a:solidFill>
                  <a:srgbClr val="2E7787"/>
                </a:solidFill>
                <a:latin typeface="Arial"/>
                <a:cs typeface="Arial"/>
              </a:rPr>
              <a:t>Για</a:t>
            </a:r>
            <a:r>
              <a:rPr sz="2650" spc="-80" dirty="0">
                <a:solidFill>
                  <a:srgbClr val="2E7787"/>
                </a:solidFill>
                <a:latin typeface="Arial"/>
                <a:cs typeface="Arial"/>
              </a:rPr>
              <a:t> </a:t>
            </a:r>
            <a:r>
              <a:rPr sz="2650" dirty="0">
                <a:solidFill>
                  <a:srgbClr val="2E7787"/>
                </a:solidFill>
                <a:latin typeface="Arial"/>
                <a:cs typeface="Arial"/>
              </a:rPr>
              <a:t>τους</a:t>
            </a:r>
            <a:r>
              <a:rPr sz="2650" spc="-85" dirty="0">
                <a:solidFill>
                  <a:srgbClr val="2E7787"/>
                </a:solidFill>
                <a:latin typeface="Arial"/>
                <a:cs typeface="Arial"/>
              </a:rPr>
              <a:t> </a:t>
            </a:r>
            <a:r>
              <a:rPr sz="2650" spc="-10" dirty="0">
                <a:solidFill>
                  <a:srgbClr val="2E7787"/>
                </a:solidFill>
                <a:latin typeface="Arial"/>
                <a:cs typeface="Arial"/>
              </a:rPr>
              <a:t>κατεχόμενους</a:t>
            </a:r>
            <a:r>
              <a:rPr sz="2650" spc="-95" dirty="0">
                <a:solidFill>
                  <a:srgbClr val="2E7787"/>
                </a:solidFill>
                <a:latin typeface="Arial"/>
                <a:cs typeface="Arial"/>
              </a:rPr>
              <a:t> </a:t>
            </a:r>
            <a:r>
              <a:rPr sz="2650" dirty="0">
                <a:solidFill>
                  <a:srgbClr val="2E7787"/>
                </a:solidFill>
                <a:latin typeface="Arial"/>
                <a:cs typeface="Arial"/>
              </a:rPr>
              <a:t>Δήμους</a:t>
            </a:r>
            <a:r>
              <a:rPr sz="2650" spc="-70" dirty="0">
                <a:solidFill>
                  <a:srgbClr val="2E7787"/>
                </a:solidFill>
                <a:latin typeface="Arial"/>
                <a:cs typeface="Arial"/>
              </a:rPr>
              <a:t> </a:t>
            </a:r>
            <a:r>
              <a:rPr sz="2650" dirty="0">
                <a:solidFill>
                  <a:srgbClr val="2E7787"/>
                </a:solidFill>
                <a:latin typeface="Arial"/>
                <a:cs typeface="Arial"/>
              </a:rPr>
              <a:t>η</a:t>
            </a:r>
            <a:r>
              <a:rPr sz="2650" spc="-90" dirty="0">
                <a:solidFill>
                  <a:srgbClr val="2E7787"/>
                </a:solidFill>
                <a:latin typeface="Arial"/>
                <a:cs typeface="Arial"/>
              </a:rPr>
              <a:t> </a:t>
            </a:r>
            <a:r>
              <a:rPr sz="2650" dirty="0">
                <a:solidFill>
                  <a:srgbClr val="2E7787"/>
                </a:solidFill>
                <a:latin typeface="Arial"/>
                <a:cs typeface="Arial"/>
              </a:rPr>
              <a:t>σειρά</a:t>
            </a:r>
            <a:r>
              <a:rPr sz="2650" spc="-75" dirty="0">
                <a:solidFill>
                  <a:srgbClr val="2E7787"/>
                </a:solidFill>
                <a:latin typeface="Arial"/>
                <a:cs typeface="Arial"/>
              </a:rPr>
              <a:t> </a:t>
            </a:r>
            <a:r>
              <a:rPr sz="2650" spc="-10" dirty="0">
                <a:solidFill>
                  <a:srgbClr val="2E7787"/>
                </a:solidFill>
                <a:latin typeface="Arial"/>
                <a:cs typeface="Arial"/>
              </a:rPr>
              <a:t>εφαρμόζεται</a:t>
            </a:r>
            <a:r>
              <a:rPr sz="2650" spc="-80" dirty="0">
                <a:solidFill>
                  <a:srgbClr val="2E7787"/>
                </a:solidFill>
                <a:latin typeface="Arial"/>
                <a:cs typeface="Arial"/>
              </a:rPr>
              <a:t> </a:t>
            </a:r>
            <a:r>
              <a:rPr sz="2650" spc="-10" dirty="0">
                <a:solidFill>
                  <a:srgbClr val="2E7787"/>
                </a:solidFill>
                <a:latin typeface="Arial"/>
                <a:cs typeface="Arial"/>
              </a:rPr>
              <a:t>αναλογικά</a:t>
            </a:r>
            <a:r>
              <a:rPr sz="2650" spc="-90" dirty="0">
                <a:solidFill>
                  <a:srgbClr val="2E7787"/>
                </a:solidFill>
                <a:latin typeface="Arial"/>
                <a:cs typeface="Arial"/>
              </a:rPr>
              <a:t> </a:t>
            </a:r>
            <a:r>
              <a:rPr sz="2650" dirty="0">
                <a:solidFill>
                  <a:srgbClr val="2E7787"/>
                </a:solidFill>
                <a:latin typeface="Arial"/>
                <a:cs typeface="Arial"/>
              </a:rPr>
              <a:t>για</a:t>
            </a:r>
            <a:r>
              <a:rPr sz="2650" spc="-80" dirty="0">
                <a:solidFill>
                  <a:srgbClr val="2E7787"/>
                </a:solidFill>
                <a:latin typeface="Arial"/>
                <a:cs typeface="Arial"/>
              </a:rPr>
              <a:t> </a:t>
            </a:r>
            <a:r>
              <a:rPr sz="2650" dirty="0">
                <a:solidFill>
                  <a:srgbClr val="2E7787"/>
                </a:solidFill>
                <a:latin typeface="Arial"/>
                <a:cs typeface="Arial"/>
              </a:rPr>
              <a:t>τα</a:t>
            </a:r>
            <a:r>
              <a:rPr sz="2650" spc="-80" dirty="0">
                <a:solidFill>
                  <a:srgbClr val="2E7787"/>
                </a:solidFill>
                <a:latin typeface="Arial"/>
                <a:cs typeface="Arial"/>
              </a:rPr>
              <a:t> </a:t>
            </a:r>
            <a:r>
              <a:rPr sz="2650" dirty="0">
                <a:solidFill>
                  <a:srgbClr val="2E7787"/>
                </a:solidFill>
                <a:latin typeface="Arial"/>
                <a:cs typeface="Arial"/>
              </a:rPr>
              <a:t>σημεία</a:t>
            </a:r>
            <a:r>
              <a:rPr sz="2650" spc="-70" dirty="0">
                <a:solidFill>
                  <a:srgbClr val="2E7787"/>
                </a:solidFill>
                <a:latin typeface="Arial"/>
                <a:cs typeface="Arial"/>
              </a:rPr>
              <a:t> </a:t>
            </a:r>
            <a:r>
              <a:rPr sz="2650" dirty="0">
                <a:solidFill>
                  <a:srgbClr val="2E7787"/>
                </a:solidFill>
                <a:latin typeface="Arial"/>
                <a:cs typeface="Arial"/>
              </a:rPr>
              <a:t>3,</a:t>
            </a:r>
            <a:r>
              <a:rPr sz="2650" spc="-80" dirty="0">
                <a:solidFill>
                  <a:srgbClr val="2E7787"/>
                </a:solidFill>
                <a:latin typeface="Arial"/>
                <a:cs typeface="Arial"/>
              </a:rPr>
              <a:t> </a:t>
            </a:r>
            <a:r>
              <a:rPr sz="2650" dirty="0">
                <a:solidFill>
                  <a:srgbClr val="2E7787"/>
                </a:solidFill>
                <a:latin typeface="Arial"/>
                <a:cs typeface="Arial"/>
              </a:rPr>
              <a:t>5,</a:t>
            </a:r>
            <a:r>
              <a:rPr sz="2650" spc="-75" dirty="0">
                <a:solidFill>
                  <a:srgbClr val="2E7787"/>
                </a:solidFill>
                <a:latin typeface="Arial"/>
                <a:cs typeface="Arial"/>
              </a:rPr>
              <a:t> </a:t>
            </a:r>
            <a:r>
              <a:rPr sz="2650" spc="-50" dirty="0">
                <a:solidFill>
                  <a:srgbClr val="2E7787"/>
                </a:solidFill>
                <a:latin typeface="Arial"/>
                <a:cs typeface="Arial"/>
              </a:rPr>
              <a:t>6</a:t>
            </a:r>
            <a:endParaRPr sz="2650">
              <a:latin typeface="Arial"/>
              <a:cs typeface="Arial"/>
            </a:endParaRPr>
          </a:p>
          <a:p>
            <a:pPr marL="389255" lvl="1" indent="-376555">
              <a:lnSpc>
                <a:spcPct val="100000"/>
              </a:lnSpc>
              <a:spcBef>
                <a:spcPts val="2105"/>
              </a:spcBef>
              <a:buSzPct val="118867"/>
              <a:buChar char="•"/>
              <a:tabLst>
                <a:tab pos="389255" algn="l"/>
              </a:tabLst>
            </a:pPr>
            <a:r>
              <a:rPr sz="2650" dirty="0">
                <a:solidFill>
                  <a:srgbClr val="2E7787"/>
                </a:solidFill>
                <a:latin typeface="Arial"/>
                <a:cs typeface="Arial"/>
              </a:rPr>
              <a:t>Για</a:t>
            </a:r>
            <a:r>
              <a:rPr sz="2650" spc="-80" dirty="0">
                <a:solidFill>
                  <a:srgbClr val="2E7787"/>
                </a:solidFill>
                <a:latin typeface="Arial"/>
                <a:cs typeface="Arial"/>
              </a:rPr>
              <a:t> </a:t>
            </a:r>
            <a:r>
              <a:rPr sz="2650" dirty="0">
                <a:solidFill>
                  <a:srgbClr val="2E7787"/>
                </a:solidFill>
                <a:latin typeface="Arial"/>
                <a:cs typeface="Arial"/>
              </a:rPr>
              <a:t>τα</a:t>
            </a:r>
            <a:r>
              <a:rPr sz="2650" spc="-65" dirty="0">
                <a:solidFill>
                  <a:srgbClr val="2E7787"/>
                </a:solidFill>
                <a:latin typeface="Arial"/>
                <a:cs typeface="Arial"/>
              </a:rPr>
              <a:t> </a:t>
            </a:r>
            <a:r>
              <a:rPr sz="2650" spc="-10" dirty="0">
                <a:solidFill>
                  <a:srgbClr val="2E7787"/>
                </a:solidFill>
                <a:latin typeface="Arial"/>
                <a:cs typeface="Arial"/>
              </a:rPr>
              <a:t>ημικατεχόμενα</a:t>
            </a:r>
            <a:r>
              <a:rPr sz="2650" spc="-80" dirty="0">
                <a:solidFill>
                  <a:srgbClr val="2E7787"/>
                </a:solidFill>
                <a:latin typeface="Arial"/>
                <a:cs typeface="Arial"/>
              </a:rPr>
              <a:t> </a:t>
            </a:r>
            <a:r>
              <a:rPr sz="2650" dirty="0">
                <a:solidFill>
                  <a:srgbClr val="2E7787"/>
                </a:solidFill>
                <a:latin typeface="Arial"/>
                <a:cs typeface="Arial"/>
              </a:rPr>
              <a:t>Δημοτικά</a:t>
            </a:r>
            <a:r>
              <a:rPr sz="2650" spc="-65" dirty="0">
                <a:solidFill>
                  <a:srgbClr val="2E7787"/>
                </a:solidFill>
                <a:latin typeface="Arial"/>
                <a:cs typeface="Arial"/>
              </a:rPr>
              <a:t> </a:t>
            </a:r>
            <a:r>
              <a:rPr sz="2650" spc="-10" dirty="0">
                <a:solidFill>
                  <a:srgbClr val="2E7787"/>
                </a:solidFill>
                <a:latin typeface="Arial"/>
                <a:cs typeface="Arial"/>
              </a:rPr>
              <a:t>Διαμερίσματα</a:t>
            </a:r>
            <a:r>
              <a:rPr sz="2650" spc="-70" dirty="0">
                <a:solidFill>
                  <a:srgbClr val="2E7787"/>
                </a:solidFill>
                <a:latin typeface="Arial"/>
                <a:cs typeface="Arial"/>
              </a:rPr>
              <a:t> </a:t>
            </a:r>
            <a:r>
              <a:rPr sz="2650" dirty="0">
                <a:solidFill>
                  <a:srgbClr val="2E7787"/>
                </a:solidFill>
                <a:latin typeface="Arial"/>
                <a:cs typeface="Arial"/>
              </a:rPr>
              <a:t>η</a:t>
            </a:r>
            <a:r>
              <a:rPr sz="2650" spc="-70" dirty="0">
                <a:solidFill>
                  <a:srgbClr val="2E7787"/>
                </a:solidFill>
                <a:latin typeface="Arial"/>
                <a:cs typeface="Arial"/>
              </a:rPr>
              <a:t> </a:t>
            </a:r>
            <a:r>
              <a:rPr sz="2650" dirty="0">
                <a:solidFill>
                  <a:srgbClr val="2E7787"/>
                </a:solidFill>
                <a:latin typeface="Arial"/>
                <a:cs typeface="Arial"/>
              </a:rPr>
              <a:t>σειρά</a:t>
            </a:r>
            <a:r>
              <a:rPr sz="2650" spc="-80" dirty="0">
                <a:solidFill>
                  <a:srgbClr val="2E7787"/>
                </a:solidFill>
                <a:latin typeface="Arial"/>
                <a:cs typeface="Arial"/>
              </a:rPr>
              <a:t> </a:t>
            </a:r>
            <a:r>
              <a:rPr sz="2650" spc="-10" dirty="0">
                <a:solidFill>
                  <a:srgbClr val="2E7787"/>
                </a:solidFill>
                <a:latin typeface="Arial"/>
                <a:cs typeface="Arial"/>
              </a:rPr>
              <a:t>εφαρμόζεται</a:t>
            </a:r>
            <a:r>
              <a:rPr sz="2650" spc="-75" dirty="0">
                <a:solidFill>
                  <a:srgbClr val="2E7787"/>
                </a:solidFill>
                <a:latin typeface="Arial"/>
                <a:cs typeface="Arial"/>
              </a:rPr>
              <a:t> </a:t>
            </a:r>
            <a:r>
              <a:rPr sz="2650" spc="-10" dirty="0">
                <a:solidFill>
                  <a:srgbClr val="2E7787"/>
                </a:solidFill>
                <a:latin typeface="Arial"/>
                <a:cs typeface="Arial"/>
              </a:rPr>
              <a:t>αναλογικά</a:t>
            </a:r>
            <a:r>
              <a:rPr sz="2650" spc="-90" dirty="0">
                <a:solidFill>
                  <a:srgbClr val="2E7787"/>
                </a:solidFill>
                <a:latin typeface="Arial"/>
                <a:cs typeface="Arial"/>
              </a:rPr>
              <a:t> </a:t>
            </a:r>
            <a:r>
              <a:rPr sz="2650" dirty="0">
                <a:solidFill>
                  <a:srgbClr val="2E7787"/>
                </a:solidFill>
                <a:latin typeface="Arial"/>
                <a:cs typeface="Arial"/>
              </a:rPr>
              <a:t>για</a:t>
            </a:r>
            <a:r>
              <a:rPr sz="2650" spc="-65" dirty="0">
                <a:solidFill>
                  <a:srgbClr val="2E7787"/>
                </a:solidFill>
                <a:latin typeface="Arial"/>
                <a:cs typeface="Arial"/>
              </a:rPr>
              <a:t> </a:t>
            </a:r>
            <a:r>
              <a:rPr sz="2650" dirty="0">
                <a:solidFill>
                  <a:srgbClr val="2E7787"/>
                </a:solidFill>
                <a:latin typeface="Arial"/>
                <a:cs typeface="Arial"/>
              </a:rPr>
              <a:t>τα</a:t>
            </a:r>
            <a:r>
              <a:rPr sz="2650" spc="-80" dirty="0">
                <a:solidFill>
                  <a:srgbClr val="2E7787"/>
                </a:solidFill>
                <a:latin typeface="Arial"/>
                <a:cs typeface="Arial"/>
              </a:rPr>
              <a:t> </a:t>
            </a:r>
            <a:r>
              <a:rPr sz="2650" dirty="0">
                <a:solidFill>
                  <a:srgbClr val="2E7787"/>
                </a:solidFill>
                <a:latin typeface="Arial"/>
                <a:cs typeface="Arial"/>
              </a:rPr>
              <a:t>σημεία</a:t>
            </a:r>
            <a:r>
              <a:rPr sz="2650" spc="-80" dirty="0">
                <a:solidFill>
                  <a:srgbClr val="2E7787"/>
                </a:solidFill>
                <a:latin typeface="Arial"/>
                <a:cs typeface="Arial"/>
              </a:rPr>
              <a:t> </a:t>
            </a:r>
            <a:r>
              <a:rPr sz="2650" dirty="0">
                <a:solidFill>
                  <a:srgbClr val="2E7787"/>
                </a:solidFill>
                <a:latin typeface="Arial"/>
                <a:cs typeface="Arial"/>
              </a:rPr>
              <a:t>3,</a:t>
            </a:r>
            <a:r>
              <a:rPr sz="2650" spc="-70" dirty="0">
                <a:solidFill>
                  <a:srgbClr val="2E7787"/>
                </a:solidFill>
                <a:latin typeface="Arial"/>
                <a:cs typeface="Arial"/>
              </a:rPr>
              <a:t> </a:t>
            </a:r>
            <a:r>
              <a:rPr sz="2650" dirty="0">
                <a:solidFill>
                  <a:srgbClr val="2E7787"/>
                </a:solidFill>
                <a:latin typeface="Arial"/>
                <a:cs typeface="Arial"/>
              </a:rPr>
              <a:t>4,</a:t>
            </a:r>
            <a:r>
              <a:rPr sz="2650" spc="-75" dirty="0">
                <a:solidFill>
                  <a:srgbClr val="2E7787"/>
                </a:solidFill>
                <a:latin typeface="Arial"/>
                <a:cs typeface="Arial"/>
              </a:rPr>
              <a:t> </a:t>
            </a:r>
            <a:r>
              <a:rPr sz="2650" dirty="0">
                <a:solidFill>
                  <a:srgbClr val="2E7787"/>
                </a:solidFill>
                <a:latin typeface="Arial"/>
                <a:cs typeface="Arial"/>
              </a:rPr>
              <a:t>5,</a:t>
            </a:r>
            <a:r>
              <a:rPr sz="2650" spc="-75" dirty="0">
                <a:solidFill>
                  <a:srgbClr val="2E7787"/>
                </a:solidFill>
                <a:latin typeface="Arial"/>
                <a:cs typeface="Arial"/>
              </a:rPr>
              <a:t> </a:t>
            </a:r>
            <a:r>
              <a:rPr sz="2650" spc="-50" dirty="0">
                <a:solidFill>
                  <a:srgbClr val="2E7787"/>
                </a:solidFill>
                <a:latin typeface="Arial"/>
                <a:cs typeface="Arial"/>
              </a:rPr>
              <a:t>6</a:t>
            </a:r>
            <a:endParaRPr sz="26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838312"/>
            <a:ext cx="12333605" cy="5557520"/>
          </a:xfrm>
          <a:prstGeom prst="rect">
            <a:avLst/>
          </a:prstGeom>
        </p:spPr>
        <p:txBody>
          <a:bodyPr vert="horz" wrap="square" lIns="0" tIns="14604" rIns="0" bIns="0" rtlCol="0">
            <a:spAutoFit/>
          </a:bodyPr>
          <a:lstStyle/>
          <a:p>
            <a:pPr marL="12700">
              <a:lnSpc>
                <a:spcPct val="100000"/>
              </a:lnSpc>
              <a:spcBef>
                <a:spcPts val="114"/>
              </a:spcBef>
            </a:pPr>
            <a:r>
              <a:rPr sz="2950" dirty="0">
                <a:solidFill>
                  <a:srgbClr val="E28B18"/>
                </a:solidFill>
                <a:latin typeface="Arial"/>
                <a:cs typeface="Arial"/>
              </a:rPr>
              <a:t>Εκλογικά</a:t>
            </a:r>
            <a:r>
              <a:rPr sz="2950" spc="-10" dirty="0">
                <a:solidFill>
                  <a:srgbClr val="E28B18"/>
                </a:solidFill>
                <a:latin typeface="Arial"/>
                <a:cs typeface="Arial"/>
              </a:rPr>
              <a:t> </a:t>
            </a:r>
            <a:r>
              <a:rPr sz="2950" dirty="0">
                <a:solidFill>
                  <a:srgbClr val="E28B18"/>
                </a:solidFill>
                <a:latin typeface="Arial"/>
                <a:cs typeface="Arial"/>
              </a:rPr>
              <a:t>κέντρα</a:t>
            </a:r>
            <a:r>
              <a:rPr sz="2950" spc="-10" dirty="0">
                <a:solidFill>
                  <a:srgbClr val="E28B18"/>
                </a:solidFill>
                <a:latin typeface="Arial"/>
                <a:cs typeface="Arial"/>
              </a:rPr>
              <a:t> </a:t>
            </a:r>
            <a:r>
              <a:rPr sz="2950" dirty="0">
                <a:solidFill>
                  <a:srgbClr val="E28B18"/>
                </a:solidFill>
                <a:latin typeface="Arial"/>
                <a:cs typeface="Arial"/>
              </a:rPr>
              <a:t>ελεύθερων</a:t>
            </a:r>
            <a:r>
              <a:rPr sz="2950" spc="-25" dirty="0">
                <a:solidFill>
                  <a:srgbClr val="E28B18"/>
                </a:solidFill>
                <a:latin typeface="Arial"/>
                <a:cs typeface="Arial"/>
              </a:rPr>
              <a:t> </a:t>
            </a:r>
            <a:r>
              <a:rPr sz="2950" spc="-10" dirty="0">
                <a:solidFill>
                  <a:srgbClr val="E28B18"/>
                </a:solidFill>
                <a:latin typeface="Arial"/>
                <a:cs typeface="Arial"/>
              </a:rPr>
              <a:t>Κοινοτήτων</a:t>
            </a:r>
            <a:endParaRPr sz="2950">
              <a:latin typeface="Arial"/>
              <a:cs typeface="Arial"/>
            </a:endParaRPr>
          </a:p>
          <a:p>
            <a:pPr marL="12700">
              <a:lnSpc>
                <a:spcPct val="100000"/>
              </a:lnSpc>
              <a:spcBef>
                <a:spcPts val="2220"/>
              </a:spcBef>
            </a:pPr>
            <a:r>
              <a:rPr sz="2950" dirty="0">
                <a:solidFill>
                  <a:srgbClr val="2E7787"/>
                </a:solidFill>
                <a:latin typeface="Arial"/>
                <a:cs typeface="Arial"/>
              </a:rPr>
              <a:t>Η</a:t>
            </a:r>
            <a:r>
              <a:rPr sz="2950" spc="-15" dirty="0">
                <a:solidFill>
                  <a:srgbClr val="2E7787"/>
                </a:solidFill>
                <a:latin typeface="Arial"/>
                <a:cs typeface="Arial"/>
              </a:rPr>
              <a:t> </a:t>
            </a:r>
            <a:r>
              <a:rPr sz="2950" dirty="0">
                <a:solidFill>
                  <a:srgbClr val="2E7787"/>
                </a:solidFill>
                <a:latin typeface="Arial"/>
                <a:cs typeface="Arial"/>
              </a:rPr>
              <a:t>καταμέτρηση</a:t>
            </a:r>
            <a:r>
              <a:rPr sz="2950" spc="-5" dirty="0">
                <a:solidFill>
                  <a:srgbClr val="2E7787"/>
                </a:solidFill>
                <a:latin typeface="Arial"/>
                <a:cs typeface="Arial"/>
              </a:rPr>
              <a:t> </a:t>
            </a:r>
            <a:r>
              <a:rPr sz="2950" dirty="0">
                <a:solidFill>
                  <a:srgbClr val="2E7787"/>
                </a:solidFill>
                <a:latin typeface="Arial"/>
                <a:cs typeface="Arial"/>
              </a:rPr>
              <a:t>θα</a:t>
            </a:r>
            <a:r>
              <a:rPr sz="2950" spc="-10" dirty="0">
                <a:solidFill>
                  <a:srgbClr val="2E7787"/>
                </a:solidFill>
                <a:latin typeface="Arial"/>
                <a:cs typeface="Arial"/>
              </a:rPr>
              <a:t> </a:t>
            </a:r>
            <a:r>
              <a:rPr sz="2950" dirty="0">
                <a:solidFill>
                  <a:srgbClr val="2E7787"/>
                </a:solidFill>
                <a:latin typeface="Arial"/>
                <a:cs typeface="Arial"/>
              </a:rPr>
              <a:t>πρέπει</a:t>
            </a:r>
            <a:r>
              <a:rPr sz="2950" spc="-10"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γίνει</a:t>
            </a:r>
            <a:r>
              <a:rPr sz="2950" spc="-10" dirty="0">
                <a:solidFill>
                  <a:srgbClr val="2E7787"/>
                </a:solidFill>
                <a:latin typeface="Arial"/>
                <a:cs typeface="Arial"/>
              </a:rPr>
              <a:t> </a:t>
            </a:r>
            <a:r>
              <a:rPr sz="2950" dirty="0">
                <a:solidFill>
                  <a:srgbClr val="2E7787"/>
                </a:solidFill>
                <a:latin typeface="Arial"/>
                <a:cs typeface="Arial"/>
              </a:rPr>
              <a:t>αυστηρά</a:t>
            </a:r>
            <a:r>
              <a:rPr sz="2950" spc="-5"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την</a:t>
            </a:r>
            <a:r>
              <a:rPr sz="2950" spc="-15" dirty="0">
                <a:solidFill>
                  <a:srgbClr val="2E7787"/>
                </a:solidFill>
                <a:latin typeface="Arial"/>
                <a:cs typeface="Arial"/>
              </a:rPr>
              <a:t> </a:t>
            </a:r>
            <a:r>
              <a:rPr sz="2950" dirty="0">
                <a:solidFill>
                  <a:srgbClr val="2E7787"/>
                </a:solidFill>
                <a:latin typeface="Arial"/>
                <a:cs typeface="Arial"/>
              </a:rPr>
              <a:t>ακόλουθη</a:t>
            </a:r>
            <a:r>
              <a:rPr sz="2950" spc="-10" dirty="0">
                <a:solidFill>
                  <a:srgbClr val="2E7787"/>
                </a:solidFill>
                <a:latin typeface="Arial"/>
                <a:cs typeface="Arial"/>
              </a:rPr>
              <a:t> σειρά:</a:t>
            </a:r>
            <a:endParaRPr sz="2950">
              <a:latin typeface="Arial"/>
              <a:cs typeface="Arial"/>
            </a:endParaRPr>
          </a:p>
          <a:p>
            <a:pPr marL="625475" indent="-612775">
              <a:lnSpc>
                <a:spcPct val="100000"/>
              </a:lnSpc>
              <a:spcBef>
                <a:spcPts val="1620"/>
              </a:spcBef>
              <a:buSzPct val="120338"/>
              <a:buAutoNum type="arabicPeriod"/>
              <a:tabLst>
                <a:tab pos="625475" algn="l"/>
              </a:tabLst>
            </a:pPr>
            <a:r>
              <a:rPr sz="2950" dirty="0">
                <a:solidFill>
                  <a:srgbClr val="2E7787"/>
                </a:solidFill>
                <a:latin typeface="Arial"/>
                <a:cs typeface="Arial"/>
              </a:rPr>
              <a:t>Εκλογές</a:t>
            </a:r>
            <a:r>
              <a:rPr sz="2950" spc="5" dirty="0">
                <a:solidFill>
                  <a:srgbClr val="2E7787"/>
                </a:solidFill>
                <a:latin typeface="Arial"/>
                <a:cs typeface="Arial"/>
              </a:rPr>
              <a:t> </a:t>
            </a:r>
            <a:r>
              <a:rPr sz="2950" dirty="0">
                <a:solidFill>
                  <a:srgbClr val="2E7787"/>
                </a:solidFill>
                <a:latin typeface="Arial"/>
                <a:cs typeface="Arial"/>
              </a:rPr>
              <a:t>Μελών</a:t>
            </a:r>
            <a:r>
              <a:rPr sz="2950" spc="-10" dirty="0">
                <a:solidFill>
                  <a:srgbClr val="2E7787"/>
                </a:solidFill>
                <a:latin typeface="Arial"/>
                <a:cs typeface="Arial"/>
              </a:rPr>
              <a:t> </a:t>
            </a:r>
            <a:r>
              <a:rPr sz="2950" dirty="0">
                <a:solidFill>
                  <a:srgbClr val="2E7787"/>
                </a:solidFill>
                <a:latin typeface="Arial"/>
                <a:cs typeface="Arial"/>
              </a:rPr>
              <a:t>του</a:t>
            </a:r>
            <a:r>
              <a:rPr sz="2950" spc="10" dirty="0">
                <a:solidFill>
                  <a:srgbClr val="2E7787"/>
                </a:solidFill>
                <a:latin typeface="Arial"/>
                <a:cs typeface="Arial"/>
              </a:rPr>
              <a:t> </a:t>
            </a:r>
            <a:r>
              <a:rPr sz="2950" dirty="0">
                <a:solidFill>
                  <a:srgbClr val="2E7787"/>
                </a:solidFill>
                <a:latin typeface="Arial"/>
                <a:cs typeface="Arial"/>
              </a:rPr>
              <a:t>Ευρωπαϊκού</a:t>
            </a:r>
            <a:r>
              <a:rPr sz="2950" spc="15" dirty="0">
                <a:solidFill>
                  <a:srgbClr val="2E7787"/>
                </a:solidFill>
                <a:latin typeface="Arial"/>
                <a:cs typeface="Arial"/>
              </a:rPr>
              <a:t> </a:t>
            </a:r>
            <a:r>
              <a:rPr sz="2950" spc="-10" dirty="0">
                <a:solidFill>
                  <a:srgbClr val="2E7787"/>
                </a:solidFill>
                <a:latin typeface="Arial"/>
                <a:cs typeface="Arial"/>
              </a:rPr>
              <a:t>Κοινοβουλίου</a:t>
            </a:r>
            <a:endParaRPr sz="2950">
              <a:latin typeface="Arial"/>
              <a:cs typeface="Arial"/>
            </a:endParaRPr>
          </a:p>
          <a:p>
            <a:pPr marL="625475" indent="-612775">
              <a:lnSpc>
                <a:spcPct val="100000"/>
              </a:lnSpc>
              <a:spcBef>
                <a:spcPts val="1500"/>
              </a:spcBef>
              <a:buSzPct val="120338"/>
              <a:buAutoNum type="arabicPeriod"/>
              <a:tabLst>
                <a:tab pos="625475" algn="l"/>
              </a:tabLst>
            </a:pPr>
            <a:r>
              <a:rPr sz="2950" dirty="0">
                <a:solidFill>
                  <a:srgbClr val="2E7787"/>
                </a:solidFill>
                <a:latin typeface="Arial"/>
                <a:cs typeface="Arial"/>
              </a:rPr>
              <a:t>Εκλογή Προέδρου</a:t>
            </a:r>
            <a:r>
              <a:rPr sz="2950" spc="-20" dirty="0">
                <a:solidFill>
                  <a:srgbClr val="2E7787"/>
                </a:solidFill>
                <a:latin typeface="Arial"/>
                <a:cs typeface="Arial"/>
              </a:rPr>
              <a:t> </a:t>
            </a:r>
            <a:r>
              <a:rPr sz="2950" dirty="0">
                <a:solidFill>
                  <a:srgbClr val="2E7787"/>
                </a:solidFill>
                <a:latin typeface="Arial"/>
                <a:cs typeface="Arial"/>
              </a:rPr>
              <a:t>Επαρχιακού</a:t>
            </a:r>
            <a:r>
              <a:rPr sz="2950" spc="15" dirty="0">
                <a:solidFill>
                  <a:srgbClr val="2E7787"/>
                </a:solidFill>
                <a:latin typeface="Arial"/>
                <a:cs typeface="Arial"/>
              </a:rPr>
              <a:t> </a:t>
            </a:r>
            <a:r>
              <a:rPr sz="2950" dirty="0">
                <a:solidFill>
                  <a:srgbClr val="2E7787"/>
                </a:solidFill>
                <a:latin typeface="Arial"/>
                <a:cs typeface="Arial"/>
              </a:rPr>
              <a:t>Οργανισμού</a:t>
            </a:r>
            <a:r>
              <a:rPr sz="2950" spc="15" dirty="0">
                <a:solidFill>
                  <a:srgbClr val="2E7787"/>
                </a:solidFill>
                <a:latin typeface="Arial"/>
                <a:cs typeface="Arial"/>
              </a:rPr>
              <a:t> </a:t>
            </a:r>
            <a:r>
              <a:rPr sz="2950" spc="-10" dirty="0">
                <a:solidFill>
                  <a:srgbClr val="2E7787"/>
                </a:solidFill>
                <a:latin typeface="Arial"/>
                <a:cs typeface="Arial"/>
              </a:rPr>
              <a:t>Αυτοδιοίκησης</a:t>
            </a:r>
            <a:endParaRPr sz="2950">
              <a:latin typeface="Arial"/>
              <a:cs typeface="Arial"/>
            </a:endParaRPr>
          </a:p>
          <a:p>
            <a:pPr marL="625475" indent="-612775">
              <a:lnSpc>
                <a:spcPct val="100000"/>
              </a:lnSpc>
              <a:spcBef>
                <a:spcPts val="1495"/>
              </a:spcBef>
              <a:buSzPct val="120338"/>
              <a:buAutoNum type="arabicPeriod"/>
              <a:tabLst>
                <a:tab pos="625475" algn="l"/>
              </a:tabLst>
            </a:pPr>
            <a:r>
              <a:rPr sz="2950" dirty="0">
                <a:solidFill>
                  <a:srgbClr val="2E7787"/>
                </a:solidFill>
                <a:latin typeface="Arial"/>
                <a:cs typeface="Arial"/>
              </a:rPr>
              <a:t>Εκλογή</a:t>
            </a:r>
            <a:r>
              <a:rPr sz="2950" spc="-20" dirty="0">
                <a:solidFill>
                  <a:srgbClr val="2E7787"/>
                </a:solidFill>
                <a:latin typeface="Arial"/>
                <a:cs typeface="Arial"/>
              </a:rPr>
              <a:t> </a:t>
            </a:r>
            <a:r>
              <a:rPr sz="2950" spc="-10" dirty="0">
                <a:solidFill>
                  <a:srgbClr val="2E7787"/>
                </a:solidFill>
                <a:latin typeface="Arial"/>
                <a:cs typeface="Arial"/>
              </a:rPr>
              <a:t>Κοινοτάρχη</a:t>
            </a:r>
            <a:endParaRPr sz="2950">
              <a:latin typeface="Arial"/>
              <a:cs typeface="Arial"/>
            </a:endParaRPr>
          </a:p>
          <a:p>
            <a:pPr marL="625475" indent="-612775">
              <a:lnSpc>
                <a:spcPct val="100000"/>
              </a:lnSpc>
              <a:spcBef>
                <a:spcPts val="1500"/>
              </a:spcBef>
              <a:buSzPct val="120338"/>
              <a:buAutoNum type="arabicPeriod"/>
              <a:tabLst>
                <a:tab pos="625475" algn="l"/>
              </a:tabLst>
            </a:pPr>
            <a:r>
              <a:rPr sz="2950" dirty="0">
                <a:solidFill>
                  <a:srgbClr val="2E7787"/>
                </a:solidFill>
                <a:latin typeface="Arial"/>
                <a:cs typeface="Arial"/>
              </a:rPr>
              <a:t>Εκλογή</a:t>
            </a:r>
            <a:r>
              <a:rPr sz="2950" spc="-15" dirty="0">
                <a:solidFill>
                  <a:srgbClr val="2E7787"/>
                </a:solidFill>
                <a:latin typeface="Arial"/>
                <a:cs typeface="Arial"/>
              </a:rPr>
              <a:t> </a:t>
            </a:r>
            <a:r>
              <a:rPr sz="2950" dirty="0">
                <a:solidFill>
                  <a:srgbClr val="2E7787"/>
                </a:solidFill>
                <a:latin typeface="Arial"/>
                <a:cs typeface="Arial"/>
              </a:rPr>
              <a:t>Μελών</a:t>
            </a:r>
            <a:r>
              <a:rPr sz="2950" spc="-10" dirty="0">
                <a:solidFill>
                  <a:srgbClr val="2E7787"/>
                </a:solidFill>
                <a:latin typeface="Arial"/>
                <a:cs typeface="Arial"/>
              </a:rPr>
              <a:t> </a:t>
            </a:r>
            <a:r>
              <a:rPr sz="2950" dirty="0">
                <a:solidFill>
                  <a:srgbClr val="2E7787"/>
                </a:solidFill>
                <a:latin typeface="Arial"/>
                <a:cs typeface="Arial"/>
              </a:rPr>
              <a:t>Κοινοτικού</a:t>
            </a:r>
            <a:r>
              <a:rPr sz="2950" spc="-25" dirty="0">
                <a:solidFill>
                  <a:srgbClr val="2E7787"/>
                </a:solidFill>
                <a:latin typeface="Arial"/>
                <a:cs typeface="Arial"/>
              </a:rPr>
              <a:t> </a:t>
            </a:r>
            <a:r>
              <a:rPr sz="2950" spc="-10" dirty="0">
                <a:solidFill>
                  <a:srgbClr val="2E7787"/>
                </a:solidFill>
                <a:latin typeface="Arial"/>
                <a:cs typeface="Arial"/>
              </a:rPr>
              <a:t>Συμβουλίου</a:t>
            </a:r>
            <a:endParaRPr sz="2950">
              <a:latin typeface="Arial"/>
              <a:cs typeface="Arial"/>
            </a:endParaRPr>
          </a:p>
          <a:p>
            <a:pPr>
              <a:lnSpc>
                <a:spcPct val="100000"/>
              </a:lnSpc>
              <a:buClr>
                <a:srgbClr val="2E7787"/>
              </a:buClr>
              <a:buFont typeface="Arial"/>
              <a:buAutoNum type="arabicPeriod"/>
            </a:pPr>
            <a:endParaRPr sz="2950">
              <a:latin typeface="Arial"/>
              <a:cs typeface="Arial"/>
            </a:endParaRPr>
          </a:p>
          <a:p>
            <a:pPr>
              <a:lnSpc>
                <a:spcPct val="100000"/>
              </a:lnSpc>
              <a:spcBef>
                <a:spcPts val="1015"/>
              </a:spcBef>
              <a:buClr>
                <a:srgbClr val="2E7787"/>
              </a:buClr>
              <a:buFont typeface="Arial"/>
              <a:buAutoNum type="arabicPeriod"/>
            </a:pPr>
            <a:endParaRPr sz="2950">
              <a:latin typeface="Arial"/>
              <a:cs typeface="Arial"/>
            </a:endParaRPr>
          </a:p>
          <a:p>
            <a:pPr marL="389255" lvl="1" indent="-376555">
              <a:lnSpc>
                <a:spcPct val="100000"/>
              </a:lnSpc>
              <a:buSzPct val="118867"/>
              <a:buChar char="•"/>
              <a:tabLst>
                <a:tab pos="389255" algn="l"/>
              </a:tabLst>
            </a:pPr>
            <a:r>
              <a:rPr sz="2650" dirty="0">
                <a:solidFill>
                  <a:srgbClr val="2E7787"/>
                </a:solidFill>
                <a:latin typeface="Arial"/>
                <a:cs typeface="Arial"/>
              </a:rPr>
              <a:t>Για</a:t>
            </a:r>
            <a:r>
              <a:rPr sz="2650" spc="-80" dirty="0">
                <a:solidFill>
                  <a:srgbClr val="2E7787"/>
                </a:solidFill>
                <a:latin typeface="Arial"/>
                <a:cs typeface="Arial"/>
              </a:rPr>
              <a:t> </a:t>
            </a:r>
            <a:r>
              <a:rPr sz="2650" dirty="0">
                <a:solidFill>
                  <a:srgbClr val="2E7787"/>
                </a:solidFill>
                <a:latin typeface="Arial"/>
                <a:cs typeface="Arial"/>
              </a:rPr>
              <a:t>τις</a:t>
            </a:r>
            <a:r>
              <a:rPr sz="2650" spc="-70" dirty="0">
                <a:solidFill>
                  <a:srgbClr val="2E7787"/>
                </a:solidFill>
                <a:latin typeface="Arial"/>
                <a:cs typeface="Arial"/>
              </a:rPr>
              <a:t> </a:t>
            </a:r>
            <a:r>
              <a:rPr sz="2650" spc="-10" dirty="0">
                <a:solidFill>
                  <a:srgbClr val="2E7787"/>
                </a:solidFill>
                <a:latin typeface="Arial"/>
                <a:cs typeface="Arial"/>
              </a:rPr>
              <a:t>κατεχόμενες</a:t>
            </a:r>
            <a:r>
              <a:rPr sz="2650" spc="-95" dirty="0">
                <a:solidFill>
                  <a:srgbClr val="2E7787"/>
                </a:solidFill>
                <a:latin typeface="Arial"/>
                <a:cs typeface="Arial"/>
              </a:rPr>
              <a:t> </a:t>
            </a:r>
            <a:r>
              <a:rPr sz="2650" spc="-10" dirty="0">
                <a:solidFill>
                  <a:srgbClr val="2E7787"/>
                </a:solidFill>
                <a:latin typeface="Arial"/>
                <a:cs typeface="Arial"/>
              </a:rPr>
              <a:t>Κοινότητες</a:t>
            </a:r>
            <a:r>
              <a:rPr sz="2650" spc="-85" dirty="0">
                <a:solidFill>
                  <a:srgbClr val="2E7787"/>
                </a:solidFill>
                <a:latin typeface="Arial"/>
                <a:cs typeface="Arial"/>
              </a:rPr>
              <a:t> </a:t>
            </a:r>
            <a:r>
              <a:rPr sz="2650" dirty="0">
                <a:solidFill>
                  <a:srgbClr val="2E7787"/>
                </a:solidFill>
                <a:latin typeface="Arial"/>
                <a:cs typeface="Arial"/>
              </a:rPr>
              <a:t>η</a:t>
            </a:r>
            <a:r>
              <a:rPr sz="2650" spc="-70" dirty="0">
                <a:solidFill>
                  <a:srgbClr val="2E7787"/>
                </a:solidFill>
                <a:latin typeface="Arial"/>
                <a:cs typeface="Arial"/>
              </a:rPr>
              <a:t> </a:t>
            </a:r>
            <a:r>
              <a:rPr sz="2650" dirty="0">
                <a:solidFill>
                  <a:srgbClr val="2E7787"/>
                </a:solidFill>
                <a:latin typeface="Arial"/>
                <a:cs typeface="Arial"/>
              </a:rPr>
              <a:t>σειρά</a:t>
            </a:r>
            <a:r>
              <a:rPr sz="2650" spc="-75" dirty="0">
                <a:solidFill>
                  <a:srgbClr val="2E7787"/>
                </a:solidFill>
                <a:latin typeface="Arial"/>
                <a:cs typeface="Arial"/>
              </a:rPr>
              <a:t> </a:t>
            </a:r>
            <a:r>
              <a:rPr sz="2650" spc="-10" dirty="0">
                <a:solidFill>
                  <a:srgbClr val="2E7787"/>
                </a:solidFill>
                <a:latin typeface="Arial"/>
                <a:cs typeface="Arial"/>
              </a:rPr>
              <a:t>εφαρμόζεται</a:t>
            </a:r>
            <a:r>
              <a:rPr sz="2650" spc="-80" dirty="0">
                <a:solidFill>
                  <a:srgbClr val="2E7787"/>
                </a:solidFill>
                <a:latin typeface="Arial"/>
                <a:cs typeface="Arial"/>
              </a:rPr>
              <a:t> </a:t>
            </a:r>
            <a:r>
              <a:rPr sz="2650" spc="-10" dirty="0">
                <a:solidFill>
                  <a:srgbClr val="2E7787"/>
                </a:solidFill>
                <a:latin typeface="Arial"/>
                <a:cs typeface="Arial"/>
              </a:rPr>
              <a:t>αναλογικά</a:t>
            </a:r>
            <a:r>
              <a:rPr sz="2650" spc="-95" dirty="0">
                <a:solidFill>
                  <a:srgbClr val="2E7787"/>
                </a:solidFill>
                <a:latin typeface="Arial"/>
                <a:cs typeface="Arial"/>
              </a:rPr>
              <a:t> </a:t>
            </a:r>
            <a:r>
              <a:rPr sz="2650" dirty="0">
                <a:solidFill>
                  <a:srgbClr val="2E7787"/>
                </a:solidFill>
                <a:latin typeface="Arial"/>
                <a:cs typeface="Arial"/>
              </a:rPr>
              <a:t>για</a:t>
            </a:r>
            <a:r>
              <a:rPr sz="2650" spc="-70" dirty="0">
                <a:solidFill>
                  <a:srgbClr val="2E7787"/>
                </a:solidFill>
                <a:latin typeface="Arial"/>
                <a:cs typeface="Arial"/>
              </a:rPr>
              <a:t> </a:t>
            </a:r>
            <a:r>
              <a:rPr sz="2650" dirty="0">
                <a:solidFill>
                  <a:srgbClr val="2E7787"/>
                </a:solidFill>
                <a:latin typeface="Arial"/>
                <a:cs typeface="Arial"/>
              </a:rPr>
              <a:t>τα</a:t>
            </a:r>
            <a:r>
              <a:rPr sz="2650" spc="-65" dirty="0">
                <a:solidFill>
                  <a:srgbClr val="2E7787"/>
                </a:solidFill>
                <a:latin typeface="Arial"/>
                <a:cs typeface="Arial"/>
              </a:rPr>
              <a:t> </a:t>
            </a:r>
            <a:r>
              <a:rPr sz="2650" dirty="0">
                <a:solidFill>
                  <a:srgbClr val="2E7787"/>
                </a:solidFill>
                <a:latin typeface="Arial"/>
                <a:cs typeface="Arial"/>
              </a:rPr>
              <a:t>σημεία</a:t>
            </a:r>
            <a:r>
              <a:rPr sz="2650" spc="-75" dirty="0">
                <a:solidFill>
                  <a:srgbClr val="2E7787"/>
                </a:solidFill>
                <a:latin typeface="Arial"/>
                <a:cs typeface="Arial"/>
              </a:rPr>
              <a:t> </a:t>
            </a:r>
            <a:r>
              <a:rPr sz="2650" dirty="0">
                <a:solidFill>
                  <a:srgbClr val="2E7787"/>
                </a:solidFill>
                <a:latin typeface="Arial"/>
                <a:cs typeface="Arial"/>
              </a:rPr>
              <a:t>3,</a:t>
            </a:r>
            <a:r>
              <a:rPr sz="2650" spc="-70" dirty="0">
                <a:solidFill>
                  <a:srgbClr val="2E7787"/>
                </a:solidFill>
                <a:latin typeface="Arial"/>
                <a:cs typeface="Arial"/>
              </a:rPr>
              <a:t> </a:t>
            </a:r>
            <a:r>
              <a:rPr sz="2650" spc="-50" dirty="0">
                <a:solidFill>
                  <a:srgbClr val="2E7787"/>
                </a:solidFill>
                <a:latin typeface="Arial"/>
                <a:cs typeface="Arial"/>
              </a:rPr>
              <a:t>4</a:t>
            </a:r>
            <a:endParaRPr sz="26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747843"/>
            <a:ext cx="17299305" cy="4933950"/>
          </a:xfrm>
          <a:prstGeom prst="rect">
            <a:avLst/>
          </a:prstGeom>
        </p:spPr>
        <p:txBody>
          <a:bodyPr vert="horz" wrap="square" lIns="0" tIns="12065" rIns="0" bIns="0" rtlCol="0">
            <a:spAutoFit/>
          </a:bodyPr>
          <a:lstStyle/>
          <a:p>
            <a:pPr marL="483234" marR="399415" indent="-471170">
              <a:lnSpc>
                <a:spcPct val="120700"/>
              </a:lnSpc>
              <a:spcBef>
                <a:spcPts val="95"/>
              </a:spcBef>
              <a:buClr>
                <a:srgbClr val="2E7787"/>
              </a:buClr>
              <a:buSzPct val="120338"/>
              <a:buFont typeface="Arial"/>
              <a:buChar char="•"/>
              <a:tabLst>
                <a:tab pos="483234" algn="l"/>
              </a:tabLst>
            </a:pP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ώρα</a:t>
            </a:r>
            <a:r>
              <a:rPr sz="2950" spc="-5" dirty="0">
                <a:solidFill>
                  <a:srgbClr val="2E7787"/>
                </a:solidFill>
                <a:latin typeface="Arial"/>
                <a:cs typeface="Arial"/>
              </a:rPr>
              <a:t> </a:t>
            </a:r>
            <a:r>
              <a:rPr sz="2950" dirty="0">
                <a:solidFill>
                  <a:srgbClr val="2E7787"/>
                </a:solidFill>
                <a:latin typeface="Arial"/>
                <a:cs typeface="Arial"/>
              </a:rPr>
              <a:t>της</a:t>
            </a:r>
            <a:r>
              <a:rPr sz="2950" spc="-10" dirty="0">
                <a:solidFill>
                  <a:srgbClr val="2E7787"/>
                </a:solidFill>
                <a:latin typeface="Arial"/>
                <a:cs typeface="Arial"/>
              </a:rPr>
              <a:t> </a:t>
            </a:r>
            <a:r>
              <a:rPr sz="2950" dirty="0">
                <a:solidFill>
                  <a:srgbClr val="2E7787"/>
                </a:solidFill>
                <a:latin typeface="Arial"/>
                <a:cs typeface="Arial"/>
              </a:rPr>
              <a:t>καταμέτρησης</a:t>
            </a:r>
            <a:r>
              <a:rPr sz="2950" spc="5" dirty="0">
                <a:solidFill>
                  <a:srgbClr val="2E7787"/>
                </a:solidFill>
                <a:latin typeface="Arial"/>
                <a:cs typeface="Arial"/>
              </a:rPr>
              <a:t> </a:t>
            </a:r>
            <a:r>
              <a:rPr sz="2950" dirty="0">
                <a:solidFill>
                  <a:srgbClr val="2E7787"/>
                </a:solidFill>
                <a:latin typeface="Arial"/>
                <a:cs typeface="Arial"/>
              </a:rPr>
              <a:t>συγκεκριμένου</a:t>
            </a:r>
            <a:r>
              <a:rPr sz="2950" spc="-20" dirty="0">
                <a:solidFill>
                  <a:srgbClr val="2E7787"/>
                </a:solidFill>
                <a:latin typeface="Arial"/>
                <a:cs typeface="Arial"/>
              </a:rPr>
              <a:t> </a:t>
            </a:r>
            <a:r>
              <a:rPr sz="2950" dirty="0">
                <a:solidFill>
                  <a:srgbClr val="2E7787"/>
                </a:solidFill>
                <a:latin typeface="Arial"/>
                <a:cs typeface="Arial"/>
              </a:rPr>
              <a:t>είδους</a:t>
            </a:r>
            <a:r>
              <a:rPr sz="2950" spc="-15" dirty="0">
                <a:solidFill>
                  <a:srgbClr val="2E7787"/>
                </a:solidFill>
                <a:latin typeface="Arial"/>
                <a:cs typeface="Arial"/>
              </a:rPr>
              <a:t> </a:t>
            </a:r>
            <a:r>
              <a:rPr sz="2950" dirty="0">
                <a:solidFill>
                  <a:srgbClr val="2E7787"/>
                </a:solidFill>
                <a:latin typeface="Arial"/>
                <a:cs typeface="Arial"/>
              </a:rPr>
              <a:t>εκλογής, τα</a:t>
            </a:r>
            <a:r>
              <a:rPr sz="2950" spc="-5" dirty="0">
                <a:solidFill>
                  <a:srgbClr val="2E7787"/>
                </a:solidFill>
                <a:latin typeface="Arial"/>
                <a:cs typeface="Arial"/>
              </a:rPr>
              <a:t> </a:t>
            </a:r>
            <a:r>
              <a:rPr sz="2950" dirty="0">
                <a:solidFill>
                  <a:srgbClr val="2E7787"/>
                </a:solidFill>
                <a:latin typeface="Arial"/>
                <a:cs typeface="Arial"/>
              </a:rPr>
              <a:t>υπόλοιπα ψηφοδέλτια</a:t>
            </a:r>
            <a:r>
              <a:rPr sz="2950" spc="-35" dirty="0">
                <a:solidFill>
                  <a:srgbClr val="2E7787"/>
                </a:solidFill>
                <a:latin typeface="Arial"/>
                <a:cs typeface="Arial"/>
              </a:rPr>
              <a:t> </a:t>
            </a:r>
            <a:r>
              <a:rPr sz="2950" dirty="0">
                <a:solidFill>
                  <a:srgbClr val="2E7787"/>
                </a:solidFill>
                <a:latin typeface="Arial"/>
                <a:cs typeface="Arial"/>
              </a:rPr>
              <a:t>θα πρέπει</a:t>
            </a:r>
            <a:r>
              <a:rPr sz="2950" spc="-5" dirty="0">
                <a:solidFill>
                  <a:srgbClr val="2E7787"/>
                </a:solidFill>
                <a:latin typeface="Arial"/>
                <a:cs typeface="Arial"/>
              </a:rPr>
              <a:t> </a:t>
            </a:r>
            <a:r>
              <a:rPr sz="2950" spc="-25" dirty="0">
                <a:solidFill>
                  <a:srgbClr val="2E7787"/>
                </a:solidFill>
                <a:latin typeface="Arial"/>
                <a:cs typeface="Arial"/>
              </a:rPr>
              <a:t>να </a:t>
            </a:r>
            <a:r>
              <a:rPr sz="2950" dirty="0">
                <a:solidFill>
                  <a:srgbClr val="2E7787"/>
                </a:solidFill>
                <a:latin typeface="Arial"/>
                <a:cs typeface="Arial"/>
              </a:rPr>
              <a:t>βρίσκονται</a:t>
            </a:r>
            <a:r>
              <a:rPr sz="2950" spc="-25" dirty="0">
                <a:solidFill>
                  <a:srgbClr val="2E7787"/>
                </a:solidFill>
                <a:latin typeface="Arial"/>
                <a:cs typeface="Arial"/>
              </a:rPr>
              <a:t> </a:t>
            </a:r>
            <a:r>
              <a:rPr sz="2950" dirty="0">
                <a:solidFill>
                  <a:srgbClr val="2E7787"/>
                </a:solidFill>
                <a:latin typeface="Arial"/>
                <a:cs typeface="Arial"/>
              </a:rPr>
              <a:t>μέσα</a:t>
            </a:r>
            <a:r>
              <a:rPr sz="2950" spc="-15" dirty="0">
                <a:solidFill>
                  <a:srgbClr val="2E7787"/>
                </a:solidFill>
                <a:latin typeface="Arial"/>
                <a:cs typeface="Arial"/>
              </a:rPr>
              <a:t> </a:t>
            </a:r>
            <a:r>
              <a:rPr sz="2950" dirty="0">
                <a:solidFill>
                  <a:srgbClr val="2E7787"/>
                </a:solidFill>
                <a:latin typeface="Arial"/>
                <a:cs typeface="Arial"/>
              </a:rPr>
              <a:t>στην</a:t>
            </a:r>
            <a:r>
              <a:rPr sz="2950" spc="-15" dirty="0">
                <a:solidFill>
                  <a:srgbClr val="2E7787"/>
                </a:solidFill>
                <a:latin typeface="Arial"/>
                <a:cs typeface="Arial"/>
              </a:rPr>
              <a:t> </a:t>
            </a:r>
            <a:r>
              <a:rPr sz="2950" dirty="0">
                <a:solidFill>
                  <a:srgbClr val="2E7787"/>
                </a:solidFill>
                <a:latin typeface="Arial"/>
                <a:cs typeface="Arial"/>
              </a:rPr>
              <a:t>κάλπη</a:t>
            </a:r>
            <a:r>
              <a:rPr sz="2950" spc="-10" dirty="0">
                <a:solidFill>
                  <a:srgbClr val="2E7787"/>
                </a:solidFill>
                <a:latin typeface="Arial"/>
                <a:cs typeface="Arial"/>
              </a:rPr>
              <a:t> </a:t>
            </a:r>
            <a:r>
              <a:rPr sz="2950" dirty="0">
                <a:solidFill>
                  <a:srgbClr val="2E7787"/>
                </a:solidFill>
                <a:latin typeface="Arial"/>
                <a:cs typeface="Arial"/>
              </a:rPr>
              <a:t>για</a:t>
            </a:r>
            <a:r>
              <a:rPr sz="2950" spc="-15" dirty="0">
                <a:solidFill>
                  <a:srgbClr val="2E7787"/>
                </a:solidFill>
                <a:latin typeface="Arial"/>
                <a:cs typeface="Arial"/>
              </a:rPr>
              <a:t> </a:t>
            </a:r>
            <a:r>
              <a:rPr sz="2950" dirty="0">
                <a:solidFill>
                  <a:srgbClr val="2E7787"/>
                </a:solidFill>
                <a:latin typeface="Arial"/>
                <a:cs typeface="Arial"/>
              </a:rPr>
              <a:t>αποφυγή</a:t>
            </a:r>
            <a:r>
              <a:rPr sz="2950" spc="-15" dirty="0">
                <a:solidFill>
                  <a:srgbClr val="2E7787"/>
                </a:solidFill>
                <a:latin typeface="Arial"/>
                <a:cs typeface="Arial"/>
              </a:rPr>
              <a:t> </a:t>
            </a:r>
            <a:r>
              <a:rPr sz="2950" dirty="0">
                <a:solidFill>
                  <a:srgbClr val="2E7787"/>
                </a:solidFill>
                <a:latin typeface="Arial"/>
                <a:cs typeface="Arial"/>
              </a:rPr>
              <a:t>οποιουδήποτε</a:t>
            </a:r>
            <a:r>
              <a:rPr sz="2950" spc="-30" dirty="0">
                <a:solidFill>
                  <a:srgbClr val="2E7787"/>
                </a:solidFill>
                <a:latin typeface="Arial"/>
                <a:cs typeface="Arial"/>
              </a:rPr>
              <a:t> </a:t>
            </a:r>
            <a:r>
              <a:rPr sz="2950" spc="-10" dirty="0">
                <a:solidFill>
                  <a:srgbClr val="2E7787"/>
                </a:solidFill>
                <a:latin typeface="Arial"/>
                <a:cs typeface="Arial"/>
              </a:rPr>
              <a:t>λάθους</a:t>
            </a:r>
            <a:endParaRPr sz="2950">
              <a:latin typeface="Arial"/>
              <a:cs typeface="Arial"/>
            </a:endParaRPr>
          </a:p>
          <a:p>
            <a:pPr marL="483234" marR="5080" indent="-471170">
              <a:lnSpc>
                <a:spcPct val="120700"/>
              </a:lnSpc>
              <a:spcBef>
                <a:spcPts val="1490"/>
              </a:spcBef>
              <a:buSzPct val="120338"/>
              <a:buChar char="•"/>
              <a:tabLst>
                <a:tab pos="483234" algn="l"/>
              </a:tabLst>
            </a:pPr>
            <a:r>
              <a:rPr sz="2950" dirty="0">
                <a:solidFill>
                  <a:srgbClr val="2E7787"/>
                </a:solidFill>
                <a:latin typeface="Arial"/>
                <a:cs typeface="Arial"/>
              </a:rPr>
              <a:t>Η</a:t>
            </a:r>
            <a:r>
              <a:rPr sz="2950" spc="-20" dirty="0">
                <a:solidFill>
                  <a:srgbClr val="2E7787"/>
                </a:solidFill>
                <a:latin typeface="Arial"/>
                <a:cs typeface="Arial"/>
              </a:rPr>
              <a:t> </a:t>
            </a:r>
            <a:r>
              <a:rPr sz="2950" dirty="0">
                <a:solidFill>
                  <a:srgbClr val="2E7787"/>
                </a:solidFill>
                <a:latin typeface="Arial"/>
                <a:cs typeface="Arial"/>
              </a:rPr>
              <a:t>διαλογή</a:t>
            </a:r>
            <a:r>
              <a:rPr sz="2950" spc="-10"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a:t>
            </a:r>
            <a:r>
              <a:rPr sz="2950" dirty="0">
                <a:solidFill>
                  <a:srgbClr val="2E7787"/>
                </a:solidFill>
                <a:latin typeface="Arial"/>
                <a:cs typeface="Arial"/>
              </a:rPr>
              <a:t>ψηφοδελτίων</a:t>
            </a:r>
            <a:r>
              <a:rPr sz="2950" spc="-35" dirty="0">
                <a:solidFill>
                  <a:srgbClr val="2E7787"/>
                </a:solidFill>
                <a:latin typeface="Arial"/>
                <a:cs typeface="Arial"/>
              </a:rPr>
              <a:t> </a:t>
            </a:r>
            <a:r>
              <a:rPr sz="2950" dirty="0">
                <a:solidFill>
                  <a:srgbClr val="2E7787"/>
                </a:solidFill>
                <a:latin typeface="Arial"/>
                <a:cs typeface="Arial"/>
              </a:rPr>
              <a:t>αρχίζει</a:t>
            </a:r>
            <a:r>
              <a:rPr sz="2950" spc="-10" dirty="0">
                <a:solidFill>
                  <a:srgbClr val="2E7787"/>
                </a:solidFill>
                <a:latin typeface="Arial"/>
                <a:cs typeface="Arial"/>
              </a:rPr>
              <a:t> </a:t>
            </a:r>
            <a:r>
              <a:rPr sz="2950" dirty="0">
                <a:solidFill>
                  <a:srgbClr val="2E7787"/>
                </a:solidFill>
                <a:latin typeface="Arial"/>
                <a:cs typeface="Arial"/>
              </a:rPr>
              <a:t>(απαραίτητα)</a:t>
            </a:r>
            <a:r>
              <a:rPr sz="2950" spc="15" dirty="0">
                <a:solidFill>
                  <a:srgbClr val="2E7787"/>
                </a:solidFill>
                <a:latin typeface="Arial"/>
                <a:cs typeface="Arial"/>
              </a:rPr>
              <a:t> </a:t>
            </a:r>
            <a:r>
              <a:rPr sz="2950" dirty="0">
                <a:solidFill>
                  <a:srgbClr val="2E7787"/>
                </a:solidFill>
                <a:latin typeface="Arial"/>
                <a:cs typeface="Arial"/>
              </a:rPr>
              <a:t>με</a:t>
            </a:r>
            <a:r>
              <a:rPr sz="2950" spc="-25"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κομματική</a:t>
            </a:r>
            <a:r>
              <a:rPr sz="2950" spc="-10" dirty="0">
                <a:solidFill>
                  <a:srgbClr val="2E7787"/>
                </a:solidFill>
                <a:latin typeface="Arial"/>
                <a:cs typeface="Arial"/>
              </a:rPr>
              <a:t> </a:t>
            </a:r>
            <a:r>
              <a:rPr sz="2950" dirty="0">
                <a:solidFill>
                  <a:srgbClr val="2E7787"/>
                </a:solidFill>
                <a:latin typeface="Arial"/>
                <a:cs typeface="Arial"/>
              </a:rPr>
              <a:t>διαλογή</a:t>
            </a:r>
            <a:r>
              <a:rPr sz="2950" spc="-10"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στη</a:t>
            </a:r>
            <a:r>
              <a:rPr sz="2950" spc="-5" dirty="0">
                <a:solidFill>
                  <a:srgbClr val="2E7787"/>
                </a:solidFill>
                <a:latin typeface="Arial"/>
                <a:cs typeface="Arial"/>
              </a:rPr>
              <a:t> </a:t>
            </a:r>
            <a:r>
              <a:rPr sz="2950" spc="-10" dirty="0">
                <a:solidFill>
                  <a:srgbClr val="2E7787"/>
                </a:solidFill>
                <a:latin typeface="Arial"/>
                <a:cs typeface="Arial"/>
              </a:rPr>
              <a:t>συνέχεια </a:t>
            </a:r>
            <a:r>
              <a:rPr sz="2950" dirty="0">
                <a:solidFill>
                  <a:srgbClr val="2E7787"/>
                </a:solidFill>
                <a:latin typeface="Arial"/>
                <a:cs typeface="Arial"/>
              </a:rPr>
              <a:t>συμπληρώνεται</a:t>
            </a:r>
            <a:r>
              <a:rPr sz="2950" spc="-15"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αντίστοιχο</a:t>
            </a:r>
            <a:r>
              <a:rPr sz="2950" spc="-15" dirty="0">
                <a:solidFill>
                  <a:srgbClr val="2E7787"/>
                </a:solidFill>
                <a:latin typeface="Arial"/>
                <a:cs typeface="Arial"/>
              </a:rPr>
              <a:t> </a:t>
            </a:r>
            <a:r>
              <a:rPr sz="2950" dirty="0">
                <a:solidFill>
                  <a:srgbClr val="2E7787"/>
                </a:solidFill>
                <a:latin typeface="Arial"/>
                <a:cs typeface="Arial"/>
              </a:rPr>
              <a:t>Φύλλο</a:t>
            </a:r>
            <a:r>
              <a:rPr sz="2950" spc="-10" dirty="0">
                <a:solidFill>
                  <a:srgbClr val="2E7787"/>
                </a:solidFill>
                <a:latin typeface="Arial"/>
                <a:cs typeface="Arial"/>
              </a:rPr>
              <a:t> </a:t>
            </a:r>
            <a:r>
              <a:rPr sz="2950" dirty="0">
                <a:solidFill>
                  <a:srgbClr val="2E7787"/>
                </a:solidFill>
                <a:latin typeface="Arial"/>
                <a:cs typeface="Arial"/>
              </a:rPr>
              <a:t>Καταμέτρησης</a:t>
            </a:r>
            <a:r>
              <a:rPr sz="2950" spc="-10"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a:t>
            </a:r>
            <a:r>
              <a:rPr sz="2950" dirty="0">
                <a:solidFill>
                  <a:srgbClr val="2E7787"/>
                </a:solidFill>
                <a:latin typeface="Arial"/>
                <a:cs typeface="Arial"/>
              </a:rPr>
              <a:t>Ψήφων,</a:t>
            </a:r>
            <a:r>
              <a:rPr sz="2950" spc="-15"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οποίο</a:t>
            </a:r>
            <a:r>
              <a:rPr sz="2950" spc="-15" dirty="0">
                <a:solidFill>
                  <a:srgbClr val="2E7787"/>
                </a:solidFill>
                <a:latin typeface="Arial"/>
                <a:cs typeface="Arial"/>
              </a:rPr>
              <a:t> </a:t>
            </a:r>
            <a:r>
              <a:rPr sz="2950" dirty="0">
                <a:solidFill>
                  <a:srgbClr val="2E7787"/>
                </a:solidFill>
                <a:latin typeface="Arial"/>
                <a:cs typeface="Arial"/>
              </a:rPr>
              <a:t>διαβιβάζεται</a:t>
            </a:r>
            <a:r>
              <a:rPr sz="2950" spc="-10" dirty="0">
                <a:solidFill>
                  <a:srgbClr val="2E7787"/>
                </a:solidFill>
                <a:latin typeface="Arial"/>
                <a:cs typeface="Arial"/>
              </a:rPr>
              <a:t> </a:t>
            </a:r>
            <a:r>
              <a:rPr sz="2950" dirty="0">
                <a:solidFill>
                  <a:srgbClr val="2E7787"/>
                </a:solidFill>
                <a:latin typeface="Arial"/>
                <a:cs typeface="Arial"/>
              </a:rPr>
              <a:t>άμεσα,</a:t>
            </a:r>
            <a:r>
              <a:rPr sz="2950" spc="-5" dirty="0">
                <a:solidFill>
                  <a:srgbClr val="2E7787"/>
                </a:solidFill>
                <a:latin typeface="Arial"/>
                <a:cs typeface="Arial"/>
              </a:rPr>
              <a:t> </a:t>
            </a:r>
            <a:r>
              <a:rPr sz="2950" spc="-20" dirty="0">
                <a:solidFill>
                  <a:srgbClr val="2E7787"/>
                </a:solidFill>
                <a:latin typeface="Arial"/>
                <a:cs typeface="Arial"/>
              </a:rPr>
              <a:t>μέσω </a:t>
            </a:r>
            <a:r>
              <a:rPr sz="2950" dirty="0">
                <a:solidFill>
                  <a:srgbClr val="2E7787"/>
                </a:solidFill>
                <a:latin typeface="Arial"/>
                <a:cs typeface="Arial"/>
              </a:rPr>
              <a:t>του</a:t>
            </a:r>
            <a:r>
              <a:rPr sz="2950" spc="-20" dirty="0">
                <a:solidFill>
                  <a:srgbClr val="2E7787"/>
                </a:solidFill>
                <a:latin typeface="Arial"/>
                <a:cs typeface="Arial"/>
              </a:rPr>
              <a:t> </a:t>
            </a:r>
            <a:r>
              <a:rPr sz="2950" dirty="0">
                <a:solidFill>
                  <a:srgbClr val="2E7787"/>
                </a:solidFill>
                <a:latin typeface="Arial"/>
                <a:cs typeface="Arial"/>
              </a:rPr>
              <a:t>ηλεκτρονικού</a:t>
            </a:r>
            <a:r>
              <a:rPr sz="2950" spc="-20" dirty="0">
                <a:solidFill>
                  <a:srgbClr val="2E7787"/>
                </a:solidFill>
                <a:latin typeface="Arial"/>
                <a:cs typeface="Arial"/>
              </a:rPr>
              <a:t> </a:t>
            </a:r>
            <a:r>
              <a:rPr sz="2950" dirty="0">
                <a:solidFill>
                  <a:srgbClr val="2E7787"/>
                </a:solidFill>
                <a:latin typeface="Arial"/>
                <a:cs typeface="Arial"/>
              </a:rPr>
              <a:t>συστήματος αποστολής των</a:t>
            </a:r>
            <a:r>
              <a:rPr sz="2950" spc="-10" dirty="0">
                <a:solidFill>
                  <a:srgbClr val="2E7787"/>
                </a:solidFill>
                <a:latin typeface="Arial"/>
                <a:cs typeface="Arial"/>
              </a:rPr>
              <a:t> </a:t>
            </a:r>
            <a:r>
              <a:rPr sz="2950" dirty="0">
                <a:solidFill>
                  <a:srgbClr val="2E7787"/>
                </a:solidFill>
                <a:latin typeface="Arial"/>
                <a:cs typeface="Arial"/>
              </a:rPr>
              <a:t>αποτελεσμάτων</a:t>
            </a:r>
            <a:r>
              <a:rPr sz="2950" spc="-5" dirty="0">
                <a:solidFill>
                  <a:srgbClr val="2E7787"/>
                </a:solidFill>
                <a:latin typeface="Arial"/>
                <a:cs typeface="Arial"/>
              </a:rPr>
              <a:t> </a:t>
            </a:r>
            <a:r>
              <a:rPr sz="2950" dirty="0">
                <a:solidFill>
                  <a:srgbClr val="2E7787"/>
                </a:solidFill>
                <a:latin typeface="Arial"/>
                <a:cs typeface="Arial"/>
              </a:rPr>
              <a:t>στον/ην</a:t>
            </a:r>
            <a:r>
              <a:rPr sz="2950" spc="-5" dirty="0">
                <a:solidFill>
                  <a:srgbClr val="2E7787"/>
                </a:solidFill>
                <a:latin typeface="Arial"/>
                <a:cs typeface="Arial"/>
              </a:rPr>
              <a:t> </a:t>
            </a:r>
            <a:r>
              <a:rPr sz="2950" dirty="0">
                <a:solidFill>
                  <a:srgbClr val="2E7787"/>
                </a:solidFill>
                <a:latin typeface="Arial"/>
                <a:cs typeface="Arial"/>
              </a:rPr>
              <a:t>Έφορο</a:t>
            </a:r>
            <a:r>
              <a:rPr sz="2950" spc="-5" dirty="0">
                <a:solidFill>
                  <a:srgbClr val="2E7787"/>
                </a:solidFill>
                <a:latin typeface="Arial"/>
                <a:cs typeface="Arial"/>
              </a:rPr>
              <a:t> </a:t>
            </a:r>
            <a:r>
              <a:rPr sz="2950" spc="-10" dirty="0">
                <a:solidFill>
                  <a:srgbClr val="2E7787"/>
                </a:solidFill>
                <a:latin typeface="Arial"/>
                <a:cs typeface="Arial"/>
              </a:rPr>
              <a:t>Εκλογής</a:t>
            </a:r>
            <a:endParaRPr sz="2950">
              <a:latin typeface="Arial"/>
              <a:cs typeface="Arial"/>
            </a:endParaRPr>
          </a:p>
          <a:p>
            <a:pPr marL="483234" indent="-470534">
              <a:lnSpc>
                <a:spcPct val="100000"/>
              </a:lnSpc>
              <a:spcBef>
                <a:spcPts val="2215"/>
              </a:spcBef>
              <a:buSzPct val="120338"/>
              <a:buChar char="•"/>
              <a:tabLst>
                <a:tab pos="483234" algn="l"/>
              </a:tabLst>
            </a:pPr>
            <a:r>
              <a:rPr sz="2950" dirty="0">
                <a:solidFill>
                  <a:srgbClr val="2E7787"/>
                </a:solidFill>
                <a:latin typeface="Arial"/>
                <a:cs typeface="Arial"/>
              </a:rPr>
              <a:t>Ακολουθεί</a:t>
            </a:r>
            <a:r>
              <a:rPr sz="2950" spc="-30" dirty="0">
                <a:solidFill>
                  <a:srgbClr val="2E7787"/>
                </a:solidFill>
                <a:latin typeface="Arial"/>
                <a:cs typeface="Arial"/>
              </a:rPr>
              <a:t> </a:t>
            </a:r>
            <a:r>
              <a:rPr sz="2950" dirty="0">
                <a:solidFill>
                  <a:srgbClr val="2E7787"/>
                </a:solidFill>
                <a:latin typeface="Arial"/>
                <a:cs typeface="Arial"/>
              </a:rPr>
              <a:t>η</a:t>
            </a:r>
            <a:r>
              <a:rPr sz="2950" spc="-15" dirty="0">
                <a:solidFill>
                  <a:srgbClr val="2E7787"/>
                </a:solidFill>
                <a:latin typeface="Arial"/>
                <a:cs typeface="Arial"/>
              </a:rPr>
              <a:t> </a:t>
            </a:r>
            <a:r>
              <a:rPr sz="2950" dirty="0">
                <a:solidFill>
                  <a:srgbClr val="2E7787"/>
                </a:solidFill>
                <a:latin typeface="Arial"/>
                <a:cs typeface="Arial"/>
              </a:rPr>
              <a:t>διαλογή</a:t>
            </a:r>
            <a:r>
              <a:rPr sz="2950" spc="-25" dirty="0">
                <a:solidFill>
                  <a:srgbClr val="2E7787"/>
                </a:solidFill>
                <a:latin typeface="Arial"/>
                <a:cs typeface="Arial"/>
              </a:rPr>
              <a:t> </a:t>
            </a:r>
            <a:r>
              <a:rPr sz="2950" dirty="0">
                <a:solidFill>
                  <a:srgbClr val="2E7787"/>
                </a:solidFill>
                <a:latin typeface="Arial"/>
                <a:cs typeface="Arial"/>
              </a:rPr>
              <a:t>των</a:t>
            </a:r>
            <a:r>
              <a:rPr sz="2950" spc="-15" dirty="0">
                <a:solidFill>
                  <a:srgbClr val="2E7787"/>
                </a:solidFill>
                <a:latin typeface="Arial"/>
                <a:cs typeface="Arial"/>
              </a:rPr>
              <a:t> </a:t>
            </a:r>
            <a:r>
              <a:rPr sz="2950" dirty="0">
                <a:solidFill>
                  <a:srgbClr val="2E7787"/>
                </a:solidFill>
                <a:latin typeface="Arial"/>
                <a:cs typeface="Arial"/>
              </a:rPr>
              <a:t>σταυρών</a:t>
            </a:r>
            <a:r>
              <a:rPr sz="2950" spc="5" dirty="0">
                <a:solidFill>
                  <a:srgbClr val="2E7787"/>
                </a:solidFill>
                <a:latin typeface="Arial"/>
                <a:cs typeface="Arial"/>
              </a:rPr>
              <a:t> </a:t>
            </a:r>
            <a:r>
              <a:rPr sz="2950" spc="-10" dirty="0">
                <a:solidFill>
                  <a:srgbClr val="2E7787"/>
                </a:solidFill>
                <a:latin typeface="Arial"/>
                <a:cs typeface="Arial"/>
              </a:rPr>
              <a:t>προτίμησης</a:t>
            </a:r>
            <a:endParaRPr sz="2950">
              <a:latin typeface="Arial"/>
              <a:cs typeface="Arial"/>
            </a:endParaRPr>
          </a:p>
          <a:p>
            <a:pPr marL="483234" marR="994410" indent="-471170">
              <a:lnSpc>
                <a:spcPct val="120700"/>
              </a:lnSpc>
              <a:spcBef>
                <a:spcPts val="1490"/>
              </a:spcBef>
              <a:buSzPct val="120338"/>
              <a:buChar char="•"/>
              <a:tabLst>
                <a:tab pos="483234" algn="l"/>
              </a:tabLst>
            </a:pPr>
            <a:r>
              <a:rPr sz="2950" dirty="0">
                <a:solidFill>
                  <a:srgbClr val="2E7787"/>
                </a:solidFill>
                <a:latin typeface="Arial"/>
                <a:cs typeface="Arial"/>
              </a:rPr>
              <a:t>Οι</a:t>
            </a:r>
            <a:r>
              <a:rPr sz="2950" spc="-15" dirty="0">
                <a:solidFill>
                  <a:srgbClr val="2E7787"/>
                </a:solidFill>
                <a:latin typeface="Arial"/>
                <a:cs typeface="Arial"/>
              </a:rPr>
              <a:t> </a:t>
            </a:r>
            <a:r>
              <a:rPr sz="2950" dirty="0">
                <a:solidFill>
                  <a:srgbClr val="2E7787"/>
                </a:solidFill>
                <a:latin typeface="Arial"/>
                <a:cs typeface="Arial"/>
              </a:rPr>
              <a:t>Πίνακες</a:t>
            </a:r>
            <a:r>
              <a:rPr sz="2950" spc="-5" dirty="0">
                <a:solidFill>
                  <a:srgbClr val="2E7787"/>
                </a:solidFill>
                <a:latin typeface="Arial"/>
                <a:cs typeface="Arial"/>
              </a:rPr>
              <a:t> </a:t>
            </a:r>
            <a:r>
              <a:rPr sz="2950" dirty="0">
                <a:solidFill>
                  <a:srgbClr val="2E7787"/>
                </a:solidFill>
                <a:latin typeface="Arial"/>
                <a:cs typeface="Arial"/>
              </a:rPr>
              <a:t>Καταγραφής</a:t>
            </a:r>
            <a:r>
              <a:rPr sz="2950" spc="15" dirty="0">
                <a:solidFill>
                  <a:srgbClr val="2E7787"/>
                </a:solidFill>
                <a:latin typeface="Arial"/>
                <a:cs typeface="Arial"/>
              </a:rPr>
              <a:t> </a:t>
            </a:r>
            <a:r>
              <a:rPr sz="2950" dirty="0">
                <a:solidFill>
                  <a:srgbClr val="2E7787"/>
                </a:solidFill>
                <a:latin typeface="Arial"/>
                <a:cs typeface="Arial"/>
              </a:rPr>
              <a:t>Σταυρών</a:t>
            </a:r>
            <a:r>
              <a:rPr sz="2950" spc="-5" dirty="0">
                <a:solidFill>
                  <a:srgbClr val="2E7787"/>
                </a:solidFill>
                <a:latin typeface="Arial"/>
                <a:cs typeface="Arial"/>
              </a:rPr>
              <a:t> </a:t>
            </a:r>
            <a:r>
              <a:rPr sz="2950" dirty="0">
                <a:solidFill>
                  <a:srgbClr val="2E7787"/>
                </a:solidFill>
                <a:latin typeface="Arial"/>
                <a:cs typeface="Arial"/>
              </a:rPr>
              <a:t>Προτίμησης</a:t>
            </a:r>
            <a:r>
              <a:rPr sz="2950" spc="-15" dirty="0">
                <a:solidFill>
                  <a:srgbClr val="2E7787"/>
                </a:solidFill>
                <a:latin typeface="Arial"/>
                <a:cs typeface="Arial"/>
              </a:rPr>
              <a:t> </a:t>
            </a:r>
            <a:r>
              <a:rPr sz="2950" dirty="0">
                <a:solidFill>
                  <a:srgbClr val="2E7787"/>
                </a:solidFill>
                <a:latin typeface="Arial"/>
                <a:cs typeface="Arial"/>
              </a:rPr>
              <a:t>παραδίδονται</a:t>
            </a:r>
            <a:r>
              <a:rPr sz="2950" spc="5" dirty="0">
                <a:solidFill>
                  <a:srgbClr val="2E7787"/>
                </a:solidFill>
                <a:latin typeface="Arial"/>
                <a:cs typeface="Arial"/>
              </a:rPr>
              <a:t> </a:t>
            </a:r>
            <a:r>
              <a:rPr sz="2950" dirty="0">
                <a:solidFill>
                  <a:srgbClr val="2E7787"/>
                </a:solidFill>
                <a:latin typeface="Arial"/>
                <a:cs typeface="Arial"/>
              </a:rPr>
              <a:t>μαζί</a:t>
            </a:r>
            <a:r>
              <a:rPr sz="2950" spc="-10"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την κάλπη</a:t>
            </a:r>
            <a:r>
              <a:rPr sz="2950" spc="-5" dirty="0">
                <a:solidFill>
                  <a:srgbClr val="2E7787"/>
                </a:solidFill>
                <a:latin typeface="Arial"/>
                <a:cs typeface="Arial"/>
              </a:rPr>
              <a:t> </a:t>
            </a:r>
            <a:r>
              <a:rPr sz="2950" dirty="0">
                <a:solidFill>
                  <a:srgbClr val="2E7787"/>
                </a:solidFill>
                <a:latin typeface="Arial"/>
                <a:cs typeface="Arial"/>
              </a:rPr>
              <a:t>στον/ην</a:t>
            </a:r>
            <a:r>
              <a:rPr sz="2950" spc="-5" dirty="0">
                <a:solidFill>
                  <a:srgbClr val="2E7787"/>
                </a:solidFill>
                <a:latin typeface="Arial"/>
                <a:cs typeface="Arial"/>
              </a:rPr>
              <a:t> </a:t>
            </a:r>
            <a:r>
              <a:rPr sz="2950" spc="-20" dirty="0">
                <a:solidFill>
                  <a:srgbClr val="2E7787"/>
                </a:solidFill>
                <a:latin typeface="Arial"/>
                <a:cs typeface="Arial"/>
              </a:rPr>
              <a:t>Έφορο </a:t>
            </a:r>
            <a:r>
              <a:rPr sz="2950" spc="-10" dirty="0">
                <a:solidFill>
                  <a:srgbClr val="2E7787"/>
                </a:solidFill>
                <a:latin typeface="Arial"/>
                <a:cs typeface="Arial"/>
              </a:rPr>
              <a:t>Εκλογής</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1616465"/>
            <a:ext cx="10433685" cy="5631815"/>
          </a:xfrm>
          <a:prstGeom prst="rect">
            <a:avLst/>
          </a:prstGeom>
        </p:spPr>
        <p:txBody>
          <a:bodyPr vert="horz" wrap="square" lIns="0" tIns="12065" rIns="0" bIns="0" rtlCol="0">
            <a:spAutoFit/>
          </a:bodyPr>
          <a:lstStyle/>
          <a:p>
            <a:pPr marL="12700">
              <a:lnSpc>
                <a:spcPct val="100000"/>
              </a:lnSpc>
              <a:spcBef>
                <a:spcPts val="95"/>
              </a:spcBef>
            </a:pPr>
            <a:r>
              <a:rPr sz="3300" b="1" spc="75" dirty="0">
                <a:solidFill>
                  <a:srgbClr val="2F7686"/>
                </a:solidFill>
                <a:latin typeface="Arial"/>
                <a:cs typeface="Arial"/>
              </a:rPr>
              <a:t>Διαλογή</a:t>
            </a:r>
            <a:r>
              <a:rPr sz="3300" b="1" spc="254" dirty="0">
                <a:solidFill>
                  <a:srgbClr val="2F7686"/>
                </a:solidFill>
                <a:latin typeface="Arial"/>
                <a:cs typeface="Arial"/>
              </a:rPr>
              <a:t> </a:t>
            </a:r>
            <a:r>
              <a:rPr sz="3300" b="1" dirty="0">
                <a:solidFill>
                  <a:srgbClr val="2F7686"/>
                </a:solidFill>
                <a:latin typeface="Arial"/>
                <a:cs typeface="Arial"/>
              </a:rPr>
              <a:t>&amp;</a:t>
            </a:r>
            <a:r>
              <a:rPr sz="3300" b="1" spc="240" dirty="0">
                <a:solidFill>
                  <a:srgbClr val="2F7686"/>
                </a:solidFill>
                <a:latin typeface="Arial"/>
                <a:cs typeface="Arial"/>
              </a:rPr>
              <a:t> </a:t>
            </a:r>
            <a:r>
              <a:rPr sz="3300" b="1" spc="60" dirty="0">
                <a:solidFill>
                  <a:srgbClr val="2F7686"/>
                </a:solidFill>
                <a:latin typeface="Arial"/>
                <a:cs typeface="Arial"/>
              </a:rPr>
              <a:t>Καταμέτρηση</a:t>
            </a:r>
            <a:endParaRPr sz="3300">
              <a:latin typeface="Arial"/>
              <a:cs typeface="Arial"/>
            </a:endParaRPr>
          </a:p>
          <a:p>
            <a:pPr>
              <a:lnSpc>
                <a:spcPct val="100000"/>
              </a:lnSpc>
              <a:spcBef>
                <a:spcPts val="3579"/>
              </a:spcBef>
            </a:pPr>
            <a:endParaRPr sz="3300">
              <a:latin typeface="Arial"/>
              <a:cs typeface="Arial"/>
            </a:endParaRPr>
          </a:p>
          <a:p>
            <a:pPr marL="625475" indent="-612775">
              <a:lnSpc>
                <a:spcPct val="100000"/>
              </a:lnSpc>
              <a:spcBef>
                <a:spcPts val="5"/>
              </a:spcBef>
              <a:buSzPct val="119696"/>
              <a:buAutoNum type="arabicPeriod"/>
              <a:tabLst>
                <a:tab pos="625475" algn="l"/>
              </a:tabLst>
            </a:pPr>
            <a:r>
              <a:rPr sz="3300" dirty="0">
                <a:solidFill>
                  <a:srgbClr val="2E7787"/>
                </a:solidFill>
                <a:latin typeface="Arial"/>
                <a:cs typeface="Arial"/>
              </a:rPr>
              <a:t>Τοποθέτηση</a:t>
            </a:r>
            <a:r>
              <a:rPr sz="3300" spc="-80" dirty="0">
                <a:solidFill>
                  <a:srgbClr val="2E7787"/>
                </a:solidFill>
                <a:latin typeface="Arial"/>
                <a:cs typeface="Arial"/>
              </a:rPr>
              <a:t> </a:t>
            </a:r>
            <a:r>
              <a:rPr sz="3300" dirty="0">
                <a:solidFill>
                  <a:srgbClr val="2E7787"/>
                </a:solidFill>
                <a:latin typeface="Arial"/>
                <a:cs typeface="Arial"/>
              </a:rPr>
              <a:t>της</a:t>
            </a:r>
            <a:r>
              <a:rPr sz="3300" spc="-110" dirty="0">
                <a:solidFill>
                  <a:srgbClr val="2E7787"/>
                </a:solidFill>
                <a:latin typeface="Arial"/>
                <a:cs typeface="Arial"/>
              </a:rPr>
              <a:t> </a:t>
            </a:r>
            <a:r>
              <a:rPr sz="3300" dirty="0">
                <a:solidFill>
                  <a:srgbClr val="2E7787"/>
                </a:solidFill>
                <a:latin typeface="Arial"/>
                <a:cs typeface="Arial"/>
              </a:rPr>
              <a:t>κάλπης</a:t>
            </a:r>
            <a:r>
              <a:rPr sz="3300" spc="-110" dirty="0">
                <a:solidFill>
                  <a:srgbClr val="2E7787"/>
                </a:solidFill>
                <a:latin typeface="Arial"/>
                <a:cs typeface="Arial"/>
              </a:rPr>
              <a:t> </a:t>
            </a:r>
            <a:r>
              <a:rPr sz="3300" dirty="0">
                <a:solidFill>
                  <a:srgbClr val="2E7787"/>
                </a:solidFill>
                <a:latin typeface="Arial"/>
                <a:cs typeface="Arial"/>
              </a:rPr>
              <a:t>στο</a:t>
            </a:r>
            <a:r>
              <a:rPr sz="3300" spc="-110" dirty="0">
                <a:solidFill>
                  <a:srgbClr val="2E7787"/>
                </a:solidFill>
                <a:latin typeface="Arial"/>
                <a:cs typeface="Arial"/>
              </a:rPr>
              <a:t> </a:t>
            </a:r>
            <a:r>
              <a:rPr sz="3300" spc="-10" dirty="0">
                <a:solidFill>
                  <a:srgbClr val="2E7787"/>
                </a:solidFill>
                <a:latin typeface="Arial"/>
                <a:cs typeface="Arial"/>
              </a:rPr>
              <a:t>τραπέζι</a:t>
            </a:r>
            <a:endParaRPr sz="3300">
              <a:latin typeface="Arial"/>
              <a:cs typeface="Arial"/>
            </a:endParaRPr>
          </a:p>
          <a:p>
            <a:pPr marL="625475" marR="5080" indent="-613410">
              <a:lnSpc>
                <a:spcPct val="113900"/>
              </a:lnSpc>
              <a:spcBef>
                <a:spcPts val="830"/>
              </a:spcBef>
              <a:buSzPct val="119696"/>
              <a:buAutoNum type="arabicPeriod"/>
              <a:tabLst>
                <a:tab pos="625475" algn="l"/>
              </a:tabLst>
            </a:pPr>
            <a:r>
              <a:rPr sz="3300" dirty="0">
                <a:solidFill>
                  <a:srgbClr val="2E7787"/>
                </a:solidFill>
                <a:latin typeface="Arial"/>
                <a:cs typeface="Arial"/>
              </a:rPr>
              <a:t>Θραύση</a:t>
            </a:r>
            <a:r>
              <a:rPr sz="3300" spc="-95" dirty="0">
                <a:solidFill>
                  <a:srgbClr val="2E7787"/>
                </a:solidFill>
                <a:latin typeface="Arial"/>
                <a:cs typeface="Arial"/>
              </a:rPr>
              <a:t> </a:t>
            </a:r>
            <a:r>
              <a:rPr sz="3300" dirty="0">
                <a:solidFill>
                  <a:srgbClr val="2E7787"/>
                </a:solidFill>
                <a:latin typeface="Arial"/>
                <a:cs typeface="Arial"/>
              </a:rPr>
              <a:t>της</a:t>
            </a:r>
            <a:r>
              <a:rPr sz="3300" spc="-100" dirty="0">
                <a:solidFill>
                  <a:srgbClr val="2E7787"/>
                </a:solidFill>
                <a:latin typeface="Arial"/>
                <a:cs typeface="Arial"/>
              </a:rPr>
              <a:t> </a:t>
            </a:r>
            <a:r>
              <a:rPr sz="3300" dirty="0">
                <a:solidFill>
                  <a:srgbClr val="2E7787"/>
                </a:solidFill>
                <a:latin typeface="Arial"/>
                <a:cs typeface="Arial"/>
              </a:rPr>
              <a:t>σφραγίδας</a:t>
            </a:r>
            <a:r>
              <a:rPr sz="3300" spc="-90" dirty="0">
                <a:solidFill>
                  <a:srgbClr val="2E7787"/>
                </a:solidFill>
                <a:latin typeface="Arial"/>
                <a:cs typeface="Arial"/>
              </a:rPr>
              <a:t> </a:t>
            </a:r>
            <a:r>
              <a:rPr sz="3300" dirty="0">
                <a:solidFill>
                  <a:srgbClr val="2E7787"/>
                </a:solidFill>
                <a:latin typeface="Arial"/>
                <a:cs typeface="Arial"/>
              </a:rPr>
              <a:t>και</a:t>
            </a:r>
            <a:r>
              <a:rPr sz="3300" spc="-105" dirty="0">
                <a:solidFill>
                  <a:srgbClr val="2E7787"/>
                </a:solidFill>
                <a:latin typeface="Arial"/>
                <a:cs typeface="Arial"/>
              </a:rPr>
              <a:t> </a:t>
            </a:r>
            <a:r>
              <a:rPr sz="3300" dirty="0">
                <a:solidFill>
                  <a:srgbClr val="2E7787"/>
                </a:solidFill>
                <a:latin typeface="Arial"/>
                <a:cs typeface="Arial"/>
              </a:rPr>
              <a:t>άνοιγμα</a:t>
            </a:r>
            <a:r>
              <a:rPr sz="3300" spc="-105" dirty="0">
                <a:solidFill>
                  <a:srgbClr val="2E7787"/>
                </a:solidFill>
                <a:latin typeface="Arial"/>
                <a:cs typeface="Arial"/>
              </a:rPr>
              <a:t> </a:t>
            </a:r>
            <a:r>
              <a:rPr sz="3300" dirty="0">
                <a:solidFill>
                  <a:srgbClr val="2E7787"/>
                </a:solidFill>
                <a:latin typeface="Arial"/>
                <a:cs typeface="Arial"/>
              </a:rPr>
              <a:t>της</a:t>
            </a:r>
            <a:r>
              <a:rPr sz="3300" spc="-105" dirty="0">
                <a:solidFill>
                  <a:srgbClr val="2E7787"/>
                </a:solidFill>
                <a:latin typeface="Arial"/>
                <a:cs typeface="Arial"/>
              </a:rPr>
              <a:t> </a:t>
            </a:r>
            <a:r>
              <a:rPr sz="3300" dirty="0">
                <a:solidFill>
                  <a:srgbClr val="2E7787"/>
                </a:solidFill>
                <a:latin typeface="Arial"/>
                <a:cs typeface="Arial"/>
              </a:rPr>
              <a:t>κάλπης</a:t>
            </a:r>
            <a:r>
              <a:rPr sz="3300" spc="-100" dirty="0">
                <a:solidFill>
                  <a:srgbClr val="2E7787"/>
                </a:solidFill>
                <a:latin typeface="Arial"/>
                <a:cs typeface="Arial"/>
              </a:rPr>
              <a:t> </a:t>
            </a:r>
            <a:r>
              <a:rPr sz="3300" spc="-20" dirty="0">
                <a:solidFill>
                  <a:srgbClr val="2E7787"/>
                </a:solidFill>
                <a:latin typeface="Arial"/>
                <a:cs typeface="Arial"/>
              </a:rPr>
              <a:t>στην </a:t>
            </a:r>
            <a:r>
              <a:rPr sz="3300" dirty="0">
                <a:solidFill>
                  <a:srgbClr val="2E7787"/>
                </a:solidFill>
                <a:latin typeface="Arial"/>
                <a:cs typeface="Arial"/>
              </a:rPr>
              <a:t>παρουσία</a:t>
            </a:r>
            <a:r>
              <a:rPr sz="3300" spc="-114" dirty="0">
                <a:solidFill>
                  <a:srgbClr val="2E7787"/>
                </a:solidFill>
                <a:latin typeface="Arial"/>
                <a:cs typeface="Arial"/>
              </a:rPr>
              <a:t> </a:t>
            </a:r>
            <a:r>
              <a:rPr sz="3300" dirty="0">
                <a:solidFill>
                  <a:srgbClr val="2E7787"/>
                </a:solidFill>
                <a:latin typeface="Arial"/>
                <a:cs typeface="Arial"/>
              </a:rPr>
              <a:t>των</a:t>
            </a:r>
            <a:r>
              <a:rPr sz="3300" spc="-135" dirty="0">
                <a:solidFill>
                  <a:srgbClr val="2E7787"/>
                </a:solidFill>
                <a:latin typeface="Arial"/>
                <a:cs typeface="Arial"/>
              </a:rPr>
              <a:t> </a:t>
            </a:r>
            <a:r>
              <a:rPr sz="3300" dirty="0">
                <a:solidFill>
                  <a:srgbClr val="2E7787"/>
                </a:solidFill>
                <a:latin typeface="Arial"/>
                <a:cs typeface="Arial"/>
              </a:rPr>
              <a:t>αντιπροσώπων</a:t>
            </a:r>
            <a:r>
              <a:rPr sz="3300" spc="-120" dirty="0">
                <a:solidFill>
                  <a:srgbClr val="2E7787"/>
                </a:solidFill>
                <a:latin typeface="Arial"/>
                <a:cs typeface="Arial"/>
              </a:rPr>
              <a:t> </a:t>
            </a:r>
            <a:r>
              <a:rPr sz="3300" dirty="0">
                <a:solidFill>
                  <a:srgbClr val="2E7787"/>
                </a:solidFill>
                <a:latin typeface="Arial"/>
                <a:cs typeface="Arial"/>
              </a:rPr>
              <a:t>των</a:t>
            </a:r>
            <a:r>
              <a:rPr sz="3300" spc="-125" dirty="0">
                <a:solidFill>
                  <a:srgbClr val="2E7787"/>
                </a:solidFill>
                <a:latin typeface="Arial"/>
                <a:cs typeface="Arial"/>
              </a:rPr>
              <a:t> </a:t>
            </a:r>
            <a:r>
              <a:rPr sz="3300" spc="-10" dirty="0">
                <a:solidFill>
                  <a:srgbClr val="2E7787"/>
                </a:solidFill>
                <a:latin typeface="Arial"/>
                <a:cs typeface="Arial"/>
              </a:rPr>
              <a:t>υποψηφίων</a:t>
            </a:r>
            <a:endParaRPr sz="3300">
              <a:latin typeface="Arial"/>
              <a:cs typeface="Arial"/>
            </a:endParaRPr>
          </a:p>
          <a:p>
            <a:pPr marL="625475" indent="-612775">
              <a:lnSpc>
                <a:spcPct val="100000"/>
              </a:lnSpc>
              <a:spcBef>
                <a:spcPts val="1625"/>
              </a:spcBef>
              <a:buSzPct val="119696"/>
              <a:buAutoNum type="arabicPeriod"/>
              <a:tabLst>
                <a:tab pos="625475" algn="l"/>
              </a:tabLst>
            </a:pPr>
            <a:r>
              <a:rPr sz="3300" dirty="0">
                <a:solidFill>
                  <a:srgbClr val="2E7787"/>
                </a:solidFill>
                <a:latin typeface="Arial"/>
                <a:cs typeface="Arial"/>
              </a:rPr>
              <a:t>Άδειασμα</a:t>
            </a:r>
            <a:r>
              <a:rPr sz="3300" spc="-175" dirty="0">
                <a:solidFill>
                  <a:srgbClr val="2E7787"/>
                </a:solidFill>
                <a:latin typeface="Arial"/>
                <a:cs typeface="Arial"/>
              </a:rPr>
              <a:t> </a:t>
            </a:r>
            <a:r>
              <a:rPr sz="3300" dirty="0">
                <a:solidFill>
                  <a:srgbClr val="2E7787"/>
                </a:solidFill>
                <a:latin typeface="Arial"/>
                <a:cs typeface="Arial"/>
              </a:rPr>
              <a:t>περιεχομένου</a:t>
            </a:r>
            <a:r>
              <a:rPr sz="3300" spc="-155" dirty="0">
                <a:solidFill>
                  <a:srgbClr val="2E7787"/>
                </a:solidFill>
                <a:latin typeface="Arial"/>
                <a:cs typeface="Arial"/>
              </a:rPr>
              <a:t> </a:t>
            </a:r>
            <a:r>
              <a:rPr sz="3300" spc="-10" dirty="0">
                <a:solidFill>
                  <a:srgbClr val="2E7787"/>
                </a:solidFill>
                <a:latin typeface="Arial"/>
                <a:cs typeface="Arial"/>
              </a:rPr>
              <a:t>κάλπης</a:t>
            </a:r>
            <a:endParaRPr sz="3300">
              <a:latin typeface="Arial"/>
              <a:cs typeface="Arial"/>
            </a:endParaRPr>
          </a:p>
          <a:p>
            <a:pPr marL="625475" marR="229235" indent="-613410">
              <a:lnSpc>
                <a:spcPct val="113900"/>
              </a:lnSpc>
              <a:spcBef>
                <a:spcPts val="835"/>
              </a:spcBef>
              <a:buSzPct val="119696"/>
              <a:buAutoNum type="arabicPeriod"/>
              <a:tabLst>
                <a:tab pos="625475" algn="l"/>
              </a:tabLst>
            </a:pPr>
            <a:r>
              <a:rPr sz="3300" spc="-10" dirty="0">
                <a:solidFill>
                  <a:srgbClr val="2E7787"/>
                </a:solidFill>
                <a:latin typeface="Arial"/>
                <a:cs typeface="Arial"/>
              </a:rPr>
              <a:t>Καταμέτρηση</a:t>
            </a:r>
            <a:r>
              <a:rPr sz="3300" spc="-110" dirty="0">
                <a:solidFill>
                  <a:srgbClr val="2E7787"/>
                </a:solidFill>
                <a:latin typeface="Arial"/>
                <a:cs typeface="Arial"/>
              </a:rPr>
              <a:t> </a:t>
            </a:r>
            <a:r>
              <a:rPr sz="3300" dirty="0">
                <a:solidFill>
                  <a:srgbClr val="2E7787"/>
                </a:solidFill>
                <a:latin typeface="Arial"/>
                <a:cs typeface="Arial"/>
              </a:rPr>
              <a:t>και</a:t>
            </a:r>
            <a:r>
              <a:rPr sz="3300" spc="-110" dirty="0">
                <a:solidFill>
                  <a:srgbClr val="2E7787"/>
                </a:solidFill>
                <a:latin typeface="Arial"/>
                <a:cs typeface="Arial"/>
              </a:rPr>
              <a:t> </a:t>
            </a:r>
            <a:r>
              <a:rPr sz="3300" spc="-10" dirty="0">
                <a:solidFill>
                  <a:srgbClr val="2E7787"/>
                </a:solidFill>
                <a:latin typeface="Arial"/>
                <a:cs typeface="Arial"/>
              </a:rPr>
              <a:t>τακτοποίηση</a:t>
            </a:r>
            <a:r>
              <a:rPr sz="3300" spc="-110" dirty="0">
                <a:solidFill>
                  <a:srgbClr val="2E7787"/>
                </a:solidFill>
                <a:latin typeface="Arial"/>
                <a:cs typeface="Arial"/>
              </a:rPr>
              <a:t> </a:t>
            </a:r>
            <a:r>
              <a:rPr sz="3300" dirty="0">
                <a:solidFill>
                  <a:srgbClr val="2E7787"/>
                </a:solidFill>
                <a:latin typeface="Arial"/>
                <a:cs typeface="Arial"/>
              </a:rPr>
              <a:t>των</a:t>
            </a:r>
            <a:r>
              <a:rPr sz="3300" spc="-110" dirty="0">
                <a:solidFill>
                  <a:srgbClr val="2E7787"/>
                </a:solidFill>
                <a:latin typeface="Arial"/>
                <a:cs typeface="Arial"/>
              </a:rPr>
              <a:t> </a:t>
            </a:r>
            <a:r>
              <a:rPr sz="3300" dirty="0">
                <a:solidFill>
                  <a:srgbClr val="2E7787"/>
                </a:solidFill>
                <a:latin typeface="Arial"/>
                <a:cs typeface="Arial"/>
              </a:rPr>
              <a:t>ψηφοδελτίων</a:t>
            </a:r>
            <a:r>
              <a:rPr sz="3300" spc="-85" dirty="0">
                <a:solidFill>
                  <a:srgbClr val="2E7787"/>
                </a:solidFill>
                <a:latin typeface="Arial"/>
                <a:cs typeface="Arial"/>
              </a:rPr>
              <a:t> </a:t>
            </a:r>
            <a:r>
              <a:rPr sz="3300" spc="-25" dirty="0">
                <a:solidFill>
                  <a:srgbClr val="2E7787"/>
                </a:solidFill>
                <a:latin typeface="Arial"/>
                <a:cs typeface="Arial"/>
              </a:rPr>
              <a:t>σε </a:t>
            </a:r>
            <a:r>
              <a:rPr sz="3300" dirty="0">
                <a:solidFill>
                  <a:srgbClr val="2E7787"/>
                </a:solidFill>
                <a:latin typeface="Arial"/>
                <a:cs typeface="Arial"/>
              </a:rPr>
              <a:t>δεσμίδες</a:t>
            </a:r>
            <a:r>
              <a:rPr sz="3300" spc="-90" dirty="0">
                <a:solidFill>
                  <a:srgbClr val="2E7787"/>
                </a:solidFill>
                <a:latin typeface="Arial"/>
                <a:cs typeface="Arial"/>
              </a:rPr>
              <a:t> </a:t>
            </a:r>
            <a:r>
              <a:rPr sz="3300" dirty="0">
                <a:solidFill>
                  <a:srgbClr val="2E7787"/>
                </a:solidFill>
                <a:latin typeface="Arial"/>
                <a:cs typeface="Arial"/>
              </a:rPr>
              <a:t>των</a:t>
            </a:r>
            <a:r>
              <a:rPr sz="3300" spc="-100" dirty="0">
                <a:solidFill>
                  <a:srgbClr val="2E7787"/>
                </a:solidFill>
                <a:latin typeface="Arial"/>
                <a:cs typeface="Arial"/>
              </a:rPr>
              <a:t> </a:t>
            </a:r>
            <a:r>
              <a:rPr sz="3300" spc="-25" dirty="0">
                <a:solidFill>
                  <a:srgbClr val="2E7787"/>
                </a:solidFill>
                <a:latin typeface="Arial"/>
                <a:cs typeface="Arial"/>
              </a:rPr>
              <a:t>20</a:t>
            </a:r>
            <a:endParaRPr sz="3300">
              <a:latin typeface="Arial"/>
              <a:cs typeface="Arial"/>
            </a:endParaRPr>
          </a:p>
        </p:txBody>
      </p:sp>
      <p:grpSp>
        <p:nvGrpSpPr>
          <p:cNvPr id="3" name="object 3"/>
          <p:cNvGrpSpPr/>
          <p:nvPr/>
        </p:nvGrpSpPr>
        <p:grpSpPr>
          <a:xfrm>
            <a:off x="13018262" y="2846761"/>
            <a:ext cx="5928360" cy="3178810"/>
            <a:chOff x="13018262" y="2846761"/>
            <a:chExt cx="5928360" cy="3178810"/>
          </a:xfrm>
        </p:grpSpPr>
        <p:pic>
          <p:nvPicPr>
            <p:cNvPr id="4" name="object 4"/>
            <p:cNvPicPr/>
            <p:nvPr/>
          </p:nvPicPr>
          <p:blipFill>
            <a:blip r:embed="rId2" cstate="print"/>
            <a:stretch>
              <a:fillRect/>
            </a:stretch>
          </p:blipFill>
          <p:spPr>
            <a:xfrm>
              <a:off x="13018262" y="2846761"/>
              <a:ext cx="5927842" cy="3178667"/>
            </a:xfrm>
            <a:prstGeom prst="rect">
              <a:avLst/>
            </a:prstGeom>
          </p:spPr>
        </p:pic>
        <p:pic>
          <p:nvPicPr>
            <p:cNvPr id="5" name="object 5"/>
            <p:cNvPicPr/>
            <p:nvPr/>
          </p:nvPicPr>
          <p:blipFill>
            <a:blip r:embed="rId3" cstate="print"/>
            <a:stretch>
              <a:fillRect/>
            </a:stretch>
          </p:blipFill>
          <p:spPr>
            <a:xfrm>
              <a:off x="13247345" y="3075927"/>
              <a:ext cx="5497214" cy="2747979"/>
            </a:xfrm>
            <a:prstGeom prst="rect">
              <a:avLst/>
            </a:prstGeom>
          </p:spPr>
        </p:pic>
        <p:sp>
          <p:nvSpPr>
            <p:cNvPr id="6" name="object 6"/>
            <p:cNvSpPr/>
            <p:nvPr/>
          </p:nvSpPr>
          <p:spPr>
            <a:xfrm>
              <a:off x="13210697" y="3039279"/>
              <a:ext cx="5570855" cy="2821305"/>
            </a:xfrm>
            <a:custGeom>
              <a:avLst/>
              <a:gdLst/>
              <a:ahLst/>
              <a:cxnLst/>
              <a:rect l="l" t="t" r="r" b="b"/>
              <a:pathLst>
                <a:path w="5570855" h="2821304">
                  <a:moveTo>
                    <a:pt x="493702" y="0"/>
                  </a:moveTo>
                  <a:lnTo>
                    <a:pt x="5570511" y="0"/>
                  </a:lnTo>
                  <a:lnTo>
                    <a:pt x="5570511" y="2327573"/>
                  </a:lnTo>
                  <a:lnTo>
                    <a:pt x="5567998" y="2377100"/>
                  </a:lnTo>
                  <a:lnTo>
                    <a:pt x="5560458" y="2426313"/>
                  </a:lnTo>
                  <a:lnTo>
                    <a:pt x="5548312" y="2473746"/>
                  </a:lnTo>
                  <a:lnTo>
                    <a:pt x="5531664" y="2519190"/>
                  </a:lnTo>
                  <a:lnTo>
                    <a:pt x="5510826" y="2562435"/>
                  </a:lnTo>
                  <a:lnTo>
                    <a:pt x="5486010" y="2603271"/>
                  </a:lnTo>
                  <a:lnTo>
                    <a:pt x="5457530" y="2641280"/>
                  </a:lnTo>
                  <a:lnTo>
                    <a:pt x="5425698" y="2676463"/>
                  </a:lnTo>
                  <a:lnTo>
                    <a:pt x="5390516" y="2708294"/>
                  </a:lnTo>
                  <a:lnTo>
                    <a:pt x="5352507" y="2736775"/>
                  </a:lnTo>
                  <a:lnTo>
                    <a:pt x="5311670" y="2761591"/>
                  </a:lnTo>
                  <a:lnTo>
                    <a:pt x="5268425" y="2782428"/>
                  </a:lnTo>
                  <a:lnTo>
                    <a:pt x="5222982" y="2799077"/>
                  </a:lnTo>
                  <a:lnTo>
                    <a:pt x="5175549" y="2811223"/>
                  </a:lnTo>
                  <a:lnTo>
                    <a:pt x="5126336" y="2818762"/>
                  </a:lnTo>
                  <a:lnTo>
                    <a:pt x="5076808" y="2821275"/>
                  </a:lnTo>
                  <a:lnTo>
                    <a:pt x="0" y="2821275"/>
                  </a:lnTo>
                  <a:lnTo>
                    <a:pt x="0" y="493702"/>
                  </a:lnTo>
                  <a:lnTo>
                    <a:pt x="2513" y="444174"/>
                  </a:lnTo>
                  <a:lnTo>
                    <a:pt x="10052" y="394961"/>
                  </a:lnTo>
                  <a:lnTo>
                    <a:pt x="22198" y="347528"/>
                  </a:lnTo>
                  <a:lnTo>
                    <a:pt x="38846" y="302085"/>
                  </a:lnTo>
                  <a:lnTo>
                    <a:pt x="59684" y="258840"/>
                  </a:lnTo>
                  <a:lnTo>
                    <a:pt x="84500" y="218003"/>
                  </a:lnTo>
                  <a:lnTo>
                    <a:pt x="112980" y="179994"/>
                  </a:lnTo>
                  <a:lnTo>
                    <a:pt x="144812" y="144812"/>
                  </a:lnTo>
                  <a:lnTo>
                    <a:pt x="179994" y="112980"/>
                  </a:lnTo>
                  <a:lnTo>
                    <a:pt x="218003" y="84500"/>
                  </a:lnTo>
                  <a:lnTo>
                    <a:pt x="258840" y="59684"/>
                  </a:lnTo>
                  <a:lnTo>
                    <a:pt x="302085" y="38846"/>
                  </a:lnTo>
                  <a:lnTo>
                    <a:pt x="347528" y="22198"/>
                  </a:lnTo>
                  <a:lnTo>
                    <a:pt x="394961" y="10052"/>
                  </a:lnTo>
                  <a:lnTo>
                    <a:pt x="444174" y="2513"/>
                  </a:lnTo>
                  <a:lnTo>
                    <a:pt x="493702" y="0"/>
                  </a:lnTo>
                  <a:close/>
                </a:path>
              </a:pathLst>
            </a:custGeom>
            <a:ln w="73296">
              <a:solidFill>
                <a:srgbClr val="FFFFFF"/>
              </a:solidFill>
            </a:ln>
          </p:spPr>
          <p:txBody>
            <a:bodyPr wrap="square" lIns="0" tIns="0" rIns="0" bIns="0" rtlCol="0"/>
            <a:lstStyle/>
            <a:p>
              <a:endParaRPr/>
            </a:p>
          </p:txBody>
        </p:sp>
      </p:grpSp>
      <p:pic>
        <p:nvPicPr>
          <p:cNvPr id="7" name="object 7"/>
          <p:cNvPicPr/>
          <p:nvPr/>
        </p:nvPicPr>
        <p:blipFill>
          <a:blip r:embed="rId4" cstate="print"/>
          <a:stretch>
            <a:fillRect/>
          </a:stretch>
        </p:blipFill>
        <p:spPr>
          <a:xfrm>
            <a:off x="1032848" y="12565"/>
            <a:ext cx="2798239" cy="1882246"/>
          </a:xfrm>
          <a:prstGeom prst="rect">
            <a:avLst/>
          </a:prstGeom>
        </p:spPr>
      </p:pic>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7368357" y="8537142"/>
            <a:ext cx="12944920" cy="2758173"/>
          </a:xfrm>
          <a:prstGeom prst="rect">
            <a:avLst/>
          </a:prstGeom>
          <a:ln w="12700">
            <a:miter lim="400000"/>
            <a:headEnd/>
            <a:tailEnd/>
          </a:ln>
        </p:spPr>
      </p:pic>
      <p:sp>
        <p:nvSpPr>
          <p:cNvPr id="5" name="ΥΠΟΥΡΓΕΙΟ ΑΜΥΝΑΣ">
            <a:extLst>
              <a:ext uri="{FF2B5EF4-FFF2-40B4-BE49-F238E27FC236}">
                <a16:creationId xmlns:a16="http://schemas.microsoft.com/office/drawing/2014/main" id="{84D4383D-5C12-DEE7-6768-92FB3DD8388D}"/>
              </a:ext>
            </a:extLst>
          </p:cNvPr>
          <p:cNvSpPr txBox="1">
            <a:spLocks noGrp="1" noRot="1" noMove="1" noResize="1" noEditPoints="1" noAdjustHandles="1" noChangeArrowheads="1" noChangeShapeType="1"/>
          </p:cNvSpPr>
          <p:nvPr/>
        </p:nvSpPr>
        <p:spPr>
          <a:xfrm>
            <a:off x="9289481" y="9879152"/>
            <a:ext cx="7916583" cy="1061657"/>
          </a:xfrm>
          <a:prstGeom prst="rect">
            <a:avLst/>
          </a:prstGeom>
          <a:ln w="12700">
            <a:miter lim="400000"/>
          </a:ln>
        </p:spPr>
        <p:txBody>
          <a:bodyPr lIns="41867" tIns="41867" rIns="41867" bIns="41867"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061" b="1" dirty="0"/>
              <a:t>ΥΠΟΥΡΓΕΙΟ ΕΣΩΤΕΡΙΚΩΝ</a:t>
            </a:r>
          </a:p>
        </p:txBody>
      </p:sp>
      <p:sp>
        <p:nvSpPr>
          <p:cNvPr id="9" name="Subtitle here">
            <a:extLst>
              <a:ext uri="{FF2B5EF4-FFF2-40B4-BE49-F238E27FC236}">
                <a16:creationId xmlns:a16="http://schemas.microsoft.com/office/drawing/2014/main" id="{48335444-F712-DFD5-A813-9982553A8908}"/>
              </a:ext>
            </a:extLst>
          </p:cNvPr>
          <p:cNvSpPr txBox="1"/>
          <p:nvPr/>
        </p:nvSpPr>
        <p:spPr>
          <a:xfrm>
            <a:off x="877353" y="3075964"/>
            <a:ext cx="7916583" cy="2276981"/>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612562" indent="-612562">
              <a:lnSpc>
                <a:spcPct val="120000"/>
              </a:lnSpc>
              <a:spcBef>
                <a:spcPts val="1484"/>
              </a:spcBef>
              <a:buClr>
                <a:srgbClr val="2F7788"/>
              </a:buClr>
              <a:buSzPct val="120000"/>
              <a:buFont typeface="+mj-lt"/>
              <a:buAutoNum type="arabicPeriod" startAt="5"/>
            </a:pPr>
            <a:r>
              <a:rPr lang="el-GR" sz="2968" i="0" spc="0" dirty="0">
                <a:solidFill>
                  <a:srgbClr val="2F7788"/>
                </a:solidFill>
                <a:latin typeface="Arial" panose="020B0604020202020204" pitchFamily="34" charset="0"/>
                <a:ea typeface="+mn-ea"/>
                <a:cs typeface="Arial" panose="020B0604020202020204" pitchFamily="34" charset="0"/>
              </a:rPr>
              <a:t>Συμπλήρωση «Πρακτικού </a:t>
            </a:r>
            <a:r>
              <a:rPr lang="el-GR" sz="2968" i="0" spc="0" dirty="0" err="1">
                <a:solidFill>
                  <a:srgbClr val="2F7788"/>
                </a:solidFill>
                <a:latin typeface="Arial" panose="020B0604020202020204" pitchFamily="34" charset="0"/>
                <a:ea typeface="+mn-ea"/>
                <a:cs typeface="Arial" panose="020B0604020202020204" pitchFamily="34" charset="0"/>
              </a:rPr>
              <a:t>Προεδρεύοντα</a:t>
            </a:r>
            <a:r>
              <a:rPr lang="el-GR" sz="2968" i="0" spc="0" dirty="0">
                <a:solidFill>
                  <a:srgbClr val="2F7788"/>
                </a:solidFill>
                <a:latin typeface="Arial" panose="020B0604020202020204" pitchFamily="34" charset="0"/>
                <a:ea typeface="+mn-ea"/>
                <a:cs typeface="Arial" panose="020B0604020202020204" pitchFamily="34" charset="0"/>
              </a:rPr>
              <a:t> Υπαλλήλου για την Κατάσταση των Ψηφοδελτίων στο Εκλογικό Κέντρο» για κάθε είδος εκλογής  </a:t>
            </a:r>
            <a:r>
              <a:rPr lang="el-GR" sz="2968" i="0" spc="0" dirty="0">
                <a:solidFill>
                  <a:srgbClr val="E38C19"/>
                </a:solidFill>
                <a:latin typeface="Arial" panose="020B0604020202020204" pitchFamily="34" charset="0"/>
                <a:ea typeface="+mn-ea"/>
                <a:cs typeface="Arial" panose="020B0604020202020204" pitchFamily="34" charset="0"/>
              </a:rPr>
              <a:t>(ΕΤΑΕΚ 15Α-Η)</a:t>
            </a:r>
            <a:endParaRPr lang="el-GR" sz="2968" b="1" i="0" dirty="0">
              <a:solidFill>
                <a:srgbClr val="E38C19"/>
              </a:solidFill>
              <a:latin typeface="Arial" panose="020B0604020202020204" pitchFamily="34" charset="0"/>
              <a:cs typeface="Arial" panose="020B0604020202020204" pitchFamily="34" charset="0"/>
            </a:endParaRPr>
          </a:p>
        </p:txBody>
      </p:sp>
      <p:sp>
        <p:nvSpPr>
          <p:cNvPr id="13" name="Subtitle here">
            <a:extLst>
              <a:ext uri="{FF2B5EF4-FFF2-40B4-BE49-F238E27FC236}">
                <a16:creationId xmlns:a16="http://schemas.microsoft.com/office/drawing/2014/main" id="{FD6FBBAE-01C0-D684-DAF5-460B7F0FCC15}"/>
              </a:ext>
            </a:extLst>
          </p:cNvPr>
          <p:cNvSpPr txBox="1"/>
          <p:nvPr/>
        </p:nvSpPr>
        <p:spPr>
          <a:xfrm>
            <a:off x="877351" y="1598664"/>
            <a:ext cx="13358126" cy="592097"/>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3298" b="1" i="0" dirty="0">
                <a:latin typeface="Arial" panose="020B0604020202020204" pitchFamily="34" charset="0"/>
                <a:cs typeface="Arial" panose="020B0604020202020204" pitchFamily="34" charset="0"/>
              </a:rPr>
              <a:t>Διαλογή &amp; Καταμέτρηση</a:t>
            </a:r>
          </a:p>
        </p:txBody>
      </p:sp>
      <p:pic>
        <p:nvPicPr>
          <p:cNvPr id="6" name="Picture 5">
            <a:extLst>
              <a:ext uri="{FF2B5EF4-FFF2-40B4-BE49-F238E27FC236}">
                <a16:creationId xmlns:a16="http://schemas.microsoft.com/office/drawing/2014/main" id="{80364B3D-11B7-02A3-9034-E490D036FF1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2240931" y="368542"/>
            <a:ext cx="6440226" cy="91561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A23E7B8A-AF5B-B87A-9DCD-32FA815AF6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081" y="13171"/>
            <a:ext cx="2797929" cy="1881541"/>
          </a:xfrm>
          <a:prstGeom prst="rect">
            <a:avLst/>
          </a:prstGeom>
        </p:spPr>
      </p:pic>
    </p:spTree>
    <p:extLst>
      <p:ext uri="{BB962C8B-B14F-4D97-AF65-F5344CB8AC3E}">
        <p14:creationId xmlns:p14="http://schemas.microsoft.com/office/powerpoint/2010/main" val="3903391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7368357" y="8537142"/>
            <a:ext cx="12944920" cy="2758173"/>
          </a:xfrm>
          <a:prstGeom prst="rect">
            <a:avLst/>
          </a:prstGeom>
          <a:ln w="12700">
            <a:miter lim="400000"/>
            <a:headEnd/>
            <a:tailEnd/>
          </a:ln>
        </p:spPr>
      </p:pic>
      <p:sp>
        <p:nvSpPr>
          <p:cNvPr id="5" name="ΥΠΟΥΡΓΕΙΟ ΑΜΥΝΑΣ">
            <a:extLst>
              <a:ext uri="{FF2B5EF4-FFF2-40B4-BE49-F238E27FC236}">
                <a16:creationId xmlns:a16="http://schemas.microsoft.com/office/drawing/2014/main" id="{84D4383D-5C12-DEE7-6768-92FB3DD8388D}"/>
              </a:ext>
            </a:extLst>
          </p:cNvPr>
          <p:cNvSpPr txBox="1">
            <a:spLocks noGrp="1" noRot="1" noMove="1" noResize="1" noEditPoints="1" noAdjustHandles="1" noChangeArrowheads="1" noChangeShapeType="1"/>
          </p:cNvSpPr>
          <p:nvPr/>
        </p:nvSpPr>
        <p:spPr>
          <a:xfrm>
            <a:off x="9289481" y="9879152"/>
            <a:ext cx="7916583" cy="1061657"/>
          </a:xfrm>
          <a:prstGeom prst="rect">
            <a:avLst/>
          </a:prstGeom>
          <a:ln w="12700">
            <a:miter lim="400000"/>
          </a:ln>
        </p:spPr>
        <p:txBody>
          <a:bodyPr lIns="41867" tIns="41867" rIns="41867" bIns="41867"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061" b="1" dirty="0"/>
              <a:t>ΥΠΟΥΡΓΕΙΟ ΕΣΩΤΕΡΙΚΩΝ</a:t>
            </a:r>
          </a:p>
        </p:txBody>
      </p:sp>
      <p:sp>
        <p:nvSpPr>
          <p:cNvPr id="9" name="Subtitle here">
            <a:extLst>
              <a:ext uri="{FF2B5EF4-FFF2-40B4-BE49-F238E27FC236}">
                <a16:creationId xmlns:a16="http://schemas.microsoft.com/office/drawing/2014/main" id="{48335444-F712-DFD5-A813-9982553A8908}"/>
              </a:ext>
            </a:extLst>
          </p:cNvPr>
          <p:cNvSpPr txBox="1"/>
          <p:nvPr/>
        </p:nvSpPr>
        <p:spPr>
          <a:xfrm>
            <a:off x="877352" y="2611541"/>
            <a:ext cx="18754917" cy="5696379"/>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71202" indent="-471202">
              <a:lnSpc>
                <a:spcPct val="120000"/>
              </a:lnSpc>
              <a:spcBef>
                <a:spcPts val="1484"/>
              </a:spcBef>
              <a:buClr>
                <a:srgbClr val="2F7788"/>
              </a:buClr>
              <a:buSzPct val="120000"/>
              <a:buFont typeface="Arial" panose="020B0604020202020204" pitchFamily="34" charset="0"/>
              <a:buChar char="•"/>
            </a:pPr>
            <a:r>
              <a:rPr lang="el-GR" sz="2968" i="0" spc="0" dirty="0">
                <a:solidFill>
                  <a:srgbClr val="2F7788"/>
                </a:solidFill>
                <a:latin typeface="Arial" panose="020B0604020202020204" pitchFamily="34" charset="0"/>
                <a:ea typeface="+mn-ea"/>
                <a:cs typeface="Arial" panose="020B0604020202020204" pitchFamily="34" charset="0"/>
              </a:rPr>
              <a:t>Ο αριθμός των εγγεγραμμένων εκλογέων του </a:t>
            </a:r>
            <a:r>
              <a:rPr lang="el-GR" sz="2968" b="1" i="0" spc="0" dirty="0">
                <a:solidFill>
                  <a:srgbClr val="2F7788"/>
                </a:solidFill>
                <a:latin typeface="Arial" panose="020B0604020202020204" pitchFamily="34" charset="0"/>
                <a:ea typeface="+mn-ea"/>
                <a:cs typeface="Arial" panose="020B0604020202020204" pitchFamily="34" charset="0"/>
              </a:rPr>
              <a:t>Καταλόγου Α’</a:t>
            </a:r>
            <a:r>
              <a:rPr lang="el-GR" sz="2968" i="0" spc="0" dirty="0">
                <a:solidFill>
                  <a:srgbClr val="2F7788"/>
                </a:solidFill>
                <a:latin typeface="Arial" panose="020B0604020202020204" pitchFamily="34" charset="0"/>
                <a:ea typeface="+mn-ea"/>
                <a:cs typeface="Arial" panose="020B0604020202020204" pitchFamily="34" charset="0"/>
              </a:rPr>
              <a:t> (που περιλαμβάνει τους </a:t>
            </a:r>
            <a:r>
              <a:rPr lang="el-GR" sz="2968" b="1" i="0" spc="0" dirty="0">
                <a:solidFill>
                  <a:srgbClr val="2F7788"/>
                </a:solidFill>
                <a:latin typeface="Arial" panose="020B0604020202020204" pitchFamily="34" charset="0"/>
                <a:ea typeface="+mn-ea"/>
                <a:cs typeface="Arial" panose="020B0604020202020204" pitchFamily="34" charset="0"/>
              </a:rPr>
              <a:t>Κύπριους Εκλογείς </a:t>
            </a:r>
            <a:r>
              <a:rPr lang="el-GR" sz="2968" i="0" spc="0" dirty="0">
                <a:solidFill>
                  <a:srgbClr val="2F7788"/>
                </a:solidFill>
                <a:latin typeface="Arial" panose="020B0604020202020204" pitchFamily="34" charset="0"/>
                <a:ea typeface="+mn-ea"/>
                <a:cs typeface="Arial" panose="020B0604020202020204" pitchFamily="34" charset="0"/>
              </a:rPr>
              <a:t>και τους </a:t>
            </a:r>
            <a:r>
              <a:rPr lang="el-GR" sz="2968" b="1" i="0" spc="0" dirty="0">
                <a:solidFill>
                  <a:srgbClr val="2F7788"/>
                </a:solidFill>
                <a:latin typeface="Arial" panose="020B0604020202020204" pitchFamily="34" charset="0"/>
                <a:ea typeface="+mn-ea"/>
                <a:cs typeface="Arial" panose="020B0604020202020204" pitchFamily="34" charset="0"/>
              </a:rPr>
              <a:t>Κοινοτικούς που ψηφίζουν για τις Εκλογές Τοπικής Αυτοδιοίκησης</a:t>
            </a:r>
            <a:r>
              <a:rPr lang="el-GR" sz="2968" i="0" spc="0" dirty="0">
                <a:solidFill>
                  <a:srgbClr val="2F7788"/>
                </a:solidFill>
                <a:latin typeface="Arial" panose="020B0604020202020204" pitchFamily="34" charset="0"/>
                <a:ea typeface="+mn-ea"/>
                <a:cs typeface="Arial" panose="020B0604020202020204" pitchFamily="34" charset="0"/>
              </a:rPr>
              <a:t>), σύμφωνα με το σύνολο που εμφανίζεται στο τέλος του καταλόγου</a:t>
            </a:r>
          </a:p>
          <a:p>
            <a:pPr>
              <a:lnSpc>
                <a:spcPct val="120000"/>
              </a:lnSpc>
              <a:spcBef>
                <a:spcPts val="1484"/>
              </a:spcBef>
              <a:buClr>
                <a:srgbClr val="2F7788"/>
              </a:buClr>
              <a:buSzPct val="120000"/>
            </a:pPr>
            <a:endParaRPr lang="el-GR" sz="824" b="1" i="0" spc="0" dirty="0">
              <a:solidFill>
                <a:srgbClr val="2F7788"/>
              </a:solidFill>
              <a:latin typeface="Arial" panose="020B0604020202020204" pitchFamily="34" charset="0"/>
              <a:ea typeface="+mn-ea"/>
              <a:cs typeface="Arial" panose="020B0604020202020204" pitchFamily="34" charset="0"/>
            </a:endParaRPr>
          </a:p>
          <a:p>
            <a:pPr marL="471202" indent="-471202">
              <a:lnSpc>
                <a:spcPct val="120000"/>
              </a:lnSpc>
              <a:spcBef>
                <a:spcPts val="1484"/>
              </a:spcBef>
              <a:buClr>
                <a:srgbClr val="2F7788"/>
              </a:buClr>
              <a:buSzPct val="120000"/>
              <a:buFont typeface="Arial" panose="020B0604020202020204" pitchFamily="34" charset="0"/>
              <a:buChar char="•"/>
            </a:pPr>
            <a:r>
              <a:rPr lang="el-GR" sz="2968" i="0" spc="0" dirty="0">
                <a:solidFill>
                  <a:srgbClr val="2F7788"/>
                </a:solidFill>
                <a:latin typeface="Arial" panose="020B0604020202020204" pitchFamily="34" charset="0"/>
                <a:ea typeface="+mn-ea"/>
                <a:cs typeface="Arial" panose="020B0604020202020204" pitchFamily="34" charset="0"/>
              </a:rPr>
              <a:t>Ο αριθμός των εγγεγραμμένων εκλογέων του </a:t>
            </a:r>
            <a:r>
              <a:rPr lang="el-GR" sz="2968" b="1" i="0" spc="0" dirty="0">
                <a:solidFill>
                  <a:srgbClr val="2F7788"/>
                </a:solidFill>
                <a:latin typeface="Arial" panose="020B0604020202020204" pitchFamily="34" charset="0"/>
                <a:ea typeface="+mn-ea"/>
                <a:cs typeface="Arial" panose="020B0604020202020204" pitchFamily="34" charset="0"/>
              </a:rPr>
              <a:t>Καταλόγου Β’</a:t>
            </a:r>
            <a:r>
              <a:rPr lang="el-GR" sz="2968" i="0" spc="0" dirty="0">
                <a:solidFill>
                  <a:srgbClr val="2F7788"/>
                </a:solidFill>
                <a:latin typeface="Arial" panose="020B0604020202020204" pitchFamily="34" charset="0"/>
                <a:ea typeface="+mn-ea"/>
                <a:cs typeface="Arial" panose="020B0604020202020204" pitchFamily="34" charset="0"/>
              </a:rPr>
              <a:t> (που περιλαμβάνει τους </a:t>
            </a:r>
            <a:r>
              <a:rPr lang="el-GR" sz="2968" b="1" i="0" spc="0" dirty="0">
                <a:solidFill>
                  <a:srgbClr val="2F7788"/>
                </a:solidFill>
                <a:latin typeface="Arial" panose="020B0604020202020204" pitchFamily="34" charset="0"/>
                <a:ea typeface="+mn-ea"/>
                <a:cs typeface="Arial" panose="020B0604020202020204" pitchFamily="34" charset="0"/>
              </a:rPr>
              <a:t>Κύπριους Εκλογείς </a:t>
            </a:r>
            <a:r>
              <a:rPr lang="el-GR" sz="2968" i="0" spc="0" dirty="0">
                <a:solidFill>
                  <a:srgbClr val="2F7788"/>
                </a:solidFill>
                <a:latin typeface="Arial" panose="020B0604020202020204" pitchFamily="34" charset="0"/>
                <a:ea typeface="+mn-ea"/>
                <a:cs typeface="Arial" panose="020B0604020202020204" pitchFamily="34" charset="0"/>
              </a:rPr>
              <a:t>και τους </a:t>
            </a:r>
            <a:r>
              <a:rPr lang="el-GR" sz="2968" b="1" i="0" spc="0" dirty="0">
                <a:solidFill>
                  <a:srgbClr val="2F7788"/>
                </a:solidFill>
                <a:latin typeface="Arial" panose="020B0604020202020204" pitchFamily="34" charset="0"/>
                <a:ea typeface="+mn-ea"/>
                <a:cs typeface="Arial" panose="020B0604020202020204" pitchFamily="34" charset="0"/>
              </a:rPr>
              <a:t>Κοινοτικούς που ψηφίζουν για τις Εκλογές Μελών του Ευρωπαϊκού Κοινοβουλίου</a:t>
            </a:r>
            <a:r>
              <a:rPr lang="el-GR" sz="2968" i="0" spc="0" dirty="0">
                <a:solidFill>
                  <a:srgbClr val="2F7788"/>
                </a:solidFill>
                <a:latin typeface="Arial" panose="020B0604020202020204" pitchFamily="34" charset="0"/>
                <a:ea typeface="+mn-ea"/>
                <a:cs typeface="Arial" panose="020B0604020202020204" pitchFamily="34" charset="0"/>
              </a:rPr>
              <a:t>), σύμφωνα με το σύνολο που εμφανίζεται στο τέλος του καταλόγου</a:t>
            </a:r>
          </a:p>
          <a:p>
            <a:pPr>
              <a:lnSpc>
                <a:spcPct val="120000"/>
              </a:lnSpc>
              <a:spcBef>
                <a:spcPts val="1484"/>
              </a:spcBef>
              <a:buClr>
                <a:srgbClr val="2F7788"/>
              </a:buClr>
              <a:buSzPct val="120000"/>
            </a:pPr>
            <a:r>
              <a:rPr lang="el-GR" sz="2968" i="0" spc="0" dirty="0">
                <a:solidFill>
                  <a:srgbClr val="2F7788"/>
                </a:solidFill>
                <a:latin typeface="Arial" panose="020B0604020202020204" pitchFamily="34" charset="0"/>
                <a:ea typeface="+mn-ea"/>
                <a:cs typeface="Arial" panose="020B0604020202020204" pitchFamily="34" charset="0"/>
              </a:rPr>
              <a:t>    </a:t>
            </a:r>
            <a:r>
              <a:rPr lang="el-GR" sz="2968" i="0" spc="0" dirty="0">
                <a:solidFill>
                  <a:srgbClr val="E38C19"/>
                </a:solidFill>
                <a:latin typeface="Arial" panose="020B0604020202020204" pitchFamily="34" charset="0"/>
                <a:ea typeface="+mn-ea"/>
                <a:cs typeface="Arial" panose="020B0604020202020204" pitchFamily="34" charset="0"/>
              </a:rPr>
              <a:t>(!) </a:t>
            </a:r>
            <a:r>
              <a:rPr lang="el-GR" sz="2968" i="0" spc="0" dirty="0">
                <a:solidFill>
                  <a:srgbClr val="2F7788"/>
                </a:solidFill>
                <a:latin typeface="Arial" panose="020B0604020202020204" pitchFamily="34" charset="0"/>
                <a:ea typeface="+mn-ea"/>
                <a:cs typeface="Arial" panose="020B0604020202020204" pitchFamily="34" charset="0"/>
              </a:rPr>
              <a:t>Το σύνολο του Καταλόγου Β’ δεν θα ισούται με τον αριθμό των εκλογέων που εμφανίζονται στον     	 	  κατάλογο, καθώς περιλαμβάνει και τους Κύπριους εκλογείς που ψηφίζουν για Ευρωεκλογές, αλλά, για 		  πρακτικούς λόγους, εμφανίζονται μόνο στον Κατάλογο Α’</a:t>
            </a:r>
          </a:p>
        </p:txBody>
      </p:sp>
      <p:sp>
        <p:nvSpPr>
          <p:cNvPr id="13" name="Subtitle here">
            <a:extLst>
              <a:ext uri="{FF2B5EF4-FFF2-40B4-BE49-F238E27FC236}">
                <a16:creationId xmlns:a16="http://schemas.microsoft.com/office/drawing/2014/main" id="{FD6FBBAE-01C0-D684-DAF5-460B7F0FCC15}"/>
              </a:ext>
            </a:extLst>
          </p:cNvPr>
          <p:cNvSpPr txBox="1"/>
          <p:nvPr/>
        </p:nvSpPr>
        <p:spPr>
          <a:xfrm>
            <a:off x="877351" y="1598664"/>
            <a:ext cx="13358126" cy="592097"/>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3298" b="1" i="0" dirty="0">
                <a:latin typeface="Arial" panose="020B0604020202020204" pitchFamily="34" charset="0"/>
                <a:cs typeface="Arial" panose="020B0604020202020204" pitchFamily="34" charset="0"/>
              </a:rPr>
              <a:t>Διαλογή &amp; Καταμέτρηση</a:t>
            </a:r>
          </a:p>
        </p:txBody>
      </p:sp>
      <p:pic>
        <p:nvPicPr>
          <p:cNvPr id="7" name="Picture 6">
            <a:extLst>
              <a:ext uri="{FF2B5EF4-FFF2-40B4-BE49-F238E27FC236}">
                <a16:creationId xmlns:a16="http://schemas.microsoft.com/office/drawing/2014/main" id="{A23E7B8A-AF5B-B87A-9DCD-32FA815AF6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081" y="13171"/>
            <a:ext cx="2797929" cy="1881541"/>
          </a:xfrm>
          <a:prstGeom prst="rect">
            <a:avLst/>
          </a:prstGeom>
        </p:spPr>
      </p:pic>
    </p:spTree>
    <p:extLst>
      <p:ext uri="{BB962C8B-B14F-4D97-AF65-F5344CB8AC3E}">
        <p14:creationId xmlns:p14="http://schemas.microsoft.com/office/powerpoint/2010/main" val="2026646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964172"/>
            <a:ext cx="17759045" cy="2838450"/>
          </a:xfrm>
          <a:prstGeom prst="rect">
            <a:avLst/>
          </a:prstGeom>
        </p:spPr>
        <p:txBody>
          <a:bodyPr vert="horz" wrap="square" lIns="0" tIns="14604" rIns="0" bIns="0" rtlCol="0">
            <a:spAutoFit/>
          </a:bodyPr>
          <a:lstStyle/>
          <a:p>
            <a:pPr marL="12700" algn="just">
              <a:lnSpc>
                <a:spcPct val="100000"/>
              </a:lnSpc>
              <a:spcBef>
                <a:spcPts val="114"/>
              </a:spcBef>
            </a:pPr>
            <a:r>
              <a:rPr sz="2950" dirty="0">
                <a:solidFill>
                  <a:srgbClr val="E28B18"/>
                </a:solidFill>
                <a:latin typeface="Arial"/>
                <a:cs typeface="Arial"/>
              </a:rPr>
              <a:t>Εκλογή</a:t>
            </a:r>
            <a:r>
              <a:rPr sz="2950" spc="-10" dirty="0">
                <a:solidFill>
                  <a:srgbClr val="E28B18"/>
                </a:solidFill>
                <a:latin typeface="Arial"/>
                <a:cs typeface="Arial"/>
              </a:rPr>
              <a:t> </a:t>
            </a:r>
            <a:r>
              <a:rPr sz="2950" dirty="0">
                <a:solidFill>
                  <a:srgbClr val="E28B18"/>
                </a:solidFill>
                <a:latin typeface="Arial"/>
                <a:cs typeface="Arial"/>
              </a:rPr>
              <a:t>χωρίς</a:t>
            </a:r>
            <a:r>
              <a:rPr sz="2950" spc="-5" dirty="0">
                <a:solidFill>
                  <a:srgbClr val="E28B18"/>
                </a:solidFill>
                <a:latin typeface="Arial"/>
                <a:cs typeface="Arial"/>
              </a:rPr>
              <a:t> </a:t>
            </a:r>
            <a:r>
              <a:rPr sz="2950" spc="-10" dirty="0">
                <a:solidFill>
                  <a:srgbClr val="E28B18"/>
                </a:solidFill>
                <a:latin typeface="Arial"/>
                <a:cs typeface="Arial"/>
              </a:rPr>
              <a:t>ψηφοφορία</a:t>
            </a:r>
            <a:endParaRPr sz="2950">
              <a:latin typeface="Arial"/>
              <a:cs typeface="Arial"/>
            </a:endParaRPr>
          </a:p>
          <a:p>
            <a:pPr marL="12700" marR="5080" algn="just">
              <a:lnSpc>
                <a:spcPct val="120700"/>
              </a:lnSpc>
              <a:spcBef>
                <a:spcPts val="1490"/>
              </a:spcBef>
            </a:pPr>
            <a:r>
              <a:rPr sz="2950" dirty="0">
                <a:solidFill>
                  <a:srgbClr val="2E7787"/>
                </a:solidFill>
                <a:latin typeface="Arial"/>
                <a:cs typeface="Arial"/>
              </a:rPr>
              <a:t>Για</a:t>
            </a:r>
            <a:r>
              <a:rPr sz="2950" spc="430" dirty="0">
                <a:solidFill>
                  <a:srgbClr val="2E7787"/>
                </a:solidFill>
                <a:latin typeface="Arial"/>
                <a:cs typeface="Arial"/>
              </a:rPr>
              <a:t> </a:t>
            </a:r>
            <a:r>
              <a:rPr sz="2950" dirty="0">
                <a:solidFill>
                  <a:srgbClr val="2E7787"/>
                </a:solidFill>
                <a:latin typeface="Arial"/>
                <a:cs typeface="Arial"/>
              </a:rPr>
              <a:t>κάποιους</a:t>
            </a:r>
            <a:r>
              <a:rPr sz="2950" spc="434" dirty="0">
                <a:solidFill>
                  <a:srgbClr val="2E7787"/>
                </a:solidFill>
                <a:latin typeface="Arial"/>
                <a:cs typeface="Arial"/>
              </a:rPr>
              <a:t> </a:t>
            </a:r>
            <a:r>
              <a:rPr sz="2950" dirty="0">
                <a:solidFill>
                  <a:srgbClr val="2E7787"/>
                </a:solidFill>
                <a:latin typeface="Arial"/>
                <a:cs typeface="Arial"/>
              </a:rPr>
              <a:t>Δήμους</a:t>
            </a:r>
            <a:r>
              <a:rPr sz="2950" spc="430" dirty="0">
                <a:solidFill>
                  <a:srgbClr val="2E7787"/>
                </a:solidFill>
                <a:latin typeface="Arial"/>
                <a:cs typeface="Arial"/>
              </a:rPr>
              <a:t> </a:t>
            </a:r>
            <a:r>
              <a:rPr sz="2950" dirty="0">
                <a:solidFill>
                  <a:srgbClr val="2E7787"/>
                </a:solidFill>
                <a:latin typeface="Arial"/>
                <a:cs typeface="Arial"/>
              </a:rPr>
              <a:t>/</a:t>
            </a:r>
            <a:r>
              <a:rPr sz="2950" spc="415" dirty="0">
                <a:solidFill>
                  <a:srgbClr val="2E7787"/>
                </a:solidFill>
                <a:latin typeface="Arial"/>
                <a:cs typeface="Arial"/>
              </a:rPr>
              <a:t> </a:t>
            </a:r>
            <a:r>
              <a:rPr sz="2950" dirty="0">
                <a:solidFill>
                  <a:srgbClr val="2E7787"/>
                </a:solidFill>
                <a:latin typeface="Arial"/>
                <a:cs typeface="Arial"/>
              </a:rPr>
              <a:t>Διαμερίσματα</a:t>
            </a:r>
            <a:r>
              <a:rPr sz="2950" spc="430" dirty="0">
                <a:solidFill>
                  <a:srgbClr val="2E7787"/>
                </a:solidFill>
                <a:latin typeface="Arial"/>
                <a:cs typeface="Arial"/>
              </a:rPr>
              <a:t> </a:t>
            </a:r>
            <a:r>
              <a:rPr sz="2950" dirty="0">
                <a:solidFill>
                  <a:srgbClr val="2E7787"/>
                </a:solidFill>
                <a:latin typeface="Arial"/>
                <a:cs typeface="Arial"/>
              </a:rPr>
              <a:t>/</a:t>
            </a:r>
            <a:r>
              <a:rPr sz="2950" spc="425" dirty="0">
                <a:solidFill>
                  <a:srgbClr val="2E7787"/>
                </a:solidFill>
                <a:latin typeface="Arial"/>
                <a:cs typeface="Arial"/>
              </a:rPr>
              <a:t> </a:t>
            </a:r>
            <a:r>
              <a:rPr sz="2950" dirty="0">
                <a:solidFill>
                  <a:srgbClr val="2E7787"/>
                </a:solidFill>
                <a:latin typeface="Arial"/>
                <a:cs typeface="Arial"/>
              </a:rPr>
              <a:t>Κοινότητες</a:t>
            </a:r>
            <a:r>
              <a:rPr sz="2950" spc="430" dirty="0">
                <a:solidFill>
                  <a:srgbClr val="2E7787"/>
                </a:solidFill>
                <a:latin typeface="Arial"/>
                <a:cs typeface="Arial"/>
              </a:rPr>
              <a:t> </a:t>
            </a:r>
            <a:r>
              <a:rPr sz="2950" dirty="0">
                <a:solidFill>
                  <a:srgbClr val="2E7787"/>
                </a:solidFill>
                <a:latin typeface="Arial"/>
                <a:cs typeface="Arial"/>
              </a:rPr>
              <a:t>δεν</a:t>
            </a:r>
            <a:r>
              <a:rPr sz="2950" spc="415" dirty="0">
                <a:solidFill>
                  <a:srgbClr val="2E7787"/>
                </a:solidFill>
                <a:latin typeface="Arial"/>
                <a:cs typeface="Arial"/>
              </a:rPr>
              <a:t> </a:t>
            </a:r>
            <a:r>
              <a:rPr sz="2950" dirty="0">
                <a:solidFill>
                  <a:srgbClr val="2E7787"/>
                </a:solidFill>
                <a:latin typeface="Arial"/>
                <a:cs typeface="Arial"/>
              </a:rPr>
              <a:t>θα</a:t>
            </a:r>
            <a:r>
              <a:rPr sz="2950" spc="420" dirty="0">
                <a:solidFill>
                  <a:srgbClr val="2E7787"/>
                </a:solidFill>
                <a:latin typeface="Arial"/>
                <a:cs typeface="Arial"/>
              </a:rPr>
              <a:t> </a:t>
            </a:r>
            <a:r>
              <a:rPr sz="2950" dirty="0">
                <a:solidFill>
                  <a:srgbClr val="2E7787"/>
                </a:solidFill>
                <a:latin typeface="Arial"/>
                <a:cs typeface="Arial"/>
              </a:rPr>
              <a:t>γίνει</a:t>
            </a:r>
            <a:r>
              <a:rPr sz="2950" spc="430" dirty="0">
                <a:solidFill>
                  <a:srgbClr val="2E7787"/>
                </a:solidFill>
                <a:latin typeface="Arial"/>
                <a:cs typeface="Arial"/>
              </a:rPr>
              <a:t> </a:t>
            </a:r>
            <a:r>
              <a:rPr sz="2950" dirty="0">
                <a:solidFill>
                  <a:srgbClr val="2E7787"/>
                </a:solidFill>
                <a:latin typeface="Arial"/>
                <a:cs typeface="Arial"/>
              </a:rPr>
              <a:t>ψηφοφορία</a:t>
            </a:r>
            <a:r>
              <a:rPr sz="2950" spc="430" dirty="0">
                <a:solidFill>
                  <a:srgbClr val="2E7787"/>
                </a:solidFill>
                <a:latin typeface="Arial"/>
                <a:cs typeface="Arial"/>
              </a:rPr>
              <a:t> </a:t>
            </a:r>
            <a:r>
              <a:rPr sz="2950" dirty="0">
                <a:solidFill>
                  <a:srgbClr val="2E7787"/>
                </a:solidFill>
                <a:latin typeface="Arial"/>
                <a:cs typeface="Arial"/>
              </a:rPr>
              <a:t>για</a:t>
            </a:r>
            <a:r>
              <a:rPr sz="2950" spc="430" dirty="0">
                <a:solidFill>
                  <a:srgbClr val="2E7787"/>
                </a:solidFill>
                <a:latin typeface="Arial"/>
                <a:cs typeface="Arial"/>
              </a:rPr>
              <a:t> </a:t>
            </a:r>
            <a:r>
              <a:rPr sz="2950" dirty="0">
                <a:solidFill>
                  <a:srgbClr val="2E7787"/>
                </a:solidFill>
                <a:latin typeface="Arial"/>
                <a:cs typeface="Arial"/>
              </a:rPr>
              <a:t>συγκεκριμένα</a:t>
            </a:r>
            <a:r>
              <a:rPr sz="2950" spc="430" dirty="0">
                <a:solidFill>
                  <a:srgbClr val="2E7787"/>
                </a:solidFill>
                <a:latin typeface="Arial"/>
                <a:cs typeface="Arial"/>
              </a:rPr>
              <a:t> </a:t>
            </a:r>
            <a:r>
              <a:rPr sz="2950" spc="-10" dirty="0">
                <a:solidFill>
                  <a:srgbClr val="2E7787"/>
                </a:solidFill>
                <a:latin typeface="Arial"/>
                <a:cs typeface="Arial"/>
              </a:rPr>
              <a:t>αξιώματα, </a:t>
            </a:r>
            <a:r>
              <a:rPr sz="2950" dirty="0">
                <a:solidFill>
                  <a:srgbClr val="2E7787"/>
                </a:solidFill>
                <a:latin typeface="Arial"/>
                <a:cs typeface="Arial"/>
              </a:rPr>
              <a:t>καθώς,</a:t>
            </a:r>
            <a:r>
              <a:rPr sz="2950" spc="350" dirty="0">
                <a:solidFill>
                  <a:srgbClr val="2E7787"/>
                </a:solidFill>
                <a:latin typeface="Arial"/>
                <a:cs typeface="Arial"/>
              </a:rPr>
              <a:t> </a:t>
            </a:r>
            <a:r>
              <a:rPr sz="2950" dirty="0">
                <a:solidFill>
                  <a:srgbClr val="2E7787"/>
                </a:solidFill>
                <a:latin typeface="Arial"/>
                <a:cs typeface="Arial"/>
              </a:rPr>
              <a:t>είτε</a:t>
            </a:r>
            <a:r>
              <a:rPr sz="2950" spc="355" dirty="0">
                <a:solidFill>
                  <a:srgbClr val="2E7787"/>
                </a:solidFill>
                <a:latin typeface="Arial"/>
                <a:cs typeface="Arial"/>
              </a:rPr>
              <a:t> </a:t>
            </a:r>
            <a:r>
              <a:rPr sz="2950" dirty="0">
                <a:solidFill>
                  <a:srgbClr val="2E7787"/>
                </a:solidFill>
                <a:latin typeface="Arial"/>
                <a:cs typeface="Arial"/>
              </a:rPr>
              <a:t>οι</a:t>
            </a:r>
            <a:r>
              <a:rPr sz="2950" spc="345" dirty="0">
                <a:solidFill>
                  <a:srgbClr val="2E7787"/>
                </a:solidFill>
                <a:latin typeface="Arial"/>
                <a:cs typeface="Arial"/>
              </a:rPr>
              <a:t> </a:t>
            </a:r>
            <a:r>
              <a:rPr sz="2950" dirty="0">
                <a:solidFill>
                  <a:srgbClr val="2E7787"/>
                </a:solidFill>
                <a:latin typeface="Arial"/>
                <a:cs typeface="Arial"/>
              </a:rPr>
              <a:t>υποψήφιοι</a:t>
            </a:r>
            <a:r>
              <a:rPr sz="2950" spc="345" dirty="0">
                <a:solidFill>
                  <a:srgbClr val="2E7787"/>
                </a:solidFill>
                <a:latin typeface="Arial"/>
                <a:cs typeface="Arial"/>
              </a:rPr>
              <a:t> </a:t>
            </a:r>
            <a:r>
              <a:rPr sz="2950" dirty="0">
                <a:solidFill>
                  <a:srgbClr val="2E7787"/>
                </a:solidFill>
                <a:latin typeface="Arial"/>
                <a:cs typeface="Arial"/>
              </a:rPr>
              <a:t>εκλέγηκαν</a:t>
            </a:r>
            <a:r>
              <a:rPr sz="2950" spc="355" dirty="0">
                <a:solidFill>
                  <a:srgbClr val="2E7787"/>
                </a:solidFill>
                <a:latin typeface="Arial"/>
                <a:cs typeface="Arial"/>
              </a:rPr>
              <a:t> </a:t>
            </a:r>
            <a:r>
              <a:rPr sz="2950" dirty="0">
                <a:solidFill>
                  <a:srgbClr val="2E7787"/>
                </a:solidFill>
                <a:latin typeface="Arial"/>
                <a:cs typeface="Arial"/>
              </a:rPr>
              <a:t>χωρίς</a:t>
            </a:r>
            <a:r>
              <a:rPr sz="2950" spc="360" dirty="0">
                <a:solidFill>
                  <a:srgbClr val="2E7787"/>
                </a:solidFill>
                <a:latin typeface="Arial"/>
                <a:cs typeface="Arial"/>
              </a:rPr>
              <a:t> </a:t>
            </a:r>
            <a:r>
              <a:rPr sz="2950" dirty="0">
                <a:solidFill>
                  <a:srgbClr val="2E7787"/>
                </a:solidFill>
                <a:latin typeface="Arial"/>
                <a:cs typeface="Arial"/>
              </a:rPr>
              <a:t>ανθυποψηφίους,</a:t>
            </a:r>
            <a:r>
              <a:rPr sz="2950" spc="340" dirty="0">
                <a:solidFill>
                  <a:srgbClr val="2E7787"/>
                </a:solidFill>
                <a:latin typeface="Arial"/>
                <a:cs typeface="Arial"/>
              </a:rPr>
              <a:t> </a:t>
            </a:r>
            <a:r>
              <a:rPr sz="2950" dirty="0">
                <a:solidFill>
                  <a:srgbClr val="2E7787"/>
                </a:solidFill>
                <a:latin typeface="Arial"/>
                <a:cs typeface="Arial"/>
              </a:rPr>
              <a:t>είτε</a:t>
            </a:r>
            <a:r>
              <a:rPr sz="2950" spc="350" dirty="0">
                <a:solidFill>
                  <a:srgbClr val="2E7787"/>
                </a:solidFill>
                <a:latin typeface="Arial"/>
                <a:cs typeface="Arial"/>
              </a:rPr>
              <a:t> </a:t>
            </a:r>
            <a:r>
              <a:rPr sz="2950" dirty="0">
                <a:solidFill>
                  <a:srgbClr val="2E7787"/>
                </a:solidFill>
                <a:latin typeface="Arial"/>
                <a:cs typeface="Arial"/>
              </a:rPr>
              <a:t>δεν</a:t>
            </a:r>
            <a:r>
              <a:rPr sz="2950" spc="355" dirty="0">
                <a:solidFill>
                  <a:srgbClr val="2E7787"/>
                </a:solidFill>
                <a:latin typeface="Arial"/>
                <a:cs typeface="Arial"/>
              </a:rPr>
              <a:t> </a:t>
            </a:r>
            <a:r>
              <a:rPr sz="2950" dirty="0">
                <a:solidFill>
                  <a:srgbClr val="2E7787"/>
                </a:solidFill>
                <a:latin typeface="Arial"/>
                <a:cs typeface="Arial"/>
              </a:rPr>
              <a:t>υποβλήθηκαν</a:t>
            </a:r>
            <a:r>
              <a:rPr sz="2950" spc="360" dirty="0">
                <a:solidFill>
                  <a:srgbClr val="2E7787"/>
                </a:solidFill>
                <a:latin typeface="Arial"/>
                <a:cs typeface="Arial"/>
              </a:rPr>
              <a:t> </a:t>
            </a:r>
            <a:r>
              <a:rPr sz="2950" dirty="0">
                <a:solidFill>
                  <a:srgbClr val="2E7787"/>
                </a:solidFill>
                <a:latin typeface="Arial"/>
                <a:cs typeface="Arial"/>
              </a:rPr>
              <a:t>υποψηφιότητες</a:t>
            </a:r>
            <a:r>
              <a:rPr sz="2950" spc="360" dirty="0">
                <a:solidFill>
                  <a:srgbClr val="2E7787"/>
                </a:solidFill>
                <a:latin typeface="Arial"/>
                <a:cs typeface="Arial"/>
              </a:rPr>
              <a:t> </a:t>
            </a:r>
            <a:r>
              <a:rPr sz="2950" spc="-20" dirty="0">
                <a:solidFill>
                  <a:srgbClr val="2E7787"/>
                </a:solidFill>
                <a:latin typeface="Arial"/>
                <a:cs typeface="Arial"/>
              </a:rPr>
              <a:t>κατά </a:t>
            </a:r>
            <a:r>
              <a:rPr sz="2950" dirty="0">
                <a:solidFill>
                  <a:srgbClr val="2E7787"/>
                </a:solidFill>
                <a:latin typeface="Arial"/>
                <a:cs typeface="Arial"/>
              </a:rPr>
              <a:t>την</a:t>
            </a:r>
            <a:r>
              <a:rPr sz="2950" spc="90" dirty="0">
                <a:solidFill>
                  <a:srgbClr val="2E7787"/>
                </a:solidFill>
                <a:latin typeface="Arial"/>
                <a:cs typeface="Arial"/>
              </a:rPr>
              <a:t> </a:t>
            </a:r>
            <a:r>
              <a:rPr sz="2950" dirty="0">
                <a:solidFill>
                  <a:srgbClr val="2E7787"/>
                </a:solidFill>
                <a:latin typeface="Arial"/>
                <a:cs typeface="Arial"/>
              </a:rPr>
              <a:t>ημέρα</a:t>
            </a:r>
            <a:r>
              <a:rPr sz="2950" spc="95" dirty="0">
                <a:solidFill>
                  <a:srgbClr val="2E7787"/>
                </a:solidFill>
                <a:latin typeface="Arial"/>
                <a:cs typeface="Arial"/>
              </a:rPr>
              <a:t> </a:t>
            </a:r>
            <a:r>
              <a:rPr sz="2950" dirty="0">
                <a:solidFill>
                  <a:srgbClr val="2E7787"/>
                </a:solidFill>
                <a:latin typeface="Arial"/>
                <a:cs typeface="Arial"/>
              </a:rPr>
              <a:t>που</a:t>
            </a:r>
            <a:r>
              <a:rPr sz="2950" spc="95" dirty="0">
                <a:solidFill>
                  <a:srgbClr val="2E7787"/>
                </a:solidFill>
                <a:latin typeface="Arial"/>
                <a:cs typeface="Arial"/>
              </a:rPr>
              <a:t> </a:t>
            </a:r>
            <a:r>
              <a:rPr sz="2950" dirty="0">
                <a:solidFill>
                  <a:srgbClr val="2E7787"/>
                </a:solidFill>
                <a:latin typeface="Arial"/>
                <a:cs typeface="Arial"/>
              </a:rPr>
              <a:t>ορίστηκε</a:t>
            </a:r>
            <a:r>
              <a:rPr sz="2950" spc="90" dirty="0">
                <a:solidFill>
                  <a:srgbClr val="2E7787"/>
                </a:solidFill>
                <a:latin typeface="Arial"/>
                <a:cs typeface="Arial"/>
              </a:rPr>
              <a:t> </a:t>
            </a:r>
            <a:r>
              <a:rPr sz="2950" dirty="0">
                <a:solidFill>
                  <a:srgbClr val="2E7787"/>
                </a:solidFill>
                <a:latin typeface="Arial"/>
                <a:cs typeface="Arial"/>
              </a:rPr>
              <a:t>για</a:t>
            </a:r>
            <a:r>
              <a:rPr sz="2950" spc="85" dirty="0">
                <a:solidFill>
                  <a:srgbClr val="2E7787"/>
                </a:solidFill>
                <a:latin typeface="Arial"/>
                <a:cs typeface="Arial"/>
              </a:rPr>
              <a:t> </a:t>
            </a:r>
            <a:r>
              <a:rPr sz="2950" dirty="0">
                <a:solidFill>
                  <a:srgbClr val="2E7787"/>
                </a:solidFill>
                <a:latin typeface="Arial"/>
                <a:cs typeface="Arial"/>
              </a:rPr>
              <a:t>τον</a:t>
            </a:r>
            <a:r>
              <a:rPr sz="2950" spc="95" dirty="0">
                <a:solidFill>
                  <a:srgbClr val="2E7787"/>
                </a:solidFill>
                <a:latin typeface="Arial"/>
                <a:cs typeface="Arial"/>
              </a:rPr>
              <a:t> </a:t>
            </a:r>
            <a:r>
              <a:rPr sz="2950" dirty="0">
                <a:solidFill>
                  <a:srgbClr val="2E7787"/>
                </a:solidFill>
                <a:latin typeface="Arial"/>
                <a:cs typeface="Arial"/>
              </a:rPr>
              <a:t>σκοπό</a:t>
            </a:r>
            <a:r>
              <a:rPr sz="2950" spc="90" dirty="0">
                <a:solidFill>
                  <a:srgbClr val="2E7787"/>
                </a:solidFill>
                <a:latin typeface="Arial"/>
                <a:cs typeface="Arial"/>
              </a:rPr>
              <a:t> </a:t>
            </a:r>
            <a:r>
              <a:rPr sz="2950" dirty="0">
                <a:solidFill>
                  <a:srgbClr val="2E7787"/>
                </a:solidFill>
                <a:latin typeface="Arial"/>
                <a:cs typeface="Arial"/>
              </a:rPr>
              <a:t>αυτό.</a:t>
            </a:r>
            <a:r>
              <a:rPr sz="2950" spc="80" dirty="0">
                <a:solidFill>
                  <a:srgbClr val="2E7787"/>
                </a:solidFill>
                <a:latin typeface="Arial"/>
                <a:cs typeface="Arial"/>
              </a:rPr>
              <a:t> </a:t>
            </a:r>
            <a:r>
              <a:rPr sz="2950" dirty="0">
                <a:solidFill>
                  <a:srgbClr val="2E7787"/>
                </a:solidFill>
                <a:latin typeface="Arial"/>
                <a:cs typeface="Arial"/>
              </a:rPr>
              <a:t>Οι</a:t>
            </a:r>
            <a:r>
              <a:rPr sz="2950" spc="90" dirty="0">
                <a:solidFill>
                  <a:srgbClr val="2E7787"/>
                </a:solidFill>
                <a:latin typeface="Arial"/>
                <a:cs typeface="Arial"/>
              </a:rPr>
              <a:t> </a:t>
            </a:r>
            <a:r>
              <a:rPr sz="2950" dirty="0">
                <a:solidFill>
                  <a:srgbClr val="2E7787"/>
                </a:solidFill>
                <a:latin typeface="Arial"/>
                <a:cs typeface="Arial"/>
              </a:rPr>
              <a:t>Προεδρεύοντες</a:t>
            </a:r>
            <a:r>
              <a:rPr sz="2950" spc="100" dirty="0">
                <a:solidFill>
                  <a:srgbClr val="2E7787"/>
                </a:solidFill>
                <a:latin typeface="Arial"/>
                <a:cs typeface="Arial"/>
              </a:rPr>
              <a:t> </a:t>
            </a:r>
            <a:r>
              <a:rPr sz="2950" dirty="0">
                <a:solidFill>
                  <a:srgbClr val="2E7787"/>
                </a:solidFill>
                <a:latin typeface="Arial"/>
                <a:cs typeface="Arial"/>
              </a:rPr>
              <a:t>θα</a:t>
            </a:r>
            <a:r>
              <a:rPr sz="2950" spc="80" dirty="0">
                <a:solidFill>
                  <a:srgbClr val="2E7787"/>
                </a:solidFill>
                <a:latin typeface="Arial"/>
                <a:cs typeface="Arial"/>
              </a:rPr>
              <a:t> </a:t>
            </a:r>
            <a:r>
              <a:rPr sz="2950" dirty="0">
                <a:solidFill>
                  <a:srgbClr val="2E7787"/>
                </a:solidFill>
                <a:latin typeface="Arial"/>
                <a:cs typeface="Arial"/>
              </a:rPr>
              <a:t>τύχουν</a:t>
            </a:r>
            <a:r>
              <a:rPr sz="2950" spc="90" dirty="0">
                <a:solidFill>
                  <a:srgbClr val="2E7787"/>
                </a:solidFill>
                <a:latin typeface="Arial"/>
                <a:cs typeface="Arial"/>
              </a:rPr>
              <a:t> </a:t>
            </a:r>
            <a:r>
              <a:rPr sz="2950" dirty="0">
                <a:solidFill>
                  <a:srgbClr val="2E7787"/>
                </a:solidFill>
                <a:latin typeface="Arial"/>
                <a:cs typeface="Arial"/>
              </a:rPr>
              <a:t>σχετικής</a:t>
            </a:r>
            <a:r>
              <a:rPr sz="2950" spc="90" dirty="0">
                <a:solidFill>
                  <a:srgbClr val="2E7787"/>
                </a:solidFill>
                <a:latin typeface="Arial"/>
                <a:cs typeface="Arial"/>
              </a:rPr>
              <a:t> </a:t>
            </a:r>
            <a:r>
              <a:rPr sz="2950" dirty="0">
                <a:solidFill>
                  <a:srgbClr val="2E7787"/>
                </a:solidFill>
                <a:latin typeface="Arial"/>
                <a:cs typeface="Arial"/>
              </a:rPr>
              <a:t>ενημέρωσης</a:t>
            </a:r>
            <a:r>
              <a:rPr sz="2950" spc="95" dirty="0">
                <a:solidFill>
                  <a:srgbClr val="2E7787"/>
                </a:solidFill>
                <a:latin typeface="Arial"/>
                <a:cs typeface="Arial"/>
              </a:rPr>
              <a:t> </a:t>
            </a:r>
            <a:r>
              <a:rPr sz="2950" dirty="0">
                <a:solidFill>
                  <a:srgbClr val="2E7787"/>
                </a:solidFill>
                <a:latin typeface="Arial"/>
                <a:cs typeface="Arial"/>
              </a:rPr>
              <a:t>από</a:t>
            </a:r>
            <a:r>
              <a:rPr sz="2950" spc="90" dirty="0">
                <a:solidFill>
                  <a:srgbClr val="2E7787"/>
                </a:solidFill>
                <a:latin typeface="Arial"/>
                <a:cs typeface="Arial"/>
              </a:rPr>
              <a:t> </a:t>
            </a:r>
            <a:r>
              <a:rPr sz="2950" spc="-25" dirty="0">
                <a:solidFill>
                  <a:srgbClr val="2E7787"/>
                </a:solidFill>
                <a:latin typeface="Arial"/>
                <a:cs typeface="Arial"/>
              </a:rPr>
              <a:t>τον </a:t>
            </a:r>
            <a:r>
              <a:rPr sz="2950" dirty="0">
                <a:solidFill>
                  <a:srgbClr val="2E7787"/>
                </a:solidFill>
                <a:latin typeface="Arial"/>
                <a:cs typeface="Arial"/>
              </a:rPr>
              <a:t>Έφορο</a:t>
            </a:r>
            <a:r>
              <a:rPr sz="2950" spc="-15" dirty="0">
                <a:solidFill>
                  <a:srgbClr val="2E7787"/>
                </a:solidFill>
                <a:latin typeface="Arial"/>
                <a:cs typeface="Arial"/>
              </a:rPr>
              <a:t> </a:t>
            </a:r>
            <a:r>
              <a:rPr sz="2950" spc="-10" dirty="0">
                <a:solidFill>
                  <a:srgbClr val="2E7787"/>
                </a:solidFill>
                <a:latin typeface="Arial"/>
                <a:cs typeface="Arial"/>
              </a:rPr>
              <a:t>Εκλογής.</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0" dirty="0"/>
              <a:t>Ψηφοδέλτια</a:t>
            </a:r>
          </a:p>
        </p:txBody>
      </p:sp>
      <p:pic>
        <p:nvPicPr>
          <p:cNvPr id="4" name="object 4"/>
          <p:cNvPicPr/>
          <p:nvPr/>
        </p:nvPicPr>
        <p:blipFill>
          <a:blip r:embed="rId2" cstate="print"/>
          <a:stretch>
            <a:fillRect/>
          </a:stretch>
        </p:blipFill>
        <p:spPr>
          <a:xfrm>
            <a:off x="877041"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7368357" y="8537142"/>
            <a:ext cx="12944920" cy="2758173"/>
          </a:xfrm>
          <a:prstGeom prst="rect">
            <a:avLst/>
          </a:prstGeom>
          <a:ln w="12700">
            <a:miter lim="400000"/>
            <a:headEnd/>
            <a:tailEnd/>
          </a:ln>
        </p:spPr>
      </p:pic>
      <p:sp>
        <p:nvSpPr>
          <p:cNvPr id="5" name="ΥΠΟΥΡΓΕΙΟ ΑΜΥΝΑΣ">
            <a:extLst>
              <a:ext uri="{FF2B5EF4-FFF2-40B4-BE49-F238E27FC236}">
                <a16:creationId xmlns:a16="http://schemas.microsoft.com/office/drawing/2014/main" id="{84D4383D-5C12-DEE7-6768-92FB3DD8388D}"/>
              </a:ext>
            </a:extLst>
          </p:cNvPr>
          <p:cNvSpPr txBox="1">
            <a:spLocks noGrp="1" noRot="1" noMove="1" noResize="1" noEditPoints="1" noAdjustHandles="1" noChangeArrowheads="1" noChangeShapeType="1"/>
          </p:cNvSpPr>
          <p:nvPr/>
        </p:nvSpPr>
        <p:spPr>
          <a:xfrm>
            <a:off x="9289481" y="9879152"/>
            <a:ext cx="7916583" cy="1061657"/>
          </a:xfrm>
          <a:prstGeom prst="rect">
            <a:avLst/>
          </a:prstGeom>
          <a:ln w="12700">
            <a:miter lim="400000"/>
          </a:ln>
        </p:spPr>
        <p:txBody>
          <a:bodyPr lIns="41867" tIns="41867" rIns="41867" bIns="41867"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061" b="1" dirty="0"/>
              <a:t>ΥΠΟΥΡΓΕΙΟ ΕΣΩΤΕΡΙΚΩΝ</a:t>
            </a:r>
          </a:p>
        </p:txBody>
      </p:sp>
      <p:sp>
        <p:nvSpPr>
          <p:cNvPr id="13" name="Subtitle here">
            <a:extLst>
              <a:ext uri="{FF2B5EF4-FFF2-40B4-BE49-F238E27FC236}">
                <a16:creationId xmlns:a16="http://schemas.microsoft.com/office/drawing/2014/main" id="{FD6FBBAE-01C0-D684-DAF5-460B7F0FCC15}"/>
              </a:ext>
            </a:extLst>
          </p:cNvPr>
          <p:cNvSpPr txBox="1"/>
          <p:nvPr/>
        </p:nvSpPr>
        <p:spPr>
          <a:xfrm>
            <a:off x="877351" y="1598664"/>
            <a:ext cx="13358126" cy="592097"/>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3298" b="1" i="0" dirty="0">
                <a:latin typeface="Arial" panose="020B0604020202020204" pitchFamily="34" charset="0"/>
                <a:cs typeface="Arial" panose="020B0604020202020204" pitchFamily="34" charset="0"/>
              </a:rPr>
              <a:t>Διαλογή &amp; Καταμέτρηση</a:t>
            </a:r>
          </a:p>
        </p:txBody>
      </p:sp>
      <p:pic>
        <p:nvPicPr>
          <p:cNvPr id="7" name="Picture 6">
            <a:extLst>
              <a:ext uri="{FF2B5EF4-FFF2-40B4-BE49-F238E27FC236}">
                <a16:creationId xmlns:a16="http://schemas.microsoft.com/office/drawing/2014/main" id="{A23E7B8A-AF5B-B87A-9DCD-32FA815AF6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081" y="13171"/>
            <a:ext cx="2797929" cy="1881541"/>
          </a:xfrm>
          <a:prstGeom prst="rect">
            <a:avLst/>
          </a:prstGeom>
        </p:spPr>
      </p:pic>
      <p:pic>
        <p:nvPicPr>
          <p:cNvPr id="4" name="Picture 3">
            <a:extLst>
              <a:ext uri="{FF2B5EF4-FFF2-40B4-BE49-F238E27FC236}">
                <a16:creationId xmlns:a16="http://schemas.microsoft.com/office/drawing/2014/main" id="{389F42C7-455A-20B7-F63E-6A3B869BFCC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924635" y="2292963"/>
            <a:ext cx="14501002" cy="69151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Oval 5">
            <a:extLst>
              <a:ext uri="{FF2B5EF4-FFF2-40B4-BE49-F238E27FC236}">
                <a16:creationId xmlns:a16="http://schemas.microsoft.com/office/drawing/2014/main" id="{0DE7FF56-7493-55EB-8DE6-11349ABE467E}"/>
              </a:ext>
            </a:extLst>
          </p:cNvPr>
          <p:cNvSpPr/>
          <p:nvPr/>
        </p:nvSpPr>
        <p:spPr>
          <a:xfrm>
            <a:off x="5861988" y="8537142"/>
            <a:ext cx="707746" cy="671006"/>
          </a:xfrm>
          <a:prstGeom prst="ellipse">
            <a:avLst/>
          </a:prstGeom>
          <a:noFill/>
          <a:ln w="571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l-GR" sz="1484">
              <a:ln w="57150">
                <a:solidFill>
                  <a:schemeClr val="tx1"/>
                </a:solidFill>
              </a:ln>
            </a:endParaRPr>
          </a:p>
        </p:txBody>
      </p:sp>
      <p:pic>
        <p:nvPicPr>
          <p:cNvPr id="16" name="Picture 15">
            <a:extLst>
              <a:ext uri="{FF2B5EF4-FFF2-40B4-BE49-F238E27FC236}">
                <a16:creationId xmlns:a16="http://schemas.microsoft.com/office/drawing/2014/main" id="{9897740D-7F36-FD54-3B51-56D19385A94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3203265" y="3776252"/>
            <a:ext cx="13697570" cy="4272337"/>
          </a:xfrm>
          <a:prstGeom prst="rect">
            <a:avLst/>
          </a:prstGeom>
        </p:spPr>
      </p:pic>
    </p:spTree>
    <p:extLst>
      <p:ext uri="{BB962C8B-B14F-4D97-AF65-F5344CB8AC3E}">
        <p14:creationId xmlns:p14="http://schemas.microsoft.com/office/powerpoint/2010/main" val="494674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7368357" y="8537142"/>
            <a:ext cx="12944920" cy="2758173"/>
          </a:xfrm>
          <a:prstGeom prst="rect">
            <a:avLst/>
          </a:prstGeom>
          <a:ln w="12700">
            <a:miter lim="400000"/>
            <a:headEnd/>
            <a:tailEnd/>
          </a:ln>
        </p:spPr>
      </p:pic>
      <p:sp>
        <p:nvSpPr>
          <p:cNvPr id="5" name="ΥΠΟΥΡΓΕΙΟ ΑΜΥΝΑΣ">
            <a:extLst>
              <a:ext uri="{FF2B5EF4-FFF2-40B4-BE49-F238E27FC236}">
                <a16:creationId xmlns:a16="http://schemas.microsoft.com/office/drawing/2014/main" id="{84D4383D-5C12-DEE7-6768-92FB3DD8388D}"/>
              </a:ext>
            </a:extLst>
          </p:cNvPr>
          <p:cNvSpPr txBox="1">
            <a:spLocks noGrp="1" noRot="1" noMove="1" noResize="1" noEditPoints="1" noAdjustHandles="1" noChangeArrowheads="1" noChangeShapeType="1"/>
          </p:cNvSpPr>
          <p:nvPr/>
        </p:nvSpPr>
        <p:spPr>
          <a:xfrm>
            <a:off x="9289481" y="9879152"/>
            <a:ext cx="7916583" cy="1061657"/>
          </a:xfrm>
          <a:prstGeom prst="rect">
            <a:avLst/>
          </a:prstGeom>
          <a:ln w="12700">
            <a:miter lim="400000"/>
          </a:ln>
        </p:spPr>
        <p:txBody>
          <a:bodyPr lIns="41867" tIns="41867" rIns="41867" bIns="41867"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061" b="1" dirty="0"/>
              <a:t>ΥΠΟΥΡΓΕΙΟ ΕΣΩΤΕΡΙΚΩΝ</a:t>
            </a:r>
          </a:p>
        </p:txBody>
      </p:sp>
      <p:sp>
        <p:nvSpPr>
          <p:cNvPr id="9" name="Subtitle here">
            <a:extLst>
              <a:ext uri="{FF2B5EF4-FFF2-40B4-BE49-F238E27FC236}">
                <a16:creationId xmlns:a16="http://schemas.microsoft.com/office/drawing/2014/main" id="{48335444-F712-DFD5-A813-9982553A8908}"/>
              </a:ext>
            </a:extLst>
          </p:cNvPr>
          <p:cNvSpPr txBox="1"/>
          <p:nvPr/>
        </p:nvSpPr>
        <p:spPr>
          <a:xfrm>
            <a:off x="877352" y="2611541"/>
            <a:ext cx="8412130" cy="3870879"/>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71202" indent="-471202">
              <a:lnSpc>
                <a:spcPct val="120000"/>
              </a:lnSpc>
              <a:spcBef>
                <a:spcPts val="1484"/>
              </a:spcBef>
              <a:buClr>
                <a:srgbClr val="2F7788"/>
              </a:buClr>
              <a:buSzPct val="120000"/>
              <a:buFont typeface="Arial" panose="020B0604020202020204" pitchFamily="34" charset="0"/>
              <a:buChar char="•"/>
            </a:pPr>
            <a:r>
              <a:rPr lang="el-GR" sz="2968" i="0" spc="0" dirty="0">
                <a:solidFill>
                  <a:srgbClr val="2F7788"/>
                </a:solidFill>
                <a:latin typeface="Arial" panose="020B0604020202020204" pitchFamily="34" charset="0"/>
                <a:ea typeface="+mn-ea"/>
                <a:cs typeface="Arial" panose="020B0604020202020204" pitchFamily="34" charset="0"/>
              </a:rPr>
              <a:t>Για σκοπούς συμπλήρωσης του «Πρακτικού </a:t>
            </a:r>
            <a:r>
              <a:rPr lang="el-GR" sz="2968" i="0" spc="0" dirty="0" err="1">
                <a:solidFill>
                  <a:srgbClr val="2F7788"/>
                </a:solidFill>
                <a:latin typeface="Arial" panose="020B0604020202020204" pitchFamily="34" charset="0"/>
                <a:ea typeface="+mn-ea"/>
                <a:cs typeface="Arial" panose="020B0604020202020204" pitchFamily="34" charset="0"/>
              </a:rPr>
              <a:t>Προεδρεύοντα</a:t>
            </a:r>
            <a:r>
              <a:rPr lang="el-GR" sz="2968" i="0" spc="0" dirty="0">
                <a:solidFill>
                  <a:srgbClr val="2F7788"/>
                </a:solidFill>
                <a:latin typeface="Arial" panose="020B0604020202020204" pitchFamily="34" charset="0"/>
                <a:ea typeface="+mn-ea"/>
                <a:cs typeface="Arial" panose="020B0604020202020204" pitchFamily="34" charset="0"/>
              </a:rPr>
              <a:t> Υπαλλήλου για την Κατάσταση των Ψηφοδελτίων στο Εκλογικό Κέντρο» βλέπετε τον αριθμό των εγγεγραμμένων εκλογέων όπως αυτός αναγράφεται στο αντίστοιχο Φύλλο Καταμέτρησης Ψήφων για τη συγκεκριμένη εκλογή</a:t>
            </a:r>
          </a:p>
        </p:txBody>
      </p:sp>
      <p:sp>
        <p:nvSpPr>
          <p:cNvPr id="13" name="Subtitle here">
            <a:extLst>
              <a:ext uri="{FF2B5EF4-FFF2-40B4-BE49-F238E27FC236}">
                <a16:creationId xmlns:a16="http://schemas.microsoft.com/office/drawing/2014/main" id="{FD6FBBAE-01C0-D684-DAF5-460B7F0FCC15}"/>
              </a:ext>
            </a:extLst>
          </p:cNvPr>
          <p:cNvSpPr txBox="1"/>
          <p:nvPr/>
        </p:nvSpPr>
        <p:spPr>
          <a:xfrm>
            <a:off x="877351" y="1598664"/>
            <a:ext cx="13358126" cy="592097"/>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3298" b="1" i="0" dirty="0">
                <a:latin typeface="Arial" panose="020B0604020202020204" pitchFamily="34" charset="0"/>
                <a:cs typeface="Arial" panose="020B0604020202020204" pitchFamily="34" charset="0"/>
              </a:rPr>
              <a:t>Διαλογή &amp; Καταμέτρηση</a:t>
            </a:r>
          </a:p>
        </p:txBody>
      </p:sp>
      <p:pic>
        <p:nvPicPr>
          <p:cNvPr id="7" name="Picture 6">
            <a:extLst>
              <a:ext uri="{FF2B5EF4-FFF2-40B4-BE49-F238E27FC236}">
                <a16:creationId xmlns:a16="http://schemas.microsoft.com/office/drawing/2014/main" id="{A23E7B8A-AF5B-B87A-9DCD-32FA815AF6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081" y="13171"/>
            <a:ext cx="2797929" cy="1881541"/>
          </a:xfrm>
          <a:prstGeom prst="rect">
            <a:avLst/>
          </a:prstGeom>
        </p:spPr>
      </p:pic>
      <p:pic>
        <p:nvPicPr>
          <p:cNvPr id="2" name="Picture 1">
            <a:extLst>
              <a:ext uri="{FF2B5EF4-FFF2-40B4-BE49-F238E27FC236}">
                <a16:creationId xmlns:a16="http://schemas.microsoft.com/office/drawing/2014/main" id="{CBE4D11E-CF65-3345-05EF-E97537628AC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b="80317"/>
          <a:stretch/>
        </p:blipFill>
        <p:spPr>
          <a:xfrm>
            <a:off x="10052050" y="2164162"/>
            <a:ext cx="8857334" cy="24615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72D577AF-9D13-39BE-AA15-D2B358023EDD}"/>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b="81776"/>
          <a:stretch/>
        </p:blipFill>
        <p:spPr>
          <a:xfrm>
            <a:off x="9911730" y="5354773"/>
            <a:ext cx="8997653" cy="21769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Rectangle 7">
            <a:extLst>
              <a:ext uri="{FF2B5EF4-FFF2-40B4-BE49-F238E27FC236}">
                <a16:creationId xmlns:a16="http://schemas.microsoft.com/office/drawing/2014/main" id="{1D4A9E76-E1DC-ED06-AD6E-4DB55BA0A8A0}"/>
              </a:ext>
            </a:extLst>
          </p:cNvPr>
          <p:cNvSpPr/>
          <p:nvPr/>
        </p:nvSpPr>
        <p:spPr>
          <a:xfrm>
            <a:off x="10436855" y="4345889"/>
            <a:ext cx="7484066" cy="27986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l-GR" sz="1484"/>
          </a:p>
        </p:txBody>
      </p:sp>
      <p:sp>
        <p:nvSpPr>
          <p:cNvPr id="10" name="Rectangle 9">
            <a:extLst>
              <a:ext uri="{FF2B5EF4-FFF2-40B4-BE49-F238E27FC236}">
                <a16:creationId xmlns:a16="http://schemas.microsoft.com/office/drawing/2014/main" id="{BD579579-1CE6-92EB-7B02-2794A6E50814}"/>
              </a:ext>
            </a:extLst>
          </p:cNvPr>
          <p:cNvSpPr/>
          <p:nvPr/>
        </p:nvSpPr>
        <p:spPr>
          <a:xfrm>
            <a:off x="11913251" y="2784380"/>
            <a:ext cx="5292813" cy="23559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l-GR" sz="1484"/>
          </a:p>
        </p:txBody>
      </p:sp>
      <p:sp>
        <p:nvSpPr>
          <p:cNvPr id="11" name="Rectangle 10">
            <a:extLst>
              <a:ext uri="{FF2B5EF4-FFF2-40B4-BE49-F238E27FC236}">
                <a16:creationId xmlns:a16="http://schemas.microsoft.com/office/drawing/2014/main" id="{A172EE48-33B8-2918-EB9F-C009A4B2EF5E}"/>
              </a:ext>
            </a:extLst>
          </p:cNvPr>
          <p:cNvSpPr/>
          <p:nvPr/>
        </p:nvSpPr>
        <p:spPr>
          <a:xfrm>
            <a:off x="12079785" y="5536323"/>
            <a:ext cx="4311388" cy="23670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l-GR" sz="1484"/>
          </a:p>
        </p:txBody>
      </p:sp>
      <p:sp>
        <p:nvSpPr>
          <p:cNvPr id="12" name="Rectangle 11">
            <a:extLst>
              <a:ext uri="{FF2B5EF4-FFF2-40B4-BE49-F238E27FC236}">
                <a16:creationId xmlns:a16="http://schemas.microsoft.com/office/drawing/2014/main" id="{5F51886E-2E6A-77AA-BF71-4B76DE8BDF08}"/>
              </a:ext>
            </a:extLst>
          </p:cNvPr>
          <p:cNvSpPr/>
          <p:nvPr/>
        </p:nvSpPr>
        <p:spPr>
          <a:xfrm>
            <a:off x="10169847" y="7295039"/>
            <a:ext cx="7625423" cy="23670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l-GR" sz="1484"/>
          </a:p>
        </p:txBody>
      </p:sp>
    </p:spTree>
    <p:extLst>
      <p:ext uri="{BB962C8B-B14F-4D97-AF65-F5344CB8AC3E}">
        <p14:creationId xmlns:p14="http://schemas.microsoft.com/office/powerpoint/2010/main" val="2336745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456237" y="84185"/>
            <a:ext cx="12647930" cy="10874375"/>
            <a:chOff x="7456237" y="84185"/>
            <a:chExt cx="12647930" cy="10874375"/>
          </a:xfrm>
        </p:grpSpPr>
        <p:pic>
          <p:nvPicPr>
            <p:cNvPr id="3" name="object 3"/>
            <p:cNvPicPr/>
            <p:nvPr/>
          </p:nvPicPr>
          <p:blipFill>
            <a:blip r:embed="rId2" cstate="print"/>
            <a:stretch>
              <a:fillRect/>
            </a:stretch>
          </p:blipFill>
          <p:spPr>
            <a:xfrm>
              <a:off x="11824980" y="84185"/>
              <a:ext cx="6938636" cy="9689129"/>
            </a:xfrm>
            <a:prstGeom prst="rect">
              <a:avLst/>
            </a:prstGeom>
          </p:spPr>
        </p:pic>
        <p:pic>
          <p:nvPicPr>
            <p:cNvPr id="4" name="object 4"/>
            <p:cNvPicPr/>
            <p:nvPr/>
          </p:nvPicPr>
          <p:blipFill>
            <a:blip r:embed="rId3" cstate="print"/>
            <a:stretch>
              <a:fillRect/>
            </a:stretch>
          </p:blipFill>
          <p:spPr>
            <a:xfrm>
              <a:off x="12108950" y="368156"/>
              <a:ext cx="6398129" cy="9148621"/>
            </a:xfrm>
            <a:prstGeom prst="rect">
              <a:avLst/>
            </a:prstGeom>
          </p:spPr>
        </p:pic>
        <p:sp>
          <p:nvSpPr>
            <p:cNvPr id="5" name="object 5"/>
            <p:cNvSpPr/>
            <p:nvPr/>
          </p:nvSpPr>
          <p:spPr>
            <a:xfrm>
              <a:off x="12072302" y="331508"/>
              <a:ext cx="6471920" cy="9222105"/>
            </a:xfrm>
            <a:custGeom>
              <a:avLst/>
              <a:gdLst/>
              <a:ahLst/>
              <a:cxnLst/>
              <a:rect l="l" t="t" r="r" b="b"/>
              <a:pathLst>
                <a:path w="6471919" h="9222105">
                  <a:moveTo>
                    <a:pt x="1102584" y="0"/>
                  </a:moveTo>
                  <a:lnTo>
                    <a:pt x="6471425" y="0"/>
                  </a:lnTo>
                  <a:lnTo>
                    <a:pt x="6471425" y="8119333"/>
                  </a:lnTo>
                  <a:lnTo>
                    <a:pt x="6469960" y="8175667"/>
                  </a:lnTo>
                  <a:lnTo>
                    <a:pt x="6465771" y="8231581"/>
                  </a:lnTo>
                  <a:lnTo>
                    <a:pt x="6458756" y="8286868"/>
                  </a:lnTo>
                  <a:lnTo>
                    <a:pt x="6449018" y="8341107"/>
                  </a:lnTo>
                  <a:lnTo>
                    <a:pt x="6436662" y="8394508"/>
                  </a:lnTo>
                  <a:lnTo>
                    <a:pt x="6421793" y="8446863"/>
                  </a:lnTo>
                  <a:lnTo>
                    <a:pt x="6404517" y="8498170"/>
                  </a:lnTo>
                  <a:lnTo>
                    <a:pt x="6384727" y="8548221"/>
                  </a:lnTo>
                  <a:lnTo>
                    <a:pt x="6362633" y="8597120"/>
                  </a:lnTo>
                  <a:lnTo>
                    <a:pt x="6338236" y="8644658"/>
                  </a:lnTo>
                  <a:lnTo>
                    <a:pt x="6311744" y="8690834"/>
                  </a:lnTo>
                  <a:lnTo>
                    <a:pt x="6283054" y="8735650"/>
                  </a:lnTo>
                  <a:lnTo>
                    <a:pt x="6252270" y="8778894"/>
                  </a:lnTo>
                  <a:lnTo>
                    <a:pt x="6219287" y="8820883"/>
                  </a:lnTo>
                  <a:lnTo>
                    <a:pt x="6148399" y="8898891"/>
                  </a:lnTo>
                  <a:lnTo>
                    <a:pt x="6070391" y="8969779"/>
                  </a:lnTo>
                  <a:lnTo>
                    <a:pt x="6028402" y="9002762"/>
                  </a:lnTo>
                  <a:lnTo>
                    <a:pt x="5985158" y="9033546"/>
                  </a:lnTo>
                  <a:lnTo>
                    <a:pt x="5940342" y="9062237"/>
                  </a:lnTo>
                  <a:lnTo>
                    <a:pt x="5894166" y="9088728"/>
                  </a:lnTo>
                  <a:lnTo>
                    <a:pt x="5846628" y="9113125"/>
                  </a:lnTo>
                  <a:lnTo>
                    <a:pt x="5797729" y="9135219"/>
                  </a:lnTo>
                  <a:lnTo>
                    <a:pt x="5747678" y="9155009"/>
                  </a:lnTo>
                  <a:lnTo>
                    <a:pt x="5696371" y="9172286"/>
                  </a:lnTo>
                  <a:lnTo>
                    <a:pt x="5644016" y="9187154"/>
                  </a:lnTo>
                  <a:lnTo>
                    <a:pt x="5590615" y="9199510"/>
                  </a:lnTo>
                  <a:lnTo>
                    <a:pt x="5536375" y="9209248"/>
                  </a:lnTo>
                  <a:lnTo>
                    <a:pt x="5481089" y="9216263"/>
                  </a:lnTo>
                  <a:lnTo>
                    <a:pt x="5425175" y="9220452"/>
                  </a:lnTo>
                  <a:lnTo>
                    <a:pt x="5368841" y="9221918"/>
                  </a:lnTo>
                  <a:lnTo>
                    <a:pt x="0" y="9221918"/>
                  </a:lnTo>
                  <a:lnTo>
                    <a:pt x="0" y="1102584"/>
                  </a:lnTo>
                  <a:lnTo>
                    <a:pt x="1465" y="1046250"/>
                  </a:lnTo>
                  <a:lnTo>
                    <a:pt x="5654" y="990336"/>
                  </a:lnTo>
                  <a:lnTo>
                    <a:pt x="12669" y="935050"/>
                  </a:lnTo>
                  <a:lnTo>
                    <a:pt x="22407" y="880810"/>
                  </a:lnTo>
                  <a:lnTo>
                    <a:pt x="34763" y="827409"/>
                  </a:lnTo>
                  <a:lnTo>
                    <a:pt x="49631" y="775054"/>
                  </a:lnTo>
                  <a:lnTo>
                    <a:pt x="66908" y="723747"/>
                  </a:lnTo>
                  <a:lnTo>
                    <a:pt x="86698" y="673696"/>
                  </a:lnTo>
                  <a:lnTo>
                    <a:pt x="108792" y="624797"/>
                  </a:lnTo>
                  <a:lnTo>
                    <a:pt x="133189" y="577259"/>
                  </a:lnTo>
                  <a:lnTo>
                    <a:pt x="159681" y="531083"/>
                  </a:lnTo>
                  <a:lnTo>
                    <a:pt x="188371" y="486267"/>
                  </a:lnTo>
                  <a:lnTo>
                    <a:pt x="219155" y="443023"/>
                  </a:lnTo>
                  <a:lnTo>
                    <a:pt x="252138" y="401034"/>
                  </a:lnTo>
                  <a:lnTo>
                    <a:pt x="323026" y="323026"/>
                  </a:lnTo>
                  <a:lnTo>
                    <a:pt x="401034" y="252138"/>
                  </a:lnTo>
                  <a:lnTo>
                    <a:pt x="443023" y="219155"/>
                  </a:lnTo>
                  <a:lnTo>
                    <a:pt x="486267" y="188371"/>
                  </a:lnTo>
                  <a:lnTo>
                    <a:pt x="531083" y="159681"/>
                  </a:lnTo>
                  <a:lnTo>
                    <a:pt x="577259" y="133189"/>
                  </a:lnTo>
                  <a:lnTo>
                    <a:pt x="624797" y="108792"/>
                  </a:lnTo>
                  <a:lnTo>
                    <a:pt x="673696" y="86698"/>
                  </a:lnTo>
                  <a:lnTo>
                    <a:pt x="723747" y="66908"/>
                  </a:lnTo>
                  <a:lnTo>
                    <a:pt x="775054" y="49631"/>
                  </a:lnTo>
                  <a:lnTo>
                    <a:pt x="827409" y="34763"/>
                  </a:lnTo>
                  <a:lnTo>
                    <a:pt x="880810" y="22407"/>
                  </a:lnTo>
                  <a:lnTo>
                    <a:pt x="935050" y="12669"/>
                  </a:lnTo>
                  <a:lnTo>
                    <a:pt x="990336" y="5654"/>
                  </a:lnTo>
                  <a:lnTo>
                    <a:pt x="1046250" y="1465"/>
                  </a:lnTo>
                  <a:lnTo>
                    <a:pt x="1102584" y="0"/>
                  </a:lnTo>
                  <a:close/>
                </a:path>
              </a:pathLst>
            </a:custGeom>
            <a:ln w="73296">
              <a:solidFill>
                <a:srgbClr val="FFFFFF"/>
              </a:solidFill>
            </a:ln>
          </p:spPr>
          <p:txBody>
            <a:bodyPr wrap="square" lIns="0" tIns="0" rIns="0" bIns="0" rtlCol="0"/>
            <a:lstStyle/>
            <a:p>
              <a:endParaRPr/>
            </a:p>
          </p:txBody>
        </p:sp>
      </p:grpSp>
      <p:sp>
        <p:nvSpPr>
          <p:cNvPr id="6" name="object 6"/>
          <p:cNvSpPr txBox="1"/>
          <p:nvPr/>
        </p:nvSpPr>
        <p:spPr>
          <a:xfrm>
            <a:off x="906559" y="3044902"/>
            <a:ext cx="7841615" cy="5100320"/>
          </a:xfrm>
          <a:prstGeom prst="rect">
            <a:avLst/>
          </a:prstGeom>
        </p:spPr>
        <p:txBody>
          <a:bodyPr vert="horz" wrap="square" lIns="0" tIns="46355" rIns="0" bIns="0" rtlCol="0">
            <a:spAutoFit/>
          </a:bodyPr>
          <a:lstStyle/>
          <a:p>
            <a:pPr marL="625475" marR="677545" indent="-613410">
              <a:lnSpc>
                <a:spcPts val="4270"/>
              </a:lnSpc>
              <a:spcBef>
                <a:spcPts val="365"/>
              </a:spcBef>
              <a:buClr>
                <a:srgbClr val="2E7787"/>
              </a:buClr>
              <a:buSzPct val="120338"/>
              <a:buFont typeface="Arial"/>
              <a:buAutoNum type="arabicPeriod" startAt="6"/>
              <a:tabLst>
                <a:tab pos="625475" algn="l"/>
              </a:tabLst>
            </a:pPr>
            <a:r>
              <a:rPr sz="2950" dirty="0">
                <a:solidFill>
                  <a:srgbClr val="2E7787"/>
                </a:solidFill>
                <a:latin typeface="Arial"/>
                <a:cs typeface="Arial"/>
              </a:rPr>
              <a:t>Σε</a:t>
            </a:r>
            <a:r>
              <a:rPr sz="2950" spc="-5" dirty="0">
                <a:solidFill>
                  <a:srgbClr val="2E7787"/>
                </a:solidFill>
                <a:latin typeface="Arial"/>
                <a:cs typeface="Arial"/>
              </a:rPr>
              <a:t> </a:t>
            </a:r>
            <a:r>
              <a:rPr sz="2950" dirty="0">
                <a:solidFill>
                  <a:srgbClr val="2E7787"/>
                </a:solidFill>
                <a:latin typeface="Arial"/>
                <a:cs typeface="Arial"/>
              </a:rPr>
              <a:t>περίπτωση</a:t>
            </a:r>
            <a:r>
              <a:rPr sz="2950" spc="-5" dirty="0">
                <a:solidFill>
                  <a:srgbClr val="2E7787"/>
                </a:solidFill>
                <a:latin typeface="Arial"/>
                <a:cs typeface="Arial"/>
              </a:rPr>
              <a:t> </a:t>
            </a:r>
            <a:r>
              <a:rPr sz="2950" dirty="0">
                <a:solidFill>
                  <a:srgbClr val="2E7787"/>
                </a:solidFill>
                <a:latin typeface="Arial"/>
                <a:cs typeface="Arial"/>
              </a:rPr>
              <a:t>που ο</a:t>
            </a:r>
            <a:r>
              <a:rPr sz="2950" spc="5" dirty="0">
                <a:solidFill>
                  <a:srgbClr val="2E7787"/>
                </a:solidFill>
                <a:latin typeface="Arial"/>
                <a:cs typeface="Arial"/>
              </a:rPr>
              <a:t> </a:t>
            </a:r>
            <a:r>
              <a:rPr sz="2950" dirty="0">
                <a:solidFill>
                  <a:srgbClr val="2E7787"/>
                </a:solidFill>
                <a:latin typeface="Arial"/>
                <a:cs typeface="Arial"/>
              </a:rPr>
              <a:t>αριθμός </a:t>
            </a:r>
            <a:r>
              <a:rPr sz="2950" spc="-25" dirty="0">
                <a:solidFill>
                  <a:srgbClr val="2E7787"/>
                </a:solidFill>
                <a:latin typeface="Arial"/>
                <a:cs typeface="Arial"/>
              </a:rPr>
              <a:t>των </a:t>
            </a:r>
            <a:r>
              <a:rPr sz="2950" dirty="0">
                <a:solidFill>
                  <a:srgbClr val="2E7787"/>
                </a:solidFill>
                <a:latin typeface="Arial"/>
                <a:cs typeface="Arial"/>
              </a:rPr>
              <a:t>ψηφοδελτίων</a:t>
            </a:r>
            <a:r>
              <a:rPr sz="2950" spc="-40" dirty="0">
                <a:solidFill>
                  <a:srgbClr val="2E7787"/>
                </a:solidFill>
                <a:latin typeface="Arial"/>
                <a:cs typeface="Arial"/>
              </a:rPr>
              <a:t> </a:t>
            </a:r>
            <a:r>
              <a:rPr sz="2950" dirty="0">
                <a:solidFill>
                  <a:srgbClr val="2E7787"/>
                </a:solidFill>
                <a:latin typeface="Arial"/>
                <a:cs typeface="Arial"/>
              </a:rPr>
              <a:t>τα</a:t>
            </a:r>
            <a:r>
              <a:rPr sz="2950" spc="-5" dirty="0">
                <a:solidFill>
                  <a:srgbClr val="2E7787"/>
                </a:solidFill>
                <a:latin typeface="Arial"/>
                <a:cs typeface="Arial"/>
              </a:rPr>
              <a:t> </a:t>
            </a:r>
            <a:r>
              <a:rPr sz="2950" dirty="0">
                <a:solidFill>
                  <a:srgbClr val="2E7787"/>
                </a:solidFill>
                <a:latin typeface="Arial"/>
                <a:cs typeface="Arial"/>
              </a:rPr>
              <a:t>οποία</a:t>
            </a:r>
            <a:r>
              <a:rPr sz="2950" spc="-5" dirty="0">
                <a:solidFill>
                  <a:srgbClr val="2E7787"/>
                </a:solidFill>
                <a:latin typeface="Arial"/>
                <a:cs typeface="Arial"/>
              </a:rPr>
              <a:t> </a:t>
            </a:r>
            <a:r>
              <a:rPr sz="2950" dirty="0">
                <a:solidFill>
                  <a:srgbClr val="2E7787"/>
                </a:solidFill>
                <a:latin typeface="Arial"/>
                <a:cs typeface="Arial"/>
              </a:rPr>
              <a:t>βρέθηκαν</a:t>
            </a:r>
            <a:r>
              <a:rPr sz="2950" spc="-5" dirty="0">
                <a:solidFill>
                  <a:srgbClr val="2E7787"/>
                </a:solidFill>
                <a:latin typeface="Arial"/>
                <a:cs typeface="Arial"/>
              </a:rPr>
              <a:t> </a:t>
            </a:r>
            <a:r>
              <a:rPr sz="2950" spc="-20" dirty="0">
                <a:solidFill>
                  <a:srgbClr val="2E7787"/>
                </a:solidFill>
                <a:latin typeface="Arial"/>
                <a:cs typeface="Arial"/>
              </a:rPr>
              <a:t>στην </a:t>
            </a:r>
            <a:r>
              <a:rPr sz="2950" dirty="0">
                <a:solidFill>
                  <a:srgbClr val="2E7787"/>
                </a:solidFill>
                <a:latin typeface="Arial"/>
                <a:cs typeface="Arial"/>
              </a:rPr>
              <a:t>κάλπη</a:t>
            </a:r>
            <a:r>
              <a:rPr sz="2950" spc="-5" dirty="0">
                <a:solidFill>
                  <a:srgbClr val="2E7787"/>
                </a:solidFill>
                <a:latin typeface="Arial"/>
                <a:cs typeface="Arial"/>
              </a:rPr>
              <a:t> </a:t>
            </a:r>
            <a:r>
              <a:rPr sz="2950" dirty="0">
                <a:solidFill>
                  <a:srgbClr val="2E7787"/>
                </a:solidFill>
                <a:latin typeface="Arial"/>
                <a:cs typeface="Arial"/>
              </a:rPr>
              <a:t>δεν</a:t>
            </a:r>
            <a:r>
              <a:rPr sz="2950" spc="-5" dirty="0">
                <a:solidFill>
                  <a:srgbClr val="2E7787"/>
                </a:solidFill>
                <a:latin typeface="Arial"/>
                <a:cs typeface="Arial"/>
              </a:rPr>
              <a:t> </a:t>
            </a:r>
            <a:r>
              <a:rPr sz="2950" dirty="0">
                <a:solidFill>
                  <a:srgbClr val="2E7787"/>
                </a:solidFill>
                <a:latin typeface="Arial"/>
                <a:cs typeface="Arial"/>
              </a:rPr>
              <a:t>είναι ίσος</a:t>
            </a:r>
            <a:r>
              <a:rPr sz="2950" spc="-15" dirty="0">
                <a:solidFill>
                  <a:srgbClr val="2E7787"/>
                </a:solidFill>
                <a:latin typeface="Arial"/>
                <a:cs typeface="Arial"/>
              </a:rPr>
              <a:t> </a:t>
            </a:r>
            <a:r>
              <a:rPr sz="2950" dirty="0">
                <a:solidFill>
                  <a:srgbClr val="2E7787"/>
                </a:solidFill>
                <a:latin typeface="Arial"/>
                <a:cs typeface="Arial"/>
              </a:rPr>
              <a:t>με τον</a:t>
            </a:r>
            <a:r>
              <a:rPr sz="2950" spc="-5" dirty="0">
                <a:solidFill>
                  <a:srgbClr val="2E7787"/>
                </a:solidFill>
                <a:latin typeface="Arial"/>
                <a:cs typeface="Arial"/>
              </a:rPr>
              <a:t> </a:t>
            </a:r>
            <a:r>
              <a:rPr sz="2950" dirty="0">
                <a:solidFill>
                  <a:srgbClr val="2E7787"/>
                </a:solidFill>
                <a:latin typeface="Arial"/>
                <a:cs typeface="Arial"/>
              </a:rPr>
              <a:t>αριθμό </a:t>
            </a:r>
            <a:r>
              <a:rPr sz="2950" spc="-25" dirty="0">
                <a:solidFill>
                  <a:srgbClr val="2E7787"/>
                </a:solidFill>
                <a:latin typeface="Arial"/>
                <a:cs typeface="Arial"/>
              </a:rPr>
              <a:t>των</a:t>
            </a:r>
            <a:endParaRPr sz="2950">
              <a:latin typeface="Arial"/>
              <a:cs typeface="Arial"/>
            </a:endParaRPr>
          </a:p>
          <a:p>
            <a:pPr marL="625475">
              <a:lnSpc>
                <a:spcPct val="100000"/>
              </a:lnSpc>
              <a:spcBef>
                <a:spcPts val="480"/>
              </a:spcBef>
            </a:pPr>
            <a:r>
              <a:rPr sz="2950" dirty="0">
                <a:solidFill>
                  <a:srgbClr val="2E7787"/>
                </a:solidFill>
                <a:latin typeface="Arial"/>
                <a:cs typeface="Arial"/>
              </a:rPr>
              <a:t>ψηφισάντων,</a:t>
            </a:r>
            <a:r>
              <a:rPr sz="2950" spc="-5" dirty="0">
                <a:solidFill>
                  <a:srgbClr val="2E7787"/>
                </a:solidFill>
                <a:latin typeface="Arial"/>
                <a:cs typeface="Arial"/>
              </a:rPr>
              <a:t> </a:t>
            </a:r>
            <a:r>
              <a:rPr sz="2950" dirty="0">
                <a:solidFill>
                  <a:srgbClr val="2E7787"/>
                </a:solidFill>
                <a:latin typeface="Arial"/>
                <a:cs typeface="Arial"/>
              </a:rPr>
              <a:t>γίνεται</a:t>
            </a:r>
            <a:r>
              <a:rPr sz="2950" spc="-5" dirty="0">
                <a:solidFill>
                  <a:srgbClr val="2E7787"/>
                </a:solidFill>
                <a:latin typeface="Arial"/>
                <a:cs typeface="Arial"/>
              </a:rPr>
              <a:t> </a:t>
            </a:r>
            <a:r>
              <a:rPr sz="2950" dirty="0">
                <a:solidFill>
                  <a:srgbClr val="2E7787"/>
                </a:solidFill>
                <a:latin typeface="Arial"/>
                <a:cs typeface="Arial"/>
              </a:rPr>
              <a:t>νέα</a:t>
            </a:r>
            <a:r>
              <a:rPr sz="2950" spc="-10" dirty="0">
                <a:solidFill>
                  <a:srgbClr val="2E7787"/>
                </a:solidFill>
                <a:latin typeface="Arial"/>
                <a:cs typeface="Arial"/>
              </a:rPr>
              <a:t> καταμέτρηση</a:t>
            </a:r>
            <a:endParaRPr sz="2950">
              <a:latin typeface="Arial"/>
              <a:cs typeface="Arial"/>
            </a:endParaRPr>
          </a:p>
          <a:p>
            <a:pPr marL="625475" marR="539750" indent="-613410">
              <a:lnSpc>
                <a:spcPct val="114399"/>
              </a:lnSpc>
              <a:spcBef>
                <a:spcPts val="1005"/>
              </a:spcBef>
              <a:buSzPct val="120338"/>
              <a:buAutoNum type="arabicPeriod" startAt="7"/>
              <a:tabLst>
                <a:tab pos="625475" algn="l"/>
              </a:tabLst>
            </a:pPr>
            <a:r>
              <a:rPr sz="2950" dirty="0">
                <a:solidFill>
                  <a:srgbClr val="2E7787"/>
                </a:solidFill>
                <a:latin typeface="Arial"/>
                <a:cs typeface="Arial"/>
              </a:rPr>
              <a:t>Εάν</a:t>
            </a:r>
            <a:r>
              <a:rPr sz="2950" spc="-5" dirty="0">
                <a:solidFill>
                  <a:srgbClr val="2E7787"/>
                </a:solidFill>
                <a:latin typeface="Arial"/>
                <a:cs typeface="Arial"/>
              </a:rPr>
              <a:t> </a:t>
            </a: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διαφορά</a:t>
            </a:r>
            <a:r>
              <a:rPr sz="2950" spc="-5" dirty="0">
                <a:solidFill>
                  <a:srgbClr val="2E7787"/>
                </a:solidFill>
                <a:latin typeface="Arial"/>
                <a:cs typeface="Arial"/>
              </a:rPr>
              <a:t> </a:t>
            </a:r>
            <a:r>
              <a:rPr sz="2950" dirty="0">
                <a:solidFill>
                  <a:srgbClr val="2E7787"/>
                </a:solidFill>
                <a:latin typeface="Arial"/>
                <a:cs typeface="Arial"/>
              </a:rPr>
              <a:t>εξακολουθεί</a:t>
            </a:r>
            <a:r>
              <a:rPr sz="2950" spc="-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spc="-10" dirty="0">
                <a:solidFill>
                  <a:srgbClr val="2E7787"/>
                </a:solidFill>
                <a:latin typeface="Arial"/>
                <a:cs typeface="Arial"/>
              </a:rPr>
              <a:t>υπάρχει, </a:t>
            </a:r>
            <a:r>
              <a:rPr sz="2950" dirty="0">
                <a:solidFill>
                  <a:srgbClr val="2E7787"/>
                </a:solidFill>
                <a:latin typeface="Arial"/>
                <a:cs typeface="Arial"/>
              </a:rPr>
              <a:t>συμπληρώνεται</a:t>
            </a:r>
            <a:r>
              <a:rPr sz="2950" spc="-30" dirty="0">
                <a:solidFill>
                  <a:srgbClr val="2E7787"/>
                </a:solidFill>
                <a:latin typeface="Arial"/>
                <a:cs typeface="Arial"/>
              </a:rPr>
              <a:t> </a:t>
            </a:r>
            <a:r>
              <a:rPr sz="2950" dirty="0">
                <a:solidFill>
                  <a:srgbClr val="2E7787"/>
                </a:solidFill>
                <a:latin typeface="Arial"/>
                <a:cs typeface="Arial"/>
              </a:rPr>
              <a:t>το</a:t>
            </a:r>
            <a:r>
              <a:rPr sz="2950" spc="-25" dirty="0">
                <a:solidFill>
                  <a:srgbClr val="2E7787"/>
                </a:solidFill>
                <a:latin typeface="Arial"/>
                <a:cs typeface="Arial"/>
              </a:rPr>
              <a:t> </a:t>
            </a:r>
            <a:r>
              <a:rPr sz="2950" spc="-10" dirty="0">
                <a:solidFill>
                  <a:srgbClr val="2E7787"/>
                </a:solidFill>
                <a:latin typeface="Arial"/>
                <a:cs typeface="Arial"/>
              </a:rPr>
              <a:t>«Πρακτικό</a:t>
            </a:r>
            <a:endParaRPr sz="2950">
              <a:latin typeface="Arial"/>
              <a:cs typeface="Arial"/>
            </a:endParaRPr>
          </a:p>
          <a:p>
            <a:pPr marL="625475">
              <a:lnSpc>
                <a:spcPct val="100000"/>
              </a:lnSpc>
              <a:spcBef>
                <a:spcPts val="730"/>
              </a:spcBef>
            </a:pPr>
            <a:r>
              <a:rPr sz="2950" dirty="0">
                <a:solidFill>
                  <a:srgbClr val="2E7787"/>
                </a:solidFill>
                <a:latin typeface="Arial"/>
                <a:cs typeface="Arial"/>
              </a:rPr>
              <a:t>Επαναμέτρησης των Ψήφων στο </a:t>
            </a:r>
            <a:r>
              <a:rPr sz="2950" spc="-10" dirty="0">
                <a:solidFill>
                  <a:srgbClr val="2E7787"/>
                </a:solidFill>
                <a:latin typeface="Arial"/>
                <a:cs typeface="Arial"/>
              </a:rPr>
              <a:t>Εκλογικό</a:t>
            </a:r>
            <a:endParaRPr sz="2950">
              <a:latin typeface="Arial"/>
              <a:cs typeface="Arial"/>
            </a:endParaRPr>
          </a:p>
          <a:p>
            <a:pPr marL="625475" marR="5080">
              <a:lnSpc>
                <a:spcPct val="120700"/>
              </a:lnSpc>
              <a:spcBef>
                <a:spcPts val="5"/>
              </a:spcBef>
            </a:pPr>
            <a:r>
              <a:rPr sz="2950" dirty="0">
                <a:solidFill>
                  <a:srgbClr val="2E7787"/>
                </a:solidFill>
                <a:latin typeface="Arial"/>
                <a:cs typeface="Arial"/>
              </a:rPr>
              <a:t>Κέντρο»</a:t>
            </a:r>
            <a:r>
              <a:rPr sz="2950" spc="-15" dirty="0">
                <a:solidFill>
                  <a:srgbClr val="2E7787"/>
                </a:solidFill>
                <a:latin typeface="Arial"/>
                <a:cs typeface="Arial"/>
              </a:rPr>
              <a:t> </a:t>
            </a:r>
            <a:r>
              <a:rPr sz="2950" dirty="0">
                <a:solidFill>
                  <a:srgbClr val="2E7787"/>
                </a:solidFill>
                <a:latin typeface="Arial"/>
                <a:cs typeface="Arial"/>
              </a:rPr>
              <a:t>για το</a:t>
            </a:r>
            <a:r>
              <a:rPr sz="2950" spc="-15" dirty="0">
                <a:solidFill>
                  <a:srgbClr val="2E7787"/>
                </a:solidFill>
                <a:latin typeface="Arial"/>
                <a:cs typeface="Arial"/>
              </a:rPr>
              <a:t> </a:t>
            </a:r>
            <a:r>
              <a:rPr sz="2950" dirty="0">
                <a:solidFill>
                  <a:srgbClr val="2E7787"/>
                </a:solidFill>
                <a:latin typeface="Arial"/>
                <a:cs typeface="Arial"/>
              </a:rPr>
              <a:t>συγκεκριμένο</a:t>
            </a:r>
            <a:r>
              <a:rPr sz="2950" spc="-15" dirty="0">
                <a:solidFill>
                  <a:srgbClr val="2E7787"/>
                </a:solidFill>
                <a:latin typeface="Arial"/>
                <a:cs typeface="Arial"/>
              </a:rPr>
              <a:t> </a:t>
            </a:r>
            <a:r>
              <a:rPr sz="2950" dirty="0">
                <a:solidFill>
                  <a:srgbClr val="2E7787"/>
                </a:solidFill>
                <a:latin typeface="Arial"/>
                <a:cs typeface="Arial"/>
              </a:rPr>
              <a:t>είδος</a:t>
            </a:r>
            <a:r>
              <a:rPr sz="2950" spc="-10" dirty="0">
                <a:solidFill>
                  <a:srgbClr val="2E7787"/>
                </a:solidFill>
                <a:latin typeface="Arial"/>
                <a:cs typeface="Arial"/>
              </a:rPr>
              <a:t> εκλογής </a:t>
            </a:r>
            <a:r>
              <a:rPr sz="2950" dirty="0">
                <a:solidFill>
                  <a:srgbClr val="E28B18"/>
                </a:solidFill>
                <a:latin typeface="Arial"/>
                <a:cs typeface="Arial"/>
              </a:rPr>
              <a:t>(ΕΤΑΕΚ</a:t>
            </a:r>
            <a:r>
              <a:rPr sz="2950" spc="5" dirty="0">
                <a:solidFill>
                  <a:srgbClr val="E28B18"/>
                </a:solidFill>
                <a:latin typeface="Arial"/>
                <a:cs typeface="Arial"/>
              </a:rPr>
              <a:t> </a:t>
            </a:r>
            <a:r>
              <a:rPr sz="2950" dirty="0">
                <a:solidFill>
                  <a:srgbClr val="E28B18"/>
                </a:solidFill>
                <a:latin typeface="Arial"/>
                <a:cs typeface="Arial"/>
              </a:rPr>
              <a:t>19Α-</a:t>
            </a:r>
            <a:r>
              <a:rPr sz="2950" spc="-25" dirty="0">
                <a:solidFill>
                  <a:srgbClr val="E28B18"/>
                </a:solidFill>
                <a:latin typeface="Arial"/>
                <a:cs typeface="Arial"/>
              </a:rPr>
              <a:t>Η)</a:t>
            </a:r>
            <a:endParaRPr sz="2950">
              <a:latin typeface="Arial"/>
              <a:cs typeface="Arial"/>
            </a:endParaRPr>
          </a:p>
        </p:txBody>
      </p:sp>
      <p:sp>
        <p:nvSpPr>
          <p:cNvPr id="7" name="object 7"/>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pic>
        <p:nvPicPr>
          <p:cNvPr id="8" name="object 8"/>
          <p:cNvPicPr/>
          <p:nvPr/>
        </p:nvPicPr>
        <p:blipFill>
          <a:blip r:embed="rId4"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170970"/>
            <a:ext cx="17483455" cy="1111250"/>
          </a:xfrm>
          <a:prstGeom prst="rect">
            <a:avLst/>
          </a:prstGeom>
        </p:spPr>
        <p:txBody>
          <a:bodyPr vert="horz" wrap="square" lIns="0" tIns="12065" rIns="0" bIns="0" rtlCol="0">
            <a:spAutoFit/>
          </a:bodyPr>
          <a:lstStyle/>
          <a:p>
            <a:pPr marL="12700" marR="5080">
              <a:lnSpc>
                <a:spcPct val="120700"/>
              </a:lnSpc>
              <a:spcBef>
                <a:spcPts val="95"/>
              </a:spcBef>
            </a:pPr>
            <a:r>
              <a:rPr sz="2950" dirty="0">
                <a:solidFill>
                  <a:srgbClr val="2E7787"/>
                </a:solidFill>
                <a:latin typeface="Arial"/>
                <a:cs typeface="Arial"/>
              </a:rPr>
              <a:t>Στα</a:t>
            </a:r>
            <a:r>
              <a:rPr sz="2950" spc="-20" dirty="0">
                <a:solidFill>
                  <a:srgbClr val="2E7787"/>
                </a:solidFill>
                <a:latin typeface="Arial"/>
                <a:cs typeface="Arial"/>
              </a:rPr>
              <a:t> </a:t>
            </a:r>
            <a:r>
              <a:rPr sz="2950" dirty="0">
                <a:solidFill>
                  <a:srgbClr val="2E7787"/>
                </a:solidFill>
                <a:latin typeface="Arial"/>
                <a:cs typeface="Arial"/>
              </a:rPr>
              <a:t>ακόλουθα</a:t>
            </a:r>
            <a:r>
              <a:rPr sz="2950" spc="10" dirty="0">
                <a:solidFill>
                  <a:srgbClr val="2E7787"/>
                </a:solidFill>
                <a:latin typeface="Arial"/>
                <a:cs typeface="Arial"/>
              </a:rPr>
              <a:t> </a:t>
            </a:r>
            <a:r>
              <a:rPr sz="2950" dirty="0">
                <a:solidFill>
                  <a:srgbClr val="2E7787"/>
                </a:solidFill>
                <a:latin typeface="Arial"/>
                <a:cs typeface="Arial"/>
              </a:rPr>
              <a:t>κέντρα</a:t>
            </a:r>
            <a:r>
              <a:rPr sz="2950" spc="-10" dirty="0">
                <a:solidFill>
                  <a:srgbClr val="2E7787"/>
                </a:solidFill>
                <a:latin typeface="Arial"/>
                <a:cs typeface="Arial"/>
              </a:rPr>
              <a:t> </a:t>
            </a: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καταμέτρηση</a:t>
            </a:r>
            <a:r>
              <a:rPr sz="2950" spc="-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ψήφων</a:t>
            </a:r>
            <a:r>
              <a:rPr sz="2950" spc="-25" dirty="0">
                <a:solidFill>
                  <a:srgbClr val="2E7787"/>
                </a:solidFill>
                <a:latin typeface="Arial"/>
                <a:cs typeface="Arial"/>
              </a:rPr>
              <a:t> </a:t>
            </a:r>
            <a:r>
              <a:rPr sz="2950" dirty="0">
                <a:solidFill>
                  <a:srgbClr val="2E7787"/>
                </a:solidFill>
                <a:latin typeface="Arial"/>
                <a:cs typeface="Arial"/>
              </a:rPr>
              <a:t>δεν</a:t>
            </a:r>
            <a:r>
              <a:rPr sz="2950" spc="-10" dirty="0">
                <a:solidFill>
                  <a:srgbClr val="2E7787"/>
                </a:solidFill>
                <a:latin typeface="Arial"/>
                <a:cs typeface="Arial"/>
              </a:rPr>
              <a:t> </a:t>
            </a:r>
            <a:r>
              <a:rPr sz="2950" dirty="0">
                <a:solidFill>
                  <a:srgbClr val="2E7787"/>
                </a:solidFill>
                <a:latin typeface="Arial"/>
                <a:cs typeface="Arial"/>
              </a:rPr>
              <a:t>θα</a:t>
            </a:r>
            <a:r>
              <a:rPr sz="2950" spc="-5" dirty="0">
                <a:solidFill>
                  <a:srgbClr val="2E7787"/>
                </a:solidFill>
                <a:latin typeface="Arial"/>
                <a:cs typeface="Arial"/>
              </a:rPr>
              <a:t> </a:t>
            </a:r>
            <a:r>
              <a:rPr sz="2950" dirty="0">
                <a:solidFill>
                  <a:srgbClr val="2E7787"/>
                </a:solidFill>
                <a:latin typeface="Arial"/>
                <a:cs typeface="Arial"/>
              </a:rPr>
              <a:t>γίνει</a:t>
            </a:r>
            <a:r>
              <a:rPr sz="2950" spc="-15" dirty="0">
                <a:solidFill>
                  <a:srgbClr val="2E7787"/>
                </a:solidFill>
                <a:latin typeface="Arial"/>
                <a:cs typeface="Arial"/>
              </a:rPr>
              <a:t> </a:t>
            </a:r>
            <a:r>
              <a:rPr sz="2950" dirty="0">
                <a:solidFill>
                  <a:srgbClr val="2E7787"/>
                </a:solidFill>
                <a:latin typeface="Arial"/>
                <a:cs typeface="Arial"/>
              </a:rPr>
              <a:t>επιτόπου,</a:t>
            </a:r>
            <a:r>
              <a:rPr sz="2950" spc="-20" dirty="0">
                <a:solidFill>
                  <a:srgbClr val="2E7787"/>
                </a:solidFill>
                <a:latin typeface="Arial"/>
                <a:cs typeface="Arial"/>
              </a:rPr>
              <a:t> </a:t>
            </a:r>
            <a:r>
              <a:rPr sz="2950" dirty="0">
                <a:solidFill>
                  <a:srgbClr val="2E7787"/>
                </a:solidFill>
                <a:latin typeface="Arial"/>
                <a:cs typeface="Arial"/>
              </a:rPr>
              <a:t>αλλά</a:t>
            </a:r>
            <a:r>
              <a:rPr sz="2950" spc="10" dirty="0">
                <a:solidFill>
                  <a:srgbClr val="2E7787"/>
                </a:solidFill>
                <a:latin typeface="Arial"/>
                <a:cs typeface="Arial"/>
              </a:rPr>
              <a:t> </a:t>
            </a:r>
            <a:r>
              <a:rPr sz="2950" dirty="0">
                <a:solidFill>
                  <a:srgbClr val="2E7787"/>
                </a:solidFill>
                <a:latin typeface="Arial"/>
                <a:cs typeface="Arial"/>
              </a:rPr>
              <a:t>οι</a:t>
            </a:r>
            <a:r>
              <a:rPr sz="2950" spc="-5" dirty="0">
                <a:solidFill>
                  <a:srgbClr val="2E7787"/>
                </a:solidFill>
                <a:latin typeface="Arial"/>
                <a:cs typeface="Arial"/>
              </a:rPr>
              <a:t> </a:t>
            </a:r>
            <a:r>
              <a:rPr sz="2950" dirty="0">
                <a:solidFill>
                  <a:srgbClr val="2E7787"/>
                </a:solidFill>
                <a:latin typeface="Arial"/>
                <a:cs typeface="Arial"/>
              </a:rPr>
              <a:t>κάλπες θα</a:t>
            </a:r>
            <a:r>
              <a:rPr sz="2950" spc="-5" dirty="0">
                <a:solidFill>
                  <a:srgbClr val="2E7787"/>
                </a:solidFill>
                <a:latin typeface="Arial"/>
                <a:cs typeface="Arial"/>
              </a:rPr>
              <a:t> </a:t>
            </a:r>
            <a:r>
              <a:rPr sz="2950" spc="-10" dirty="0">
                <a:solidFill>
                  <a:srgbClr val="2E7787"/>
                </a:solidFill>
                <a:latin typeface="Arial"/>
                <a:cs typeface="Arial"/>
              </a:rPr>
              <a:t>μεταφερθούν </a:t>
            </a:r>
            <a:r>
              <a:rPr sz="2950" dirty="0">
                <a:solidFill>
                  <a:srgbClr val="2E7787"/>
                </a:solidFill>
                <a:latin typeface="Arial"/>
                <a:cs typeface="Arial"/>
              </a:rPr>
              <a:t>για</a:t>
            </a:r>
            <a:r>
              <a:rPr sz="2950" spc="-30" dirty="0">
                <a:solidFill>
                  <a:srgbClr val="2E7787"/>
                </a:solidFill>
                <a:latin typeface="Arial"/>
                <a:cs typeface="Arial"/>
              </a:rPr>
              <a:t> </a:t>
            </a:r>
            <a:r>
              <a:rPr sz="2950" dirty="0">
                <a:solidFill>
                  <a:srgbClr val="2E7787"/>
                </a:solidFill>
                <a:latin typeface="Arial"/>
                <a:cs typeface="Arial"/>
              </a:rPr>
              <a:t>καταμέτρηση</a:t>
            </a:r>
            <a:r>
              <a:rPr sz="2950" spc="-15" dirty="0">
                <a:solidFill>
                  <a:srgbClr val="2E7787"/>
                </a:solidFill>
                <a:latin typeface="Arial"/>
                <a:cs typeface="Arial"/>
              </a:rPr>
              <a:t> </a:t>
            </a:r>
            <a:r>
              <a:rPr sz="2950" dirty="0">
                <a:solidFill>
                  <a:srgbClr val="2E7787"/>
                </a:solidFill>
                <a:latin typeface="Arial"/>
                <a:cs typeface="Arial"/>
              </a:rPr>
              <a:t>στο</a:t>
            </a:r>
            <a:r>
              <a:rPr sz="2950" spc="-15" dirty="0">
                <a:solidFill>
                  <a:srgbClr val="2E7787"/>
                </a:solidFill>
                <a:latin typeface="Arial"/>
                <a:cs typeface="Arial"/>
              </a:rPr>
              <a:t> </a:t>
            </a:r>
            <a:r>
              <a:rPr sz="2950" dirty="0">
                <a:solidFill>
                  <a:srgbClr val="2E7787"/>
                </a:solidFill>
                <a:latin typeface="Arial"/>
                <a:cs typeface="Arial"/>
              </a:rPr>
              <a:t>ενιαίο</a:t>
            </a:r>
            <a:r>
              <a:rPr sz="2950" spc="-30" dirty="0">
                <a:solidFill>
                  <a:srgbClr val="2E7787"/>
                </a:solidFill>
                <a:latin typeface="Arial"/>
                <a:cs typeface="Arial"/>
              </a:rPr>
              <a:t> </a:t>
            </a:r>
            <a:r>
              <a:rPr sz="2950" dirty="0">
                <a:solidFill>
                  <a:srgbClr val="2E7787"/>
                </a:solidFill>
                <a:latin typeface="Arial"/>
                <a:cs typeface="Arial"/>
              </a:rPr>
              <a:t>κέντρο</a:t>
            </a:r>
            <a:r>
              <a:rPr sz="2950" spc="-15" dirty="0">
                <a:solidFill>
                  <a:srgbClr val="2E7787"/>
                </a:solidFill>
                <a:latin typeface="Arial"/>
                <a:cs typeface="Arial"/>
              </a:rPr>
              <a:t> </a:t>
            </a:r>
            <a:r>
              <a:rPr sz="2950" dirty="0">
                <a:solidFill>
                  <a:srgbClr val="2E7787"/>
                </a:solidFill>
                <a:latin typeface="Arial"/>
                <a:cs typeface="Arial"/>
              </a:rPr>
              <a:t>διαλογής</a:t>
            </a:r>
            <a:r>
              <a:rPr sz="2950" spc="-15" dirty="0">
                <a:solidFill>
                  <a:srgbClr val="2E7787"/>
                </a:solidFill>
                <a:latin typeface="Arial"/>
                <a:cs typeface="Arial"/>
              </a:rPr>
              <a:t> </a:t>
            </a:r>
            <a:r>
              <a:rPr sz="2950" dirty="0">
                <a:solidFill>
                  <a:srgbClr val="2E7787"/>
                </a:solidFill>
                <a:latin typeface="Arial"/>
                <a:cs typeface="Arial"/>
              </a:rPr>
              <a:t>στο</a:t>
            </a:r>
            <a:r>
              <a:rPr sz="2950" spc="-15" dirty="0">
                <a:solidFill>
                  <a:srgbClr val="2E7787"/>
                </a:solidFill>
                <a:latin typeface="Arial"/>
                <a:cs typeface="Arial"/>
              </a:rPr>
              <a:t> </a:t>
            </a:r>
            <a:r>
              <a:rPr sz="2950" dirty="0">
                <a:solidFill>
                  <a:srgbClr val="2E7787"/>
                </a:solidFill>
                <a:latin typeface="Arial"/>
                <a:cs typeface="Arial"/>
              </a:rPr>
              <a:t>Υπουργείο</a:t>
            </a:r>
            <a:r>
              <a:rPr sz="2950" spc="-15" dirty="0">
                <a:solidFill>
                  <a:srgbClr val="2E7787"/>
                </a:solidFill>
                <a:latin typeface="Arial"/>
                <a:cs typeface="Arial"/>
              </a:rPr>
              <a:t> </a:t>
            </a:r>
            <a:r>
              <a:rPr sz="2950" spc="-10" dirty="0">
                <a:solidFill>
                  <a:srgbClr val="2E7787"/>
                </a:solidFill>
                <a:latin typeface="Arial"/>
                <a:cs typeface="Arial"/>
              </a:rPr>
              <a:t>Οικονομικών</a:t>
            </a:r>
            <a:endParaRPr sz="29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graphicFrame>
        <p:nvGraphicFramePr>
          <p:cNvPr id="4" name="object 4"/>
          <p:cNvGraphicFramePr>
            <a:graphicFrameLocks noGrp="1"/>
          </p:cNvGraphicFramePr>
          <p:nvPr>
            <p:extLst>
              <p:ext uri="{D42A27DB-BD31-4B8C-83A1-F6EECF244321}">
                <p14:modId xmlns:p14="http://schemas.microsoft.com/office/powerpoint/2010/main" val="1738955539"/>
              </p:ext>
            </p:extLst>
          </p:nvPr>
        </p:nvGraphicFramePr>
        <p:xfrm>
          <a:off x="1212850" y="3468345"/>
          <a:ext cx="17473309" cy="6811645"/>
        </p:xfrm>
        <a:graphic>
          <a:graphicData uri="http://schemas.openxmlformats.org/drawingml/2006/table">
            <a:tbl>
              <a:tblPr firstRow="1" bandRow="1">
                <a:tableStyleId>{2D5ABB26-0587-4C30-8999-92F81FD0307C}</a:tableStyleId>
              </a:tblPr>
              <a:tblGrid>
                <a:gridCol w="17473309">
                  <a:extLst>
                    <a:ext uri="{9D8B030D-6E8A-4147-A177-3AD203B41FA5}">
                      <a16:colId xmlns:a16="http://schemas.microsoft.com/office/drawing/2014/main" val="20000"/>
                    </a:ext>
                  </a:extLst>
                </a:gridCol>
              </a:tblGrid>
              <a:tr h="862330">
                <a:tc>
                  <a:txBody>
                    <a:bodyPr/>
                    <a:lstStyle/>
                    <a:p>
                      <a:pPr marL="1074420">
                        <a:lnSpc>
                          <a:spcPct val="100000"/>
                        </a:lnSpc>
                        <a:spcBef>
                          <a:spcPts val="1870"/>
                        </a:spcBef>
                      </a:pPr>
                      <a:r>
                        <a:rPr sz="2300" b="1" u="sng" dirty="0">
                          <a:solidFill>
                            <a:srgbClr val="2E7787"/>
                          </a:solidFill>
                          <a:uFill>
                            <a:solidFill>
                              <a:srgbClr val="2E7787"/>
                            </a:solidFill>
                          </a:uFill>
                          <a:latin typeface="Carlito"/>
                          <a:cs typeface="Carlito"/>
                        </a:rPr>
                        <a:t>ΕΠΑΡΧΙΑ</a:t>
                      </a:r>
                      <a:r>
                        <a:rPr sz="2300" b="1" u="sng" spc="-50" dirty="0">
                          <a:solidFill>
                            <a:srgbClr val="2E7787"/>
                          </a:solidFill>
                          <a:uFill>
                            <a:solidFill>
                              <a:srgbClr val="2E7787"/>
                            </a:solidFill>
                          </a:uFill>
                          <a:latin typeface="Carlito"/>
                          <a:cs typeface="Carlito"/>
                        </a:rPr>
                        <a:t> </a:t>
                      </a:r>
                      <a:r>
                        <a:rPr lang="el-GR" sz="2300" b="1" u="sng" spc="-10" dirty="0" smtClean="0">
                          <a:solidFill>
                            <a:srgbClr val="2E7787"/>
                          </a:solidFill>
                          <a:uFill>
                            <a:solidFill>
                              <a:srgbClr val="2E7787"/>
                            </a:solidFill>
                          </a:uFill>
                          <a:latin typeface="Carlito"/>
                          <a:cs typeface="Carlito"/>
                        </a:rPr>
                        <a:t>ΛΕΜΕΣΟΥ</a:t>
                      </a:r>
                      <a:r>
                        <a:rPr lang="en-US" sz="2300" b="1" u="sng" spc="-10" dirty="0" smtClean="0">
                          <a:solidFill>
                            <a:srgbClr val="2E7787"/>
                          </a:solidFill>
                          <a:uFill>
                            <a:solidFill>
                              <a:srgbClr val="2E7787"/>
                            </a:solidFill>
                          </a:uFill>
                          <a:latin typeface="Carlito"/>
                          <a:cs typeface="Carlito"/>
                        </a:rPr>
                        <a:t>  </a:t>
                      </a:r>
                      <a:endParaRPr sz="2300" dirty="0">
                        <a:latin typeface="Carlito"/>
                        <a:cs typeface="Carlito"/>
                      </a:endParaRPr>
                    </a:p>
                  </a:txBody>
                  <a:tcPr marL="0" marR="0" marT="237490" marB="0">
                    <a:lnL w="6350">
                      <a:solidFill>
                        <a:srgbClr val="FFC000"/>
                      </a:solidFill>
                      <a:prstDash val="solid"/>
                    </a:lnL>
                    <a:lnR w="6350">
                      <a:solidFill>
                        <a:srgbClr val="FFC000"/>
                      </a:solidFill>
                      <a:prstDash val="solid"/>
                    </a:lnR>
                    <a:solidFill>
                      <a:srgbClr val="FFC000"/>
                    </a:solidFill>
                  </a:tcPr>
                </a:tc>
                <a:extLst>
                  <a:ext uri="{0D108BD9-81ED-4DB2-BD59-A6C34878D82A}">
                    <a16:rowId xmlns:a16="http://schemas.microsoft.com/office/drawing/2014/main" val="10000"/>
                  </a:ext>
                </a:extLst>
              </a:tr>
              <a:tr h="831215">
                <a:tc>
                  <a:txBody>
                    <a:bodyPr/>
                    <a:lstStyle/>
                    <a:p>
                      <a:pPr marL="0" indent="0" algn="l">
                        <a:lnSpc>
                          <a:spcPct val="100000"/>
                        </a:lnSpc>
                        <a:buNone/>
                      </a:pPr>
                      <a:r>
                        <a:rPr lang="en-US" sz="2800" baseline="0" dirty="0" smtClean="0">
                          <a:latin typeface="Times New Roman"/>
                          <a:cs typeface="Times New Roman"/>
                        </a:rPr>
                        <a:t>1.</a:t>
                      </a:r>
                      <a:r>
                        <a:rPr lang="el-GR" sz="2800" baseline="0" dirty="0" smtClean="0">
                          <a:latin typeface="Times New Roman"/>
                          <a:cs typeface="Times New Roman"/>
                        </a:rPr>
                        <a:t>  </a:t>
                      </a:r>
                      <a:r>
                        <a:rPr lang="en-US" sz="2800" baseline="0" dirty="0" smtClean="0">
                          <a:latin typeface="Times New Roman"/>
                          <a:cs typeface="Times New Roman"/>
                        </a:rPr>
                        <a:t> </a:t>
                      </a:r>
                      <a:r>
                        <a:rPr lang="el-GR" sz="2800" baseline="0" dirty="0" err="1" smtClean="0">
                          <a:latin typeface="Times New Roman"/>
                          <a:cs typeface="Times New Roman"/>
                        </a:rPr>
                        <a:t>Λανίτειο</a:t>
                      </a:r>
                      <a:r>
                        <a:rPr lang="el-GR" sz="2800" baseline="0" dirty="0" smtClean="0">
                          <a:latin typeface="Times New Roman"/>
                          <a:cs typeface="Times New Roman"/>
                        </a:rPr>
                        <a:t> </a:t>
                      </a:r>
                      <a:r>
                        <a:rPr lang="el-GR" sz="2800" baseline="0" dirty="0" smtClean="0">
                          <a:latin typeface="Times New Roman"/>
                          <a:cs typeface="Times New Roman"/>
                        </a:rPr>
                        <a:t>Γυμνάσιο (Κέντρο Α)                       </a:t>
                      </a:r>
                      <a:r>
                        <a:rPr lang="en-US" sz="2800" baseline="0" dirty="0" smtClean="0">
                          <a:latin typeface="Times New Roman"/>
                          <a:cs typeface="Times New Roman"/>
                        </a:rPr>
                        <a:t> </a:t>
                      </a:r>
                      <a:r>
                        <a:rPr lang="el-GR" sz="2800" u="sng" baseline="0" dirty="0" smtClean="0">
                          <a:latin typeface="Times New Roman"/>
                          <a:cs typeface="Times New Roman"/>
                        </a:rPr>
                        <a:t>Κατεχόμενες </a:t>
                      </a:r>
                      <a:r>
                        <a:rPr lang="el-GR" sz="2800" u="sng" baseline="0" dirty="0" smtClean="0">
                          <a:latin typeface="Times New Roman"/>
                          <a:cs typeface="Times New Roman"/>
                        </a:rPr>
                        <a:t>Κοινότητες Λευκωσίας                                                                                               </a:t>
                      </a:r>
                      <a:r>
                        <a:rPr lang="el-GR" sz="2800" u="none" baseline="0" dirty="0" smtClean="0">
                          <a:solidFill>
                            <a:schemeClr val="tx1"/>
                          </a:solidFill>
                          <a:latin typeface="Times New Roman"/>
                          <a:cs typeface="Times New Roman"/>
                        </a:rPr>
                        <a:t>.                                                                             </a:t>
                      </a:r>
                      <a:r>
                        <a:rPr lang="en-US" sz="2800" u="none" baseline="0" dirty="0" smtClean="0">
                          <a:solidFill>
                            <a:schemeClr val="tx1"/>
                          </a:solidFill>
                          <a:latin typeface="Times New Roman"/>
                          <a:cs typeface="Times New Roman"/>
                        </a:rPr>
                        <a:t>  </a:t>
                      </a:r>
                      <a:r>
                        <a:rPr lang="el-GR" sz="2800" u="none" baseline="0" dirty="0" err="1" smtClean="0">
                          <a:latin typeface="Times New Roman"/>
                          <a:cs typeface="Times New Roman"/>
                        </a:rPr>
                        <a:t>Παλαίκυθρο</a:t>
                      </a:r>
                      <a:r>
                        <a:rPr lang="el-GR" sz="2800" u="none" baseline="0" dirty="0" smtClean="0">
                          <a:latin typeface="Times New Roman"/>
                          <a:cs typeface="Times New Roman"/>
                        </a:rPr>
                        <a:t>, </a:t>
                      </a:r>
                      <a:r>
                        <a:rPr lang="el-GR" sz="2800" u="none" baseline="0" dirty="0" err="1" smtClean="0">
                          <a:latin typeface="Times New Roman"/>
                          <a:cs typeface="Times New Roman"/>
                        </a:rPr>
                        <a:t>Γερόλακκος</a:t>
                      </a:r>
                      <a:r>
                        <a:rPr lang="el-GR" sz="2800" u="none" baseline="0" dirty="0" smtClean="0">
                          <a:latin typeface="Times New Roman"/>
                          <a:cs typeface="Times New Roman"/>
                        </a:rPr>
                        <a:t>, Καλό Χωριό Σολέας</a:t>
                      </a:r>
                    </a:p>
                    <a:p>
                      <a:pPr marL="0" indent="0" algn="l">
                        <a:lnSpc>
                          <a:spcPct val="100000"/>
                        </a:lnSpc>
                        <a:buNone/>
                      </a:pPr>
                      <a:r>
                        <a:rPr lang="el-GR" sz="2800" baseline="0" dirty="0" smtClean="0">
                          <a:latin typeface="Times New Roman"/>
                          <a:cs typeface="Times New Roman"/>
                        </a:rPr>
                        <a:t>                                                                             </a:t>
                      </a:r>
                      <a:r>
                        <a:rPr lang="en-US" sz="2800" baseline="0" dirty="0" smtClean="0">
                          <a:latin typeface="Times New Roman"/>
                          <a:cs typeface="Times New Roman"/>
                        </a:rPr>
                        <a:t>  </a:t>
                      </a:r>
                      <a:r>
                        <a:rPr lang="el-GR" sz="2800" baseline="0" dirty="0" smtClean="0">
                          <a:latin typeface="Times New Roman"/>
                          <a:cs typeface="Times New Roman"/>
                        </a:rPr>
                        <a:t> </a:t>
                      </a:r>
                      <a:r>
                        <a:rPr lang="el-GR" sz="2800" dirty="0" smtClean="0">
                          <a:latin typeface="Times New Roman"/>
                          <a:cs typeface="Times New Roman"/>
                        </a:rPr>
                        <a:t>Καραβοστάσι</a:t>
                      </a:r>
                      <a:r>
                        <a:rPr lang="el-GR" sz="2800" baseline="0" dirty="0" smtClean="0">
                          <a:latin typeface="Times New Roman"/>
                          <a:cs typeface="Times New Roman"/>
                        </a:rPr>
                        <a:t> και Αυλώνα</a:t>
                      </a:r>
                      <a:endParaRPr lang="el-GR" sz="2800" u="none" baseline="0" dirty="0" smtClean="0">
                        <a:latin typeface="Times New Roman"/>
                        <a:cs typeface="Times New Roman"/>
                      </a:endParaRPr>
                    </a:p>
                  </a:txBody>
                  <a:tcPr marL="0" marR="0" marT="0" marB="0">
                    <a:lnL w="6350">
                      <a:solidFill>
                        <a:srgbClr val="FFC000"/>
                      </a:solidFill>
                      <a:prstDash val="solid"/>
                    </a:lnL>
                    <a:lnR w="6350">
                      <a:solidFill>
                        <a:srgbClr val="FFC000"/>
                      </a:solidFill>
                      <a:prstDash val="solid"/>
                    </a:lnR>
                    <a:lnB w="6350">
                      <a:solidFill>
                        <a:srgbClr val="FFC000"/>
                      </a:solidFill>
                      <a:prstDash val="solid"/>
                    </a:lnB>
                  </a:tcPr>
                </a:tc>
                <a:extLst>
                  <a:ext uri="{0D108BD9-81ED-4DB2-BD59-A6C34878D82A}">
                    <a16:rowId xmlns:a16="http://schemas.microsoft.com/office/drawing/2014/main" val="10001"/>
                  </a:ext>
                </a:extLst>
              </a:tr>
              <a:tr h="428625">
                <a:tc>
                  <a:txBody>
                    <a:bodyPr/>
                    <a:lstStyle/>
                    <a:p>
                      <a:pPr>
                        <a:lnSpc>
                          <a:spcPct val="100000"/>
                        </a:lnSpc>
                      </a:pPr>
                      <a:endParaRPr sz="2700" dirty="0">
                        <a:latin typeface="Times New Roman"/>
                        <a:cs typeface="Times New Roman"/>
                      </a:endParaRPr>
                    </a:p>
                  </a:txBody>
                  <a:tcPr marL="0" marR="0" marT="0" marB="0">
                    <a:lnL w="6350">
                      <a:solidFill>
                        <a:srgbClr val="FFC000"/>
                      </a:solidFill>
                      <a:prstDash val="solid"/>
                    </a:lnL>
                    <a:lnR w="6350">
                      <a:solidFill>
                        <a:srgbClr val="FFC000"/>
                      </a:solidFill>
                      <a:prstDash val="solid"/>
                    </a:lnR>
                    <a:lnT w="6350">
                      <a:solidFill>
                        <a:srgbClr val="FFC000"/>
                      </a:solidFill>
                      <a:prstDash val="solid"/>
                    </a:lnT>
                    <a:lnB w="6350">
                      <a:solidFill>
                        <a:srgbClr val="FFC000"/>
                      </a:solidFill>
                      <a:prstDash val="solid"/>
                    </a:lnB>
                  </a:tcPr>
                </a:tc>
                <a:extLst>
                  <a:ext uri="{0D108BD9-81ED-4DB2-BD59-A6C34878D82A}">
                    <a16:rowId xmlns:a16="http://schemas.microsoft.com/office/drawing/2014/main" val="10002"/>
                  </a:ext>
                </a:extLst>
              </a:tr>
              <a:tr h="428625">
                <a:tc>
                  <a:txBody>
                    <a:bodyPr/>
                    <a:lstStyle/>
                    <a:p>
                      <a:pPr marL="0" indent="0">
                        <a:lnSpc>
                          <a:spcPct val="100000"/>
                        </a:lnSpc>
                        <a:buNone/>
                      </a:pPr>
                      <a:r>
                        <a:rPr lang="en-US" sz="2700" dirty="0" smtClean="0">
                          <a:latin typeface="Times New Roman"/>
                          <a:cs typeface="Times New Roman"/>
                        </a:rPr>
                        <a:t>1.</a:t>
                      </a:r>
                      <a:r>
                        <a:rPr lang="el-GR" sz="2700" dirty="0" smtClean="0">
                          <a:latin typeface="Times New Roman"/>
                          <a:cs typeface="Times New Roman"/>
                        </a:rPr>
                        <a:t>  </a:t>
                      </a:r>
                      <a:r>
                        <a:rPr lang="en-US" sz="2700" dirty="0" smtClean="0">
                          <a:latin typeface="Times New Roman"/>
                          <a:cs typeface="Times New Roman"/>
                        </a:rPr>
                        <a:t> </a:t>
                      </a:r>
                      <a:r>
                        <a:rPr lang="el-GR" sz="2700" dirty="0" err="1" smtClean="0">
                          <a:latin typeface="Times New Roman"/>
                          <a:cs typeface="Times New Roman"/>
                        </a:rPr>
                        <a:t>Λανίτειο</a:t>
                      </a:r>
                      <a:r>
                        <a:rPr lang="el-GR" sz="2700" dirty="0" smtClean="0">
                          <a:latin typeface="Times New Roman"/>
                          <a:cs typeface="Times New Roman"/>
                        </a:rPr>
                        <a:t> </a:t>
                      </a:r>
                      <a:r>
                        <a:rPr lang="el-GR" sz="2700" dirty="0" smtClean="0">
                          <a:latin typeface="Times New Roman"/>
                          <a:cs typeface="Times New Roman"/>
                        </a:rPr>
                        <a:t>Γυμνάσιο (Κέντρο Α)                       </a:t>
                      </a:r>
                      <a:r>
                        <a:rPr lang="en-US" sz="2700" dirty="0" smtClean="0">
                          <a:latin typeface="Times New Roman"/>
                          <a:cs typeface="Times New Roman"/>
                        </a:rPr>
                        <a:t>   </a:t>
                      </a:r>
                      <a:r>
                        <a:rPr lang="el-GR" sz="2700" u="sng" dirty="0" smtClean="0">
                          <a:latin typeface="Times New Roman"/>
                          <a:cs typeface="Times New Roman"/>
                        </a:rPr>
                        <a:t>Κατεχόμενες</a:t>
                      </a:r>
                      <a:r>
                        <a:rPr lang="el-GR" sz="2700" u="sng" baseline="0" dirty="0" smtClean="0">
                          <a:latin typeface="Times New Roman"/>
                          <a:cs typeface="Times New Roman"/>
                        </a:rPr>
                        <a:t> </a:t>
                      </a:r>
                      <a:r>
                        <a:rPr lang="el-GR" sz="2700" u="sng" baseline="0" dirty="0" smtClean="0">
                          <a:latin typeface="Times New Roman"/>
                          <a:cs typeface="Times New Roman"/>
                        </a:rPr>
                        <a:t>Κοινότητα Λάρνακας     </a:t>
                      </a:r>
                      <a:r>
                        <a:rPr lang="el-GR" sz="2700" u="none" baseline="0" dirty="0" smtClean="0">
                          <a:latin typeface="Times New Roman"/>
                          <a:cs typeface="Times New Roman"/>
                        </a:rPr>
                        <a:t>                                                                                                                                                                                                                                                                  </a:t>
                      </a:r>
                      <a:r>
                        <a:rPr lang="el-GR" sz="2700" u="none" baseline="0" dirty="0" smtClean="0">
                          <a:solidFill>
                            <a:schemeClr val="tx1"/>
                          </a:solidFill>
                          <a:latin typeface="Times New Roman"/>
                          <a:cs typeface="Times New Roman"/>
                        </a:rPr>
                        <a:t>.               </a:t>
                      </a:r>
                      <a:r>
                        <a:rPr lang="el-GR" sz="2700" u="none" baseline="0" dirty="0" smtClean="0">
                          <a:latin typeface="Times New Roman"/>
                          <a:cs typeface="Times New Roman"/>
                        </a:rPr>
                        <a:t>                                                  </a:t>
                      </a:r>
                      <a:r>
                        <a:rPr lang="en-US" sz="2700" u="none" baseline="0" dirty="0" smtClean="0">
                          <a:latin typeface="Times New Roman"/>
                          <a:cs typeface="Times New Roman"/>
                        </a:rPr>
                        <a:t>   </a:t>
                      </a:r>
                      <a:r>
                        <a:rPr lang="el-GR" sz="2700" u="none" baseline="0" dirty="0" smtClean="0">
                          <a:latin typeface="Times New Roman"/>
                          <a:cs typeface="Times New Roman"/>
                        </a:rPr>
                        <a:t>         </a:t>
                      </a:r>
                      <a:r>
                        <a:rPr lang="en-US" sz="2700" u="none" baseline="0" dirty="0" smtClean="0">
                          <a:latin typeface="Times New Roman"/>
                          <a:cs typeface="Times New Roman"/>
                        </a:rPr>
                        <a:t>   </a:t>
                      </a:r>
                      <a:r>
                        <a:rPr lang="el-GR" sz="2700" u="none" baseline="0" dirty="0" smtClean="0">
                          <a:latin typeface="Times New Roman"/>
                          <a:cs typeface="Times New Roman"/>
                        </a:rPr>
                        <a:t> </a:t>
                      </a:r>
                      <a:r>
                        <a:rPr lang="el-GR" sz="2700" u="none" baseline="0" dirty="0" err="1" smtClean="0">
                          <a:latin typeface="Times New Roman"/>
                          <a:cs typeface="Times New Roman"/>
                        </a:rPr>
                        <a:t>Άρσος</a:t>
                      </a:r>
                      <a:endParaRPr sz="2700" u="none" dirty="0">
                        <a:latin typeface="Times New Roman"/>
                        <a:cs typeface="Times New Roman"/>
                      </a:endParaRPr>
                    </a:p>
                  </a:txBody>
                  <a:tcPr marL="0" marR="0" marT="0" marB="0">
                    <a:lnL w="6350">
                      <a:solidFill>
                        <a:srgbClr val="FFC000"/>
                      </a:solidFill>
                      <a:prstDash val="solid"/>
                    </a:lnL>
                    <a:lnR w="6350">
                      <a:solidFill>
                        <a:srgbClr val="FFC000"/>
                      </a:solidFill>
                      <a:prstDash val="solid"/>
                    </a:lnR>
                    <a:lnT w="6350">
                      <a:solidFill>
                        <a:srgbClr val="FFC000"/>
                      </a:solidFill>
                      <a:prstDash val="solid"/>
                    </a:lnT>
                    <a:lnB w="6350">
                      <a:solidFill>
                        <a:srgbClr val="FFC000"/>
                      </a:solidFill>
                      <a:prstDash val="solid"/>
                    </a:lnB>
                  </a:tcPr>
                </a:tc>
                <a:extLst>
                  <a:ext uri="{0D108BD9-81ED-4DB2-BD59-A6C34878D82A}">
                    <a16:rowId xmlns:a16="http://schemas.microsoft.com/office/drawing/2014/main" val="10003"/>
                  </a:ext>
                </a:extLst>
              </a:tr>
              <a:tr h="428625">
                <a:tc>
                  <a:txBody>
                    <a:bodyPr/>
                    <a:lstStyle/>
                    <a:p>
                      <a:pPr>
                        <a:lnSpc>
                          <a:spcPct val="100000"/>
                        </a:lnSpc>
                      </a:pPr>
                      <a:r>
                        <a:rPr lang="en-US" sz="2700" dirty="0" smtClean="0">
                          <a:latin typeface="Times New Roman"/>
                          <a:cs typeface="Times New Roman"/>
                        </a:rPr>
                        <a:t>5</a:t>
                      </a:r>
                      <a:r>
                        <a:rPr lang="el-GR" sz="2700" dirty="0" smtClean="0">
                          <a:latin typeface="Times New Roman"/>
                          <a:cs typeface="Times New Roman"/>
                        </a:rPr>
                        <a:t>.   </a:t>
                      </a:r>
                      <a:r>
                        <a:rPr lang="el-GR" sz="2700" dirty="0" err="1" smtClean="0">
                          <a:latin typeface="Times New Roman"/>
                          <a:cs typeface="Times New Roman"/>
                        </a:rPr>
                        <a:t>Λανίτειο</a:t>
                      </a:r>
                      <a:r>
                        <a:rPr lang="el-GR" sz="2700" dirty="0" smtClean="0">
                          <a:latin typeface="Times New Roman"/>
                          <a:cs typeface="Times New Roman"/>
                        </a:rPr>
                        <a:t> Γυμνάσιο (Κέντρο Ε)                         </a:t>
                      </a:r>
                      <a:r>
                        <a:rPr lang="el-GR" sz="2700" baseline="0" dirty="0" smtClean="0">
                          <a:latin typeface="Times New Roman"/>
                          <a:cs typeface="Times New Roman"/>
                        </a:rPr>
                        <a:t> </a:t>
                      </a:r>
                      <a:r>
                        <a:rPr lang="el-GR" sz="2700" u="sng" dirty="0" smtClean="0">
                          <a:latin typeface="Times New Roman"/>
                          <a:cs typeface="Times New Roman"/>
                        </a:rPr>
                        <a:t>Κατεχόμενες</a:t>
                      </a:r>
                      <a:r>
                        <a:rPr lang="el-GR" sz="2700" u="sng" baseline="0" dirty="0" smtClean="0">
                          <a:latin typeface="Times New Roman"/>
                          <a:cs typeface="Times New Roman"/>
                        </a:rPr>
                        <a:t> Κοινότητες Αμμοχώστου</a:t>
                      </a:r>
                      <a:endParaRPr sz="2700" u="sng" dirty="0">
                        <a:latin typeface="Times New Roman"/>
                        <a:cs typeface="Times New Roman"/>
                      </a:endParaRPr>
                    </a:p>
                  </a:txBody>
                  <a:tcPr marL="0" marR="0" marT="0" marB="0">
                    <a:lnL w="6350">
                      <a:solidFill>
                        <a:srgbClr val="FFC000"/>
                      </a:solidFill>
                      <a:prstDash val="solid"/>
                    </a:lnL>
                    <a:lnR w="6350">
                      <a:solidFill>
                        <a:srgbClr val="FFC000"/>
                      </a:solidFill>
                      <a:prstDash val="solid"/>
                    </a:lnR>
                    <a:lnT w="6350">
                      <a:solidFill>
                        <a:srgbClr val="FFC000"/>
                      </a:solidFill>
                      <a:prstDash val="solid"/>
                    </a:lnT>
                    <a:lnB w="6350">
                      <a:solidFill>
                        <a:srgbClr val="FFC000"/>
                      </a:solidFill>
                      <a:prstDash val="solid"/>
                    </a:lnB>
                  </a:tcPr>
                </a:tc>
                <a:extLst>
                  <a:ext uri="{0D108BD9-81ED-4DB2-BD59-A6C34878D82A}">
                    <a16:rowId xmlns:a16="http://schemas.microsoft.com/office/drawing/2014/main" val="10004"/>
                  </a:ext>
                </a:extLst>
              </a:tr>
              <a:tr h="428625">
                <a:tc>
                  <a:txBody>
                    <a:bodyPr/>
                    <a:lstStyle/>
                    <a:p>
                      <a:pPr>
                        <a:lnSpc>
                          <a:spcPct val="100000"/>
                        </a:lnSpc>
                      </a:pPr>
                      <a:r>
                        <a:rPr lang="el-GR" sz="2700" dirty="0" smtClean="0">
                          <a:latin typeface="Times New Roman"/>
                          <a:cs typeface="Times New Roman"/>
                        </a:rPr>
                        <a:t>                                                                                  </a:t>
                      </a:r>
                      <a:r>
                        <a:rPr lang="el-GR" sz="2700" dirty="0" err="1" smtClean="0">
                          <a:latin typeface="Times New Roman"/>
                          <a:cs typeface="Times New Roman"/>
                        </a:rPr>
                        <a:t>Λάπαθος</a:t>
                      </a:r>
                      <a:r>
                        <a:rPr lang="el-GR" sz="2700" dirty="0" smtClean="0">
                          <a:latin typeface="Times New Roman"/>
                          <a:cs typeface="Times New Roman"/>
                        </a:rPr>
                        <a:t>, </a:t>
                      </a:r>
                      <a:r>
                        <a:rPr lang="el-GR" sz="2700" dirty="0" err="1" smtClean="0">
                          <a:latin typeface="Times New Roman"/>
                          <a:cs typeface="Times New Roman"/>
                        </a:rPr>
                        <a:t>Σπαθαρικό</a:t>
                      </a:r>
                      <a:r>
                        <a:rPr lang="el-GR" sz="2700" dirty="0" smtClean="0">
                          <a:latin typeface="Times New Roman"/>
                          <a:cs typeface="Times New Roman"/>
                        </a:rPr>
                        <a:t>, Τρυπημένη, </a:t>
                      </a:r>
                      <a:r>
                        <a:rPr lang="el-GR" sz="2700" dirty="0" err="1" smtClean="0">
                          <a:latin typeface="Times New Roman"/>
                          <a:cs typeface="Times New Roman"/>
                        </a:rPr>
                        <a:t>Μουσουλίτα</a:t>
                      </a:r>
                      <a:r>
                        <a:rPr lang="el-GR" sz="2700" dirty="0" smtClean="0">
                          <a:latin typeface="Times New Roman"/>
                          <a:cs typeface="Times New Roman"/>
                        </a:rPr>
                        <a:t>, </a:t>
                      </a:r>
                      <a:r>
                        <a:rPr lang="el-GR" sz="2700" dirty="0" err="1" smtClean="0">
                          <a:latin typeface="Times New Roman"/>
                          <a:cs typeface="Times New Roman"/>
                        </a:rPr>
                        <a:t>Καλοψίδα</a:t>
                      </a:r>
                      <a:endParaRPr sz="2700" dirty="0">
                        <a:latin typeface="Times New Roman"/>
                        <a:cs typeface="Times New Roman"/>
                      </a:endParaRPr>
                    </a:p>
                  </a:txBody>
                  <a:tcPr marL="0" marR="0" marT="0" marB="0">
                    <a:lnL w="6350">
                      <a:solidFill>
                        <a:srgbClr val="FFC000"/>
                      </a:solidFill>
                      <a:prstDash val="solid"/>
                    </a:lnL>
                    <a:lnR w="6350">
                      <a:solidFill>
                        <a:srgbClr val="FFC000"/>
                      </a:solidFill>
                      <a:prstDash val="solid"/>
                    </a:lnR>
                    <a:lnT w="6350">
                      <a:solidFill>
                        <a:srgbClr val="FFC000"/>
                      </a:solidFill>
                      <a:prstDash val="solid"/>
                    </a:lnT>
                    <a:lnB w="6350">
                      <a:solidFill>
                        <a:srgbClr val="FFC000"/>
                      </a:solidFill>
                      <a:prstDash val="solid"/>
                    </a:lnB>
                  </a:tcPr>
                </a:tc>
                <a:extLst>
                  <a:ext uri="{0D108BD9-81ED-4DB2-BD59-A6C34878D82A}">
                    <a16:rowId xmlns:a16="http://schemas.microsoft.com/office/drawing/2014/main" val="10005"/>
                  </a:ext>
                </a:extLst>
              </a:tr>
              <a:tr h="1285875">
                <a:tc>
                  <a:txBody>
                    <a:bodyPr/>
                    <a:lstStyle/>
                    <a:p>
                      <a:pPr marL="514350" indent="-514350">
                        <a:lnSpc>
                          <a:spcPct val="100000"/>
                        </a:lnSpc>
                        <a:buAutoNum type="arabicPeriod" startAt="4"/>
                      </a:pPr>
                      <a:r>
                        <a:rPr lang="el-GR" sz="2800" dirty="0" smtClean="0">
                          <a:latin typeface="Times New Roman"/>
                          <a:cs typeface="Times New Roman"/>
                        </a:rPr>
                        <a:t>ΚΕ΄ Δημοτικό Σχολείο Εκάλης (Κέντρο Δ)    </a:t>
                      </a:r>
                      <a:r>
                        <a:rPr lang="el-GR" sz="2800" u="sng" dirty="0" smtClean="0">
                          <a:latin typeface="Times New Roman"/>
                          <a:cs typeface="Times New Roman"/>
                        </a:rPr>
                        <a:t>Κατεχόμενη Κοινότητα</a:t>
                      </a:r>
                      <a:r>
                        <a:rPr lang="el-GR" sz="2800" u="sng" baseline="0" dirty="0" smtClean="0">
                          <a:latin typeface="Times New Roman"/>
                          <a:cs typeface="Times New Roman"/>
                        </a:rPr>
                        <a:t> Κερύνειας</a:t>
                      </a:r>
                    </a:p>
                    <a:p>
                      <a:pPr marL="0" indent="0">
                        <a:lnSpc>
                          <a:spcPct val="100000"/>
                        </a:lnSpc>
                        <a:buNone/>
                      </a:pPr>
                      <a:r>
                        <a:rPr lang="el-GR" sz="2800" u="none" baseline="0" dirty="0" smtClean="0">
                          <a:latin typeface="Times New Roman"/>
                          <a:cs typeface="Times New Roman"/>
                        </a:rPr>
                        <a:t>                                                                               Άγιος </a:t>
                      </a:r>
                      <a:r>
                        <a:rPr lang="el-GR" sz="2800" u="none" baseline="0" dirty="0" err="1" smtClean="0">
                          <a:latin typeface="Times New Roman"/>
                          <a:cs typeface="Times New Roman"/>
                        </a:rPr>
                        <a:t>Ερμόλαος</a:t>
                      </a:r>
                      <a:r>
                        <a:rPr lang="en-US" sz="2800" u="none" baseline="0" dirty="0" smtClean="0">
                          <a:latin typeface="Times New Roman"/>
                          <a:cs typeface="Times New Roman"/>
                        </a:rPr>
                        <a:t>, </a:t>
                      </a:r>
                      <a:r>
                        <a:rPr lang="el-GR" sz="2800" u="none" baseline="0" dirty="0" err="1" smtClean="0">
                          <a:latin typeface="Times New Roman"/>
                          <a:cs typeface="Times New Roman"/>
                        </a:rPr>
                        <a:t>Κοντεμένος</a:t>
                      </a:r>
                      <a:r>
                        <a:rPr lang="el-GR" sz="2800" u="none" baseline="0" dirty="0" smtClean="0">
                          <a:latin typeface="Times New Roman"/>
                          <a:cs typeface="Times New Roman"/>
                        </a:rPr>
                        <a:t>.</a:t>
                      </a:r>
                      <a:endParaRPr lang="el-GR" sz="2800" u="none" baseline="0" dirty="0" smtClean="0">
                        <a:latin typeface="Times New Roman"/>
                        <a:cs typeface="Times New Roman"/>
                      </a:endParaRPr>
                    </a:p>
                    <a:p>
                      <a:pPr marL="514350" indent="-514350">
                        <a:lnSpc>
                          <a:spcPct val="100000"/>
                        </a:lnSpc>
                        <a:buAutoNum type="arabicPeriod" startAt="5"/>
                      </a:pPr>
                      <a:r>
                        <a:rPr lang="el-GR" sz="2800" u="none" baseline="0" dirty="0" smtClean="0">
                          <a:latin typeface="Times New Roman"/>
                          <a:cs typeface="Times New Roman"/>
                        </a:rPr>
                        <a:t>ΚΕ΄ Δημοτικό Σχολείο Εκάλης (Κέντρο Ε)    </a:t>
                      </a:r>
                      <a:r>
                        <a:rPr lang="el-GR" sz="2800" u="sng" baseline="0" dirty="0" smtClean="0">
                          <a:latin typeface="Times New Roman"/>
                          <a:cs typeface="Times New Roman"/>
                        </a:rPr>
                        <a:t>Κατεχόμενες Κοινότητες Κερύνειας                                                                                 </a:t>
                      </a:r>
                      <a:r>
                        <a:rPr lang="el-GR" sz="2800" u="none" baseline="0" dirty="0" smtClean="0">
                          <a:solidFill>
                            <a:schemeClr val="tx1"/>
                          </a:solidFill>
                          <a:latin typeface="Times New Roman"/>
                          <a:cs typeface="Times New Roman"/>
                        </a:rPr>
                        <a:t>  .                                                                        </a:t>
                      </a:r>
                      <a:r>
                        <a:rPr lang="el-GR" sz="2800" u="none" baseline="0" dirty="0" err="1" smtClean="0">
                          <a:latin typeface="Times New Roman"/>
                          <a:cs typeface="Times New Roman"/>
                        </a:rPr>
                        <a:t>Κορμακίτης</a:t>
                      </a:r>
                      <a:r>
                        <a:rPr lang="el-GR" sz="2800" u="none" baseline="0" dirty="0" smtClean="0">
                          <a:latin typeface="Times New Roman"/>
                          <a:cs typeface="Times New Roman"/>
                        </a:rPr>
                        <a:t>, </a:t>
                      </a:r>
                      <a:r>
                        <a:rPr lang="el-GR" sz="2800" u="none" baseline="0" dirty="0" err="1" smtClean="0">
                          <a:latin typeface="Times New Roman"/>
                          <a:cs typeface="Times New Roman"/>
                        </a:rPr>
                        <a:t>Πελλαπάϊς</a:t>
                      </a:r>
                      <a:r>
                        <a:rPr lang="el-GR" sz="2800" u="none" baseline="0" dirty="0" smtClean="0">
                          <a:latin typeface="Times New Roman"/>
                          <a:cs typeface="Times New Roman"/>
                        </a:rPr>
                        <a:t> και </a:t>
                      </a:r>
                      <a:r>
                        <a:rPr lang="el-GR" sz="2800" u="none" baseline="0" dirty="0" smtClean="0">
                          <a:latin typeface="Times New Roman"/>
                          <a:cs typeface="Times New Roman"/>
                        </a:rPr>
                        <a:t>Καλογραία</a:t>
                      </a:r>
                    </a:p>
                    <a:p>
                      <a:pPr marL="0" indent="0">
                        <a:lnSpc>
                          <a:spcPct val="100000"/>
                        </a:lnSpc>
                        <a:buNone/>
                      </a:pPr>
                      <a:endParaRPr lang="el-GR" sz="2800" u="none" baseline="0" dirty="0" smtClean="0">
                        <a:latin typeface="Times New Roman"/>
                        <a:cs typeface="Times New Roman"/>
                      </a:endParaRPr>
                    </a:p>
                    <a:p>
                      <a:pPr marL="0" indent="0">
                        <a:lnSpc>
                          <a:spcPct val="100000"/>
                        </a:lnSpc>
                        <a:buNone/>
                      </a:pPr>
                      <a:endParaRPr sz="2800" u="none" dirty="0">
                        <a:latin typeface="Times New Roman"/>
                        <a:cs typeface="Times New Roman"/>
                      </a:endParaRPr>
                    </a:p>
                  </a:txBody>
                  <a:tcPr marL="0" marR="0" marT="0" marB="0">
                    <a:lnL w="6350">
                      <a:solidFill>
                        <a:srgbClr val="FFC000"/>
                      </a:solidFill>
                      <a:prstDash val="solid"/>
                    </a:lnL>
                    <a:lnR w="6350">
                      <a:solidFill>
                        <a:srgbClr val="FFC000"/>
                      </a:solidFill>
                      <a:prstDash val="solid"/>
                    </a:lnR>
                    <a:lnT w="6350">
                      <a:solidFill>
                        <a:srgbClr val="FFC000"/>
                      </a:solidFill>
                      <a:prstDash val="solid"/>
                    </a:lnT>
                    <a:lnB w="6350">
                      <a:solidFill>
                        <a:srgbClr val="FFC000"/>
                      </a:solidFill>
                      <a:prstDash val="solid"/>
                    </a:lnB>
                  </a:tcPr>
                </a:tc>
                <a:extLst>
                  <a:ext uri="{0D108BD9-81ED-4DB2-BD59-A6C34878D82A}">
                    <a16:rowId xmlns:a16="http://schemas.microsoft.com/office/drawing/2014/main" val="10006"/>
                  </a:ext>
                </a:extLst>
              </a:tr>
            </a:tbl>
          </a:graphicData>
        </a:graphic>
      </p:graphicFrame>
      <p:pic>
        <p:nvPicPr>
          <p:cNvPr id="5" name="object 5"/>
          <p:cNvPicPr/>
          <p:nvPr/>
        </p:nvPicPr>
        <p:blipFill>
          <a:blip r:embed="rId2" cstate="print"/>
          <a:stretch>
            <a:fillRect/>
          </a:stretch>
        </p:blipFill>
        <p:spPr>
          <a:xfrm>
            <a:off x="1032848" y="12565"/>
            <a:ext cx="2798239" cy="1882246"/>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732221"/>
            <a:ext cx="9494520" cy="6675755"/>
          </a:xfrm>
          <a:prstGeom prst="rect">
            <a:avLst/>
          </a:prstGeom>
        </p:spPr>
        <p:txBody>
          <a:bodyPr vert="horz" wrap="square" lIns="0" tIns="12700" rIns="0" bIns="0" rtlCol="0">
            <a:spAutoFit/>
          </a:bodyPr>
          <a:lstStyle/>
          <a:p>
            <a:pPr marL="483234" marR="198755" indent="-471170">
              <a:lnSpc>
                <a:spcPct val="119500"/>
              </a:lnSpc>
              <a:spcBef>
                <a:spcPts val="100"/>
              </a:spcBef>
              <a:buClr>
                <a:srgbClr val="2E7787"/>
              </a:buClr>
              <a:buSzPct val="118867"/>
              <a:buFont typeface="Arial"/>
              <a:buChar char="•"/>
              <a:tabLst>
                <a:tab pos="483234" algn="l"/>
              </a:tabLst>
            </a:pPr>
            <a:r>
              <a:rPr sz="2650" dirty="0">
                <a:solidFill>
                  <a:srgbClr val="2E7787"/>
                </a:solidFill>
                <a:latin typeface="Arial"/>
                <a:cs typeface="Arial"/>
              </a:rPr>
              <a:t>Για</a:t>
            </a:r>
            <a:r>
              <a:rPr sz="2650" spc="-75" dirty="0">
                <a:solidFill>
                  <a:srgbClr val="2E7787"/>
                </a:solidFill>
                <a:latin typeface="Arial"/>
                <a:cs typeface="Arial"/>
              </a:rPr>
              <a:t> </a:t>
            </a:r>
            <a:r>
              <a:rPr sz="2650" dirty="0">
                <a:solidFill>
                  <a:srgbClr val="2E7787"/>
                </a:solidFill>
                <a:latin typeface="Arial"/>
                <a:cs typeface="Arial"/>
              </a:rPr>
              <a:t>τα</a:t>
            </a:r>
            <a:r>
              <a:rPr sz="2650" spc="-60" dirty="0">
                <a:solidFill>
                  <a:srgbClr val="2E7787"/>
                </a:solidFill>
                <a:latin typeface="Arial"/>
                <a:cs typeface="Arial"/>
              </a:rPr>
              <a:t> </a:t>
            </a:r>
            <a:r>
              <a:rPr sz="2650" spc="-10" dirty="0">
                <a:solidFill>
                  <a:srgbClr val="2E7787"/>
                </a:solidFill>
                <a:latin typeface="Arial"/>
                <a:cs typeface="Arial"/>
              </a:rPr>
              <a:t>συγκεκριμένα</a:t>
            </a:r>
            <a:r>
              <a:rPr sz="2650" spc="-95" dirty="0">
                <a:solidFill>
                  <a:srgbClr val="2E7787"/>
                </a:solidFill>
                <a:latin typeface="Arial"/>
                <a:cs typeface="Arial"/>
              </a:rPr>
              <a:t> </a:t>
            </a:r>
            <a:r>
              <a:rPr sz="2650" dirty="0">
                <a:solidFill>
                  <a:srgbClr val="2E7787"/>
                </a:solidFill>
                <a:latin typeface="Arial"/>
                <a:cs typeface="Arial"/>
              </a:rPr>
              <a:t>εκλογικά</a:t>
            </a:r>
            <a:r>
              <a:rPr sz="2650" spc="-90" dirty="0">
                <a:solidFill>
                  <a:srgbClr val="2E7787"/>
                </a:solidFill>
                <a:latin typeface="Arial"/>
                <a:cs typeface="Arial"/>
              </a:rPr>
              <a:t> </a:t>
            </a:r>
            <a:r>
              <a:rPr sz="2650" dirty="0">
                <a:solidFill>
                  <a:srgbClr val="2E7787"/>
                </a:solidFill>
                <a:latin typeface="Arial"/>
                <a:cs typeface="Arial"/>
              </a:rPr>
              <a:t>κέντρα</a:t>
            </a:r>
            <a:r>
              <a:rPr sz="2650" spc="-80" dirty="0">
                <a:solidFill>
                  <a:srgbClr val="2E7787"/>
                </a:solidFill>
                <a:latin typeface="Arial"/>
                <a:cs typeface="Arial"/>
              </a:rPr>
              <a:t> </a:t>
            </a:r>
            <a:r>
              <a:rPr sz="2650" dirty="0">
                <a:solidFill>
                  <a:srgbClr val="2E7787"/>
                </a:solidFill>
                <a:latin typeface="Arial"/>
                <a:cs typeface="Arial"/>
              </a:rPr>
              <a:t>δεν</a:t>
            </a:r>
            <a:r>
              <a:rPr sz="2650" spc="-60" dirty="0">
                <a:solidFill>
                  <a:srgbClr val="2E7787"/>
                </a:solidFill>
                <a:latin typeface="Arial"/>
                <a:cs typeface="Arial"/>
              </a:rPr>
              <a:t> </a:t>
            </a:r>
            <a:r>
              <a:rPr sz="2650" dirty="0">
                <a:solidFill>
                  <a:srgbClr val="2E7787"/>
                </a:solidFill>
                <a:latin typeface="Arial"/>
                <a:cs typeface="Arial"/>
              </a:rPr>
              <a:t>θα</a:t>
            </a:r>
            <a:r>
              <a:rPr sz="2650" spc="-65" dirty="0">
                <a:solidFill>
                  <a:srgbClr val="2E7787"/>
                </a:solidFill>
                <a:latin typeface="Arial"/>
                <a:cs typeface="Arial"/>
              </a:rPr>
              <a:t> </a:t>
            </a:r>
            <a:r>
              <a:rPr sz="2650" spc="-10" dirty="0">
                <a:solidFill>
                  <a:srgbClr val="2E7787"/>
                </a:solidFill>
                <a:latin typeface="Arial"/>
                <a:cs typeface="Arial"/>
              </a:rPr>
              <a:t>συμπληρωθεί </a:t>
            </a:r>
            <a:r>
              <a:rPr sz="2650" dirty="0">
                <a:solidFill>
                  <a:srgbClr val="2E7787"/>
                </a:solidFill>
                <a:latin typeface="Arial"/>
                <a:cs typeface="Arial"/>
              </a:rPr>
              <a:t>Πρακτικό</a:t>
            </a:r>
            <a:r>
              <a:rPr sz="2650" spc="-95" dirty="0">
                <a:solidFill>
                  <a:srgbClr val="2E7787"/>
                </a:solidFill>
                <a:latin typeface="Arial"/>
                <a:cs typeface="Arial"/>
              </a:rPr>
              <a:t> </a:t>
            </a:r>
            <a:r>
              <a:rPr sz="2650" spc="-10" dirty="0">
                <a:solidFill>
                  <a:srgbClr val="2E7787"/>
                </a:solidFill>
                <a:latin typeface="Arial"/>
                <a:cs typeface="Arial"/>
              </a:rPr>
              <a:t>Κατάστασης</a:t>
            </a:r>
            <a:r>
              <a:rPr sz="2650" spc="-90" dirty="0">
                <a:solidFill>
                  <a:srgbClr val="2E7787"/>
                </a:solidFill>
                <a:latin typeface="Arial"/>
                <a:cs typeface="Arial"/>
              </a:rPr>
              <a:t> </a:t>
            </a:r>
            <a:r>
              <a:rPr sz="2650" dirty="0">
                <a:solidFill>
                  <a:srgbClr val="2E7787"/>
                </a:solidFill>
                <a:latin typeface="Arial"/>
                <a:cs typeface="Arial"/>
              </a:rPr>
              <a:t>των</a:t>
            </a:r>
            <a:r>
              <a:rPr sz="2650" spc="-80" dirty="0">
                <a:solidFill>
                  <a:srgbClr val="2E7787"/>
                </a:solidFill>
                <a:latin typeface="Arial"/>
                <a:cs typeface="Arial"/>
              </a:rPr>
              <a:t> </a:t>
            </a:r>
            <a:r>
              <a:rPr sz="2650" spc="-10" dirty="0">
                <a:solidFill>
                  <a:srgbClr val="2E7787"/>
                </a:solidFill>
                <a:latin typeface="Arial"/>
                <a:cs typeface="Arial"/>
              </a:rPr>
              <a:t>Ψηφοδελτίων,</a:t>
            </a:r>
            <a:r>
              <a:rPr sz="2650" spc="-90" dirty="0">
                <a:solidFill>
                  <a:srgbClr val="2E7787"/>
                </a:solidFill>
                <a:latin typeface="Arial"/>
                <a:cs typeface="Arial"/>
              </a:rPr>
              <a:t> </a:t>
            </a:r>
            <a:r>
              <a:rPr sz="2650" dirty="0">
                <a:solidFill>
                  <a:srgbClr val="2E7787"/>
                </a:solidFill>
                <a:latin typeface="Arial"/>
                <a:cs typeface="Arial"/>
              </a:rPr>
              <a:t>αλλά</a:t>
            </a:r>
            <a:r>
              <a:rPr sz="2650" spc="-90" dirty="0">
                <a:solidFill>
                  <a:srgbClr val="2E7787"/>
                </a:solidFill>
                <a:latin typeface="Arial"/>
                <a:cs typeface="Arial"/>
              </a:rPr>
              <a:t> </a:t>
            </a:r>
            <a:r>
              <a:rPr sz="2650" dirty="0">
                <a:solidFill>
                  <a:srgbClr val="2E7787"/>
                </a:solidFill>
                <a:latin typeface="Arial"/>
                <a:cs typeface="Arial"/>
              </a:rPr>
              <a:t>το</a:t>
            </a:r>
            <a:r>
              <a:rPr sz="2650" spc="-90" dirty="0">
                <a:solidFill>
                  <a:srgbClr val="2E7787"/>
                </a:solidFill>
                <a:latin typeface="Arial"/>
                <a:cs typeface="Arial"/>
              </a:rPr>
              <a:t> </a:t>
            </a:r>
            <a:r>
              <a:rPr sz="2650" spc="-10" dirty="0">
                <a:solidFill>
                  <a:srgbClr val="2E7787"/>
                </a:solidFill>
                <a:latin typeface="Arial"/>
                <a:cs typeface="Arial"/>
              </a:rPr>
              <a:t>Πρακτικό Ψηφοδελτίων</a:t>
            </a:r>
            <a:r>
              <a:rPr sz="2650" spc="-100" dirty="0">
                <a:solidFill>
                  <a:srgbClr val="2E7787"/>
                </a:solidFill>
                <a:latin typeface="Arial"/>
                <a:cs typeface="Arial"/>
              </a:rPr>
              <a:t> </a:t>
            </a:r>
            <a:r>
              <a:rPr sz="2650" dirty="0">
                <a:solidFill>
                  <a:srgbClr val="2E7787"/>
                </a:solidFill>
                <a:latin typeface="Arial"/>
                <a:cs typeface="Arial"/>
              </a:rPr>
              <a:t>Κάλπης</a:t>
            </a:r>
            <a:r>
              <a:rPr sz="2650" spc="-95" dirty="0">
                <a:solidFill>
                  <a:srgbClr val="2E7787"/>
                </a:solidFill>
                <a:latin typeface="Arial"/>
                <a:cs typeface="Arial"/>
              </a:rPr>
              <a:t> </a:t>
            </a:r>
            <a:r>
              <a:rPr sz="2650" spc="-10" dirty="0">
                <a:solidFill>
                  <a:srgbClr val="2E7787"/>
                </a:solidFill>
                <a:latin typeface="Arial"/>
                <a:cs typeface="Arial"/>
              </a:rPr>
              <a:t>Κατεχόμενης</a:t>
            </a:r>
            <a:r>
              <a:rPr sz="2650" spc="-105" dirty="0">
                <a:solidFill>
                  <a:srgbClr val="2E7787"/>
                </a:solidFill>
                <a:latin typeface="Arial"/>
                <a:cs typeface="Arial"/>
              </a:rPr>
              <a:t> </a:t>
            </a:r>
            <a:r>
              <a:rPr sz="2650" spc="-10" dirty="0">
                <a:solidFill>
                  <a:srgbClr val="2E7787"/>
                </a:solidFill>
                <a:latin typeface="Arial"/>
                <a:cs typeface="Arial"/>
              </a:rPr>
              <a:t>Κοινότητας</a:t>
            </a:r>
            <a:endParaRPr sz="2650">
              <a:latin typeface="Arial"/>
              <a:cs typeface="Arial"/>
            </a:endParaRPr>
          </a:p>
          <a:p>
            <a:pPr marL="389255" marR="176530">
              <a:lnSpc>
                <a:spcPct val="119500"/>
              </a:lnSpc>
              <a:spcBef>
                <a:spcPts val="1480"/>
              </a:spcBef>
            </a:pPr>
            <a:r>
              <a:rPr sz="2650" dirty="0">
                <a:solidFill>
                  <a:srgbClr val="2E7787"/>
                </a:solidFill>
                <a:latin typeface="Arial"/>
                <a:cs typeface="Arial"/>
              </a:rPr>
              <a:t>(Οι</a:t>
            </a:r>
            <a:r>
              <a:rPr sz="2650" spc="-85" dirty="0">
                <a:solidFill>
                  <a:srgbClr val="2E7787"/>
                </a:solidFill>
                <a:latin typeface="Arial"/>
                <a:cs typeface="Arial"/>
              </a:rPr>
              <a:t> </a:t>
            </a:r>
            <a:r>
              <a:rPr sz="2650" dirty="0">
                <a:solidFill>
                  <a:srgbClr val="2E7787"/>
                </a:solidFill>
                <a:latin typeface="Arial"/>
                <a:cs typeface="Arial"/>
              </a:rPr>
              <a:t>δύο</a:t>
            </a:r>
            <a:r>
              <a:rPr sz="2650" spc="-70" dirty="0">
                <a:solidFill>
                  <a:srgbClr val="2E7787"/>
                </a:solidFill>
                <a:latin typeface="Arial"/>
                <a:cs typeface="Arial"/>
              </a:rPr>
              <a:t> </a:t>
            </a:r>
            <a:r>
              <a:rPr sz="2650" dirty="0">
                <a:solidFill>
                  <a:srgbClr val="2E7787"/>
                </a:solidFill>
                <a:latin typeface="Arial"/>
                <a:cs typeface="Arial"/>
              </a:rPr>
              <a:t>πρώτες</a:t>
            </a:r>
            <a:r>
              <a:rPr sz="2650" spc="-75" dirty="0">
                <a:solidFill>
                  <a:srgbClr val="2E7787"/>
                </a:solidFill>
                <a:latin typeface="Arial"/>
                <a:cs typeface="Arial"/>
              </a:rPr>
              <a:t> </a:t>
            </a:r>
            <a:r>
              <a:rPr sz="2650" dirty="0">
                <a:solidFill>
                  <a:srgbClr val="2E7787"/>
                </a:solidFill>
                <a:latin typeface="Arial"/>
                <a:cs typeface="Arial"/>
              </a:rPr>
              <a:t>στήλες</a:t>
            </a:r>
            <a:r>
              <a:rPr sz="2650" spc="-85" dirty="0">
                <a:solidFill>
                  <a:srgbClr val="2E7787"/>
                </a:solidFill>
                <a:latin typeface="Arial"/>
                <a:cs typeface="Arial"/>
              </a:rPr>
              <a:t> </a:t>
            </a:r>
            <a:r>
              <a:rPr sz="2650" dirty="0">
                <a:solidFill>
                  <a:srgbClr val="2E7787"/>
                </a:solidFill>
                <a:latin typeface="Arial"/>
                <a:cs typeface="Arial"/>
              </a:rPr>
              <a:t>θα</a:t>
            </a:r>
            <a:r>
              <a:rPr sz="2650" spc="-85" dirty="0">
                <a:solidFill>
                  <a:srgbClr val="2E7787"/>
                </a:solidFill>
                <a:latin typeface="Arial"/>
                <a:cs typeface="Arial"/>
              </a:rPr>
              <a:t> </a:t>
            </a:r>
            <a:r>
              <a:rPr sz="2650" dirty="0">
                <a:solidFill>
                  <a:srgbClr val="2E7787"/>
                </a:solidFill>
                <a:latin typeface="Arial"/>
                <a:cs typeface="Arial"/>
              </a:rPr>
              <a:t>είναι</a:t>
            </a:r>
            <a:r>
              <a:rPr sz="2650" spc="-70" dirty="0">
                <a:solidFill>
                  <a:srgbClr val="2E7787"/>
                </a:solidFill>
                <a:latin typeface="Arial"/>
                <a:cs typeface="Arial"/>
              </a:rPr>
              <a:t> </a:t>
            </a:r>
            <a:r>
              <a:rPr sz="2650" dirty="0">
                <a:solidFill>
                  <a:srgbClr val="2E7787"/>
                </a:solidFill>
                <a:latin typeface="Arial"/>
                <a:cs typeface="Arial"/>
              </a:rPr>
              <a:t>ήδη</a:t>
            </a:r>
            <a:r>
              <a:rPr sz="2650" spc="-85" dirty="0">
                <a:solidFill>
                  <a:srgbClr val="2E7787"/>
                </a:solidFill>
                <a:latin typeface="Arial"/>
                <a:cs typeface="Arial"/>
              </a:rPr>
              <a:t> </a:t>
            </a:r>
            <a:r>
              <a:rPr sz="2650" spc="-10" dirty="0">
                <a:solidFill>
                  <a:srgbClr val="2E7787"/>
                </a:solidFill>
                <a:latin typeface="Arial"/>
                <a:cs typeface="Arial"/>
              </a:rPr>
              <a:t>συμπληρωμένες.</a:t>
            </a:r>
            <a:r>
              <a:rPr sz="2650" spc="-90" dirty="0">
                <a:solidFill>
                  <a:srgbClr val="2E7787"/>
                </a:solidFill>
                <a:latin typeface="Arial"/>
                <a:cs typeface="Arial"/>
              </a:rPr>
              <a:t> </a:t>
            </a:r>
            <a:r>
              <a:rPr sz="2650" spc="-50" dirty="0">
                <a:solidFill>
                  <a:srgbClr val="2E7787"/>
                </a:solidFill>
                <a:latin typeface="Arial"/>
                <a:cs typeface="Arial"/>
              </a:rPr>
              <a:t>Ο </a:t>
            </a:r>
            <a:r>
              <a:rPr sz="2650" dirty="0">
                <a:solidFill>
                  <a:srgbClr val="2E7787"/>
                </a:solidFill>
                <a:latin typeface="Arial"/>
                <a:cs typeface="Arial"/>
              </a:rPr>
              <a:t>Προεδρεύων</a:t>
            </a:r>
            <a:r>
              <a:rPr sz="2650" spc="-80" dirty="0">
                <a:solidFill>
                  <a:srgbClr val="2E7787"/>
                </a:solidFill>
                <a:latin typeface="Arial"/>
                <a:cs typeface="Arial"/>
              </a:rPr>
              <a:t> </a:t>
            </a:r>
            <a:r>
              <a:rPr sz="2650" dirty="0">
                <a:solidFill>
                  <a:srgbClr val="2E7787"/>
                </a:solidFill>
                <a:latin typeface="Arial"/>
                <a:cs typeface="Arial"/>
              </a:rPr>
              <a:t>θα</a:t>
            </a:r>
            <a:r>
              <a:rPr sz="2650" spc="-75" dirty="0">
                <a:solidFill>
                  <a:srgbClr val="2E7787"/>
                </a:solidFill>
                <a:latin typeface="Arial"/>
                <a:cs typeface="Arial"/>
              </a:rPr>
              <a:t> </a:t>
            </a:r>
            <a:r>
              <a:rPr sz="2650" spc="-10" dirty="0">
                <a:solidFill>
                  <a:srgbClr val="2E7787"/>
                </a:solidFill>
                <a:latin typeface="Arial"/>
                <a:cs typeface="Arial"/>
              </a:rPr>
              <a:t>συμπληρώσει</a:t>
            </a:r>
            <a:r>
              <a:rPr sz="2650" spc="-85" dirty="0">
                <a:solidFill>
                  <a:srgbClr val="2E7787"/>
                </a:solidFill>
                <a:latin typeface="Arial"/>
                <a:cs typeface="Arial"/>
              </a:rPr>
              <a:t> </a:t>
            </a:r>
            <a:r>
              <a:rPr sz="2650" dirty="0">
                <a:solidFill>
                  <a:srgbClr val="2E7787"/>
                </a:solidFill>
                <a:latin typeface="Arial"/>
                <a:cs typeface="Arial"/>
              </a:rPr>
              <a:t>τη</a:t>
            </a:r>
            <a:r>
              <a:rPr sz="2650" spc="-80" dirty="0">
                <a:solidFill>
                  <a:srgbClr val="2E7787"/>
                </a:solidFill>
                <a:latin typeface="Arial"/>
                <a:cs typeface="Arial"/>
              </a:rPr>
              <a:t> </a:t>
            </a:r>
            <a:r>
              <a:rPr sz="2650" dirty="0">
                <a:solidFill>
                  <a:srgbClr val="2E7787"/>
                </a:solidFill>
                <a:latin typeface="Arial"/>
                <a:cs typeface="Arial"/>
              </a:rPr>
              <a:t>3η</a:t>
            </a:r>
            <a:r>
              <a:rPr sz="2650" spc="-80" dirty="0">
                <a:solidFill>
                  <a:srgbClr val="2E7787"/>
                </a:solidFill>
                <a:latin typeface="Arial"/>
                <a:cs typeface="Arial"/>
              </a:rPr>
              <a:t> </a:t>
            </a:r>
            <a:r>
              <a:rPr sz="2650" dirty="0">
                <a:solidFill>
                  <a:srgbClr val="2E7787"/>
                </a:solidFill>
                <a:latin typeface="Arial"/>
                <a:cs typeface="Arial"/>
              </a:rPr>
              <a:t>στήλη</a:t>
            </a:r>
            <a:r>
              <a:rPr sz="2650" spc="-80" dirty="0">
                <a:solidFill>
                  <a:srgbClr val="2E7787"/>
                </a:solidFill>
                <a:latin typeface="Arial"/>
                <a:cs typeface="Arial"/>
              </a:rPr>
              <a:t> </a:t>
            </a:r>
            <a:r>
              <a:rPr sz="2650" dirty="0">
                <a:solidFill>
                  <a:srgbClr val="2E7787"/>
                </a:solidFill>
                <a:latin typeface="Arial"/>
                <a:cs typeface="Arial"/>
              </a:rPr>
              <a:t>και</a:t>
            </a:r>
            <a:r>
              <a:rPr sz="2650" spc="-70" dirty="0">
                <a:solidFill>
                  <a:srgbClr val="2E7787"/>
                </a:solidFill>
                <a:latin typeface="Arial"/>
                <a:cs typeface="Arial"/>
              </a:rPr>
              <a:t> </a:t>
            </a:r>
            <a:r>
              <a:rPr sz="2650" dirty="0">
                <a:solidFill>
                  <a:srgbClr val="2E7787"/>
                </a:solidFill>
                <a:latin typeface="Arial"/>
                <a:cs typeface="Arial"/>
              </a:rPr>
              <a:t>οι</a:t>
            </a:r>
            <a:r>
              <a:rPr sz="2650" spc="-80" dirty="0">
                <a:solidFill>
                  <a:srgbClr val="2E7787"/>
                </a:solidFill>
                <a:latin typeface="Arial"/>
                <a:cs typeface="Arial"/>
              </a:rPr>
              <a:t> </a:t>
            </a:r>
            <a:r>
              <a:rPr sz="2650" spc="-10" dirty="0">
                <a:solidFill>
                  <a:srgbClr val="2E7787"/>
                </a:solidFill>
                <a:latin typeface="Arial"/>
                <a:cs typeface="Arial"/>
              </a:rPr>
              <a:t>υπόλοιπες </a:t>
            </a:r>
            <a:r>
              <a:rPr sz="2650" dirty="0">
                <a:solidFill>
                  <a:srgbClr val="2E7787"/>
                </a:solidFill>
                <a:latin typeface="Arial"/>
                <a:cs typeface="Arial"/>
              </a:rPr>
              <a:t>δύο</a:t>
            </a:r>
            <a:r>
              <a:rPr sz="2650" spc="-90" dirty="0">
                <a:solidFill>
                  <a:srgbClr val="2E7787"/>
                </a:solidFill>
                <a:latin typeface="Arial"/>
                <a:cs typeface="Arial"/>
              </a:rPr>
              <a:t> </a:t>
            </a:r>
            <a:r>
              <a:rPr sz="2650" dirty="0">
                <a:solidFill>
                  <a:srgbClr val="2E7787"/>
                </a:solidFill>
                <a:latin typeface="Arial"/>
                <a:cs typeface="Arial"/>
              </a:rPr>
              <a:t>θα</a:t>
            </a:r>
            <a:r>
              <a:rPr sz="2650" spc="-85" dirty="0">
                <a:solidFill>
                  <a:srgbClr val="2E7787"/>
                </a:solidFill>
                <a:latin typeface="Arial"/>
                <a:cs typeface="Arial"/>
              </a:rPr>
              <a:t> </a:t>
            </a:r>
            <a:r>
              <a:rPr sz="2650" spc="-10" dirty="0">
                <a:solidFill>
                  <a:srgbClr val="2E7787"/>
                </a:solidFill>
                <a:latin typeface="Arial"/>
                <a:cs typeface="Arial"/>
              </a:rPr>
              <a:t>συμπληρωθούν</a:t>
            </a:r>
            <a:r>
              <a:rPr sz="2650" spc="-105" dirty="0">
                <a:solidFill>
                  <a:srgbClr val="2E7787"/>
                </a:solidFill>
                <a:latin typeface="Arial"/>
                <a:cs typeface="Arial"/>
              </a:rPr>
              <a:t> </a:t>
            </a:r>
            <a:r>
              <a:rPr sz="2650" dirty="0">
                <a:solidFill>
                  <a:srgbClr val="2E7787"/>
                </a:solidFill>
                <a:latin typeface="Arial"/>
                <a:cs typeface="Arial"/>
              </a:rPr>
              <a:t>κατά</a:t>
            </a:r>
            <a:r>
              <a:rPr sz="2650" spc="-95" dirty="0">
                <a:solidFill>
                  <a:srgbClr val="2E7787"/>
                </a:solidFill>
                <a:latin typeface="Arial"/>
                <a:cs typeface="Arial"/>
              </a:rPr>
              <a:t> </a:t>
            </a:r>
            <a:r>
              <a:rPr sz="2650" dirty="0">
                <a:solidFill>
                  <a:srgbClr val="2E7787"/>
                </a:solidFill>
                <a:latin typeface="Arial"/>
                <a:cs typeface="Arial"/>
              </a:rPr>
              <a:t>την</a:t>
            </a:r>
            <a:r>
              <a:rPr sz="2650" spc="-85" dirty="0">
                <a:solidFill>
                  <a:srgbClr val="2E7787"/>
                </a:solidFill>
                <a:latin typeface="Arial"/>
                <a:cs typeface="Arial"/>
              </a:rPr>
              <a:t> </a:t>
            </a:r>
            <a:r>
              <a:rPr sz="2650" dirty="0">
                <a:solidFill>
                  <a:srgbClr val="2E7787"/>
                </a:solidFill>
                <a:latin typeface="Arial"/>
                <a:cs typeface="Arial"/>
              </a:rPr>
              <a:t>παράδοση</a:t>
            </a:r>
            <a:r>
              <a:rPr sz="2650" spc="-95" dirty="0">
                <a:solidFill>
                  <a:srgbClr val="2E7787"/>
                </a:solidFill>
                <a:latin typeface="Arial"/>
                <a:cs typeface="Arial"/>
              </a:rPr>
              <a:t> </a:t>
            </a:r>
            <a:r>
              <a:rPr sz="2650" dirty="0">
                <a:solidFill>
                  <a:srgbClr val="2E7787"/>
                </a:solidFill>
                <a:latin typeface="Arial"/>
                <a:cs typeface="Arial"/>
              </a:rPr>
              <a:t>της</a:t>
            </a:r>
            <a:r>
              <a:rPr sz="2650" spc="-90" dirty="0">
                <a:solidFill>
                  <a:srgbClr val="2E7787"/>
                </a:solidFill>
                <a:latin typeface="Arial"/>
                <a:cs typeface="Arial"/>
              </a:rPr>
              <a:t> </a:t>
            </a:r>
            <a:r>
              <a:rPr sz="2650" dirty="0">
                <a:solidFill>
                  <a:srgbClr val="2E7787"/>
                </a:solidFill>
                <a:latin typeface="Arial"/>
                <a:cs typeface="Arial"/>
              </a:rPr>
              <a:t>κάλπης</a:t>
            </a:r>
            <a:r>
              <a:rPr sz="2650" spc="-105" dirty="0">
                <a:solidFill>
                  <a:srgbClr val="2E7787"/>
                </a:solidFill>
                <a:latin typeface="Arial"/>
                <a:cs typeface="Arial"/>
              </a:rPr>
              <a:t> </a:t>
            </a:r>
            <a:r>
              <a:rPr sz="2650" spc="-25" dirty="0">
                <a:solidFill>
                  <a:srgbClr val="2E7787"/>
                </a:solidFill>
                <a:latin typeface="Arial"/>
                <a:cs typeface="Arial"/>
              </a:rPr>
              <a:t>στο </a:t>
            </a:r>
            <a:r>
              <a:rPr sz="2650" dirty="0">
                <a:solidFill>
                  <a:srgbClr val="2E7787"/>
                </a:solidFill>
                <a:latin typeface="Arial"/>
                <a:cs typeface="Arial"/>
              </a:rPr>
              <a:t>Ενιαίο</a:t>
            </a:r>
            <a:r>
              <a:rPr sz="2650" spc="-125" dirty="0">
                <a:solidFill>
                  <a:srgbClr val="2E7787"/>
                </a:solidFill>
                <a:latin typeface="Arial"/>
                <a:cs typeface="Arial"/>
              </a:rPr>
              <a:t> </a:t>
            </a:r>
            <a:r>
              <a:rPr sz="2650" dirty="0">
                <a:solidFill>
                  <a:srgbClr val="2E7787"/>
                </a:solidFill>
                <a:latin typeface="Arial"/>
                <a:cs typeface="Arial"/>
              </a:rPr>
              <a:t>Κέντρο</a:t>
            </a:r>
            <a:r>
              <a:rPr sz="2650" spc="-125" dirty="0">
                <a:solidFill>
                  <a:srgbClr val="2E7787"/>
                </a:solidFill>
                <a:latin typeface="Arial"/>
                <a:cs typeface="Arial"/>
              </a:rPr>
              <a:t> </a:t>
            </a:r>
            <a:r>
              <a:rPr sz="2650" dirty="0">
                <a:solidFill>
                  <a:srgbClr val="2E7787"/>
                </a:solidFill>
                <a:latin typeface="Arial"/>
                <a:cs typeface="Arial"/>
              </a:rPr>
              <a:t>Διαλογής</a:t>
            </a:r>
            <a:r>
              <a:rPr sz="2650" spc="-135" dirty="0">
                <a:solidFill>
                  <a:srgbClr val="2E7787"/>
                </a:solidFill>
                <a:latin typeface="Arial"/>
                <a:cs typeface="Arial"/>
              </a:rPr>
              <a:t> </a:t>
            </a:r>
            <a:r>
              <a:rPr sz="2650" dirty="0">
                <a:solidFill>
                  <a:srgbClr val="2E7787"/>
                </a:solidFill>
                <a:latin typeface="Arial"/>
                <a:cs typeface="Arial"/>
              </a:rPr>
              <a:t>στο</a:t>
            </a:r>
            <a:r>
              <a:rPr sz="2650" spc="-125" dirty="0">
                <a:solidFill>
                  <a:srgbClr val="2E7787"/>
                </a:solidFill>
                <a:latin typeface="Arial"/>
                <a:cs typeface="Arial"/>
              </a:rPr>
              <a:t> </a:t>
            </a:r>
            <a:r>
              <a:rPr sz="2650" dirty="0">
                <a:solidFill>
                  <a:srgbClr val="2E7787"/>
                </a:solidFill>
                <a:latin typeface="Arial"/>
                <a:cs typeface="Arial"/>
              </a:rPr>
              <a:t>Υπουργείο</a:t>
            </a:r>
            <a:r>
              <a:rPr sz="2650" spc="-130" dirty="0">
                <a:solidFill>
                  <a:srgbClr val="2E7787"/>
                </a:solidFill>
                <a:latin typeface="Arial"/>
                <a:cs typeface="Arial"/>
              </a:rPr>
              <a:t> </a:t>
            </a:r>
            <a:r>
              <a:rPr sz="2650" spc="-10" dirty="0">
                <a:solidFill>
                  <a:srgbClr val="2E7787"/>
                </a:solidFill>
                <a:latin typeface="Arial"/>
                <a:cs typeface="Arial"/>
              </a:rPr>
              <a:t>Οικονομικών)</a:t>
            </a:r>
            <a:endParaRPr sz="2650">
              <a:latin typeface="Arial"/>
              <a:cs typeface="Arial"/>
            </a:endParaRPr>
          </a:p>
          <a:p>
            <a:pPr marL="483234" marR="5080" indent="-471170">
              <a:lnSpc>
                <a:spcPct val="119500"/>
              </a:lnSpc>
              <a:spcBef>
                <a:spcPts val="1485"/>
              </a:spcBef>
              <a:buSzPct val="118867"/>
              <a:buChar char="•"/>
              <a:tabLst>
                <a:tab pos="483234" algn="l"/>
              </a:tabLst>
            </a:pPr>
            <a:r>
              <a:rPr sz="2650" dirty="0">
                <a:solidFill>
                  <a:srgbClr val="2E7787"/>
                </a:solidFill>
                <a:latin typeface="Arial"/>
                <a:cs typeface="Arial"/>
              </a:rPr>
              <a:t>Για</a:t>
            </a:r>
            <a:r>
              <a:rPr sz="2650" spc="-80" dirty="0">
                <a:solidFill>
                  <a:srgbClr val="2E7787"/>
                </a:solidFill>
                <a:latin typeface="Arial"/>
                <a:cs typeface="Arial"/>
              </a:rPr>
              <a:t> </a:t>
            </a:r>
            <a:r>
              <a:rPr sz="2650" spc="-10" dirty="0">
                <a:solidFill>
                  <a:srgbClr val="2E7787"/>
                </a:solidFill>
                <a:latin typeface="Arial"/>
                <a:cs typeface="Arial"/>
              </a:rPr>
              <a:t>συγκεκριμένες</a:t>
            </a:r>
            <a:r>
              <a:rPr sz="2650" spc="-105" dirty="0">
                <a:solidFill>
                  <a:srgbClr val="2E7787"/>
                </a:solidFill>
                <a:latin typeface="Arial"/>
                <a:cs typeface="Arial"/>
              </a:rPr>
              <a:t> </a:t>
            </a:r>
            <a:r>
              <a:rPr sz="2650" dirty="0">
                <a:solidFill>
                  <a:srgbClr val="2E7787"/>
                </a:solidFill>
                <a:latin typeface="Arial"/>
                <a:cs typeface="Arial"/>
              </a:rPr>
              <a:t>κάλπες</a:t>
            </a:r>
            <a:r>
              <a:rPr sz="2650" spc="-80" dirty="0">
                <a:solidFill>
                  <a:srgbClr val="2E7787"/>
                </a:solidFill>
                <a:latin typeface="Arial"/>
                <a:cs typeface="Arial"/>
              </a:rPr>
              <a:t> </a:t>
            </a:r>
            <a:r>
              <a:rPr sz="2650" dirty="0">
                <a:solidFill>
                  <a:srgbClr val="2E7787"/>
                </a:solidFill>
                <a:latin typeface="Arial"/>
                <a:cs typeface="Arial"/>
              </a:rPr>
              <a:t>υπάρχει</a:t>
            </a:r>
            <a:r>
              <a:rPr sz="2650" spc="-80" dirty="0">
                <a:solidFill>
                  <a:srgbClr val="2E7787"/>
                </a:solidFill>
                <a:latin typeface="Arial"/>
                <a:cs typeface="Arial"/>
              </a:rPr>
              <a:t> </a:t>
            </a:r>
            <a:r>
              <a:rPr sz="2650" dirty="0">
                <a:solidFill>
                  <a:srgbClr val="2E7787"/>
                </a:solidFill>
                <a:latin typeface="Arial"/>
                <a:cs typeface="Arial"/>
              </a:rPr>
              <a:t>το</a:t>
            </a:r>
            <a:r>
              <a:rPr sz="2650" spc="-75" dirty="0">
                <a:solidFill>
                  <a:srgbClr val="2E7787"/>
                </a:solidFill>
                <a:latin typeface="Arial"/>
                <a:cs typeface="Arial"/>
              </a:rPr>
              <a:t> </a:t>
            </a:r>
            <a:r>
              <a:rPr sz="2650" spc="-10" dirty="0">
                <a:solidFill>
                  <a:srgbClr val="2E7787"/>
                </a:solidFill>
                <a:latin typeface="Arial"/>
                <a:cs typeface="Arial"/>
              </a:rPr>
              <a:t>ενδεχόμενο, ανεξάρτητα</a:t>
            </a:r>
            <a:r>
              <a:rPr sz="2650" spc="-100" dirty="0">
                <a:solidFill>
                  <a:srgbClr val="2E7787"/>
                </a:solidFill>
                <a:latin typeface="Arial"/>
                <a:cs typeface="Arial"/>
              </a:rPr>
              <a:t> </a:t>
            </a:r>
            <a:r>
              <a:rPr sz="2650" dirty="0">
                <a:solidFill>
                  <a:srgbClr val="2E7787"/>
                </a:solidFill>
                <a:latin typeface="Arial"/>
                <a:cs typeface="Arial"/>
              </a:rPr>
              <a:t>από</a:t>
            </a:r>
            <a:r>
              <a:rPr sz="2650" spc="-105" dirty="0">
                <a:solidFill>
                  <a:srgbClr val="2E7787"/>
                </a:solidFill>
                <a:latin typeface="Arial"/>
                <a:cs typeface="Arial"/>
              </a:rPr>
              <a:t> </a:t>
            </a:r>
            <a:r>
              <a:rPr sz="2650" dirty="0">
                <a:solidFill>
                  <a:srgbClr val="2E7787"/>
                </a:solidFill>
                <a:latin typeface="Arial"/>
                <a:cs typeface="Arial"/>
              </a:rPr>
              <a:t>τον</a:t>
            </a:r>
            <a:r>
              <a:rPr sz="2650" spc="-100" dirty="0">
                <a:solidFill>
                  <a:srgbClr val="2E7787"/>
                </a:solidFill>
                <a:latin typeface="Arial"/>
                <a:cs typeface="Arial"/>
              </a:rPr>
              <a:t> </a:t>
            </a:r>
            <a:r>
              <a:rPr sz="2650" dirty="0">
                <a:solidFill>
                  <a:srgbClr val="2E7787"/>
                </a:solidFill>
                <a:latin typeface="Arial"/>
                <a:cs typeface="Arial"/>
              </a:rPr>
              <a:t>αριθμό</a:t>
            </a:r>
            <a:r>
              <a:rPr sz="2650" spc="-105" dirty="0">
                <a:solidFill>
                  <a:srgbClr val="2E7787"/>
                </a:solidFill>
                <a:latin typeface="Arial"/>
                <a:cs typeface="Arial"/>
              </a:rPr>
              <a:t> </a:t>
            </a:r>
            <a:r>
              <a:rPr sz="2650" dirty="0">
                <a:solidFill>
                  <a:srgbClr val="2E7787"/>
                </a:solidFill>
                <a:latin typeface="Arial"/>
                <a:cs typeface="Arial"/>
              </a:rPr>
              <a:t>ψηφισάντων,</a:t>
            </a:r>
            <a:r>
              <a:rPr sz="2650" spc="-95" dirty="0">
                <a:solidFill>
                  <a:srgbClr val="2E7787"/>
                </a:solidFill>
                <a:latin typeface="Arial"/>
                <a:cs typeface="Arial"/>
              </a:rPr>
              <a:t> </a:t>
            </a:r>
            <a:r>
              <a:rPr sz="2650" dirty="0">
                <a:solidFill>
                  <a:srgbClr val="2E7787"/>
                </a:solidFill>
                <a:latin typeface="Arial"/>
                <a:cs typeface="Arial"/>
              </a:rPr>
              <a:t>να</a:t>
            </a:r>
            <a:r>
              <a:rPr sz="2650" spc="-110" dirty="0">
                <a:solidFill>
                  <a:srgbClr val="2E7787"/>
                </a:solidFill>
                <a:latin typeface="Arial"/>
                <a:cs typeface="Arial"/>
              </a:rPr>
              <a:t> </a:t>
            </a:r>
            <a:r>
              <a:rPr sz="2650" dirty="0">
                <a:solidFill>
                  <a:srgbClr val="2E7787"/>
                </a:solidFill>
                <a:latin typeface="Arial"/>
                <a:cs typeface="Arial"/>
              </a:rPr>
              <a:t>δοθούν</a:t>
            </a:r>
            <a:r>
              <a:rPr sz="2650" spc="-100" dirty="0">
                <a:solidFill>
                  <a:srgbClr val="2E7787"/>
                </a:solidFill>
                <a:latin typeface="Arial"/>
                <a:cs typeface="Arial"/>
              </a:rPr>
              <a:t> </a:t>
            </a:r>
            <a:r>
              <a:rPr sz="2650" spc="-10" dirty="0">
                <a:solidFill>
                  <a:srgbClr val="2E7787"/>
                </a:solidFill>
                <a:latin typeface="Arial"/>
                <a:cs typeface="Arial"/>
              </a:rPr>
              <a:t>έγκαιρα </a:t>
            </a:r>
            <a:r>
              <a:rPr sz="2650" dirty="0">
                <a:solidFill>
                  <a:srgbClr val="2E7787"/>
                </a:solidFill>
                <a:latin typeface="Arial"/>
                <a:cs typeface="Arial"/>
              </a:rPr>
              <a:t>οδηγίες</a:t>
            </a:r>
            <a:r>
              <a:rPr sz="2650" spc="-95" dirty="0">
                <a:solidFill>
                  <a:srgbClr val="2E7787"/>
                </a:solidFill>
                <a:latin typeface="Arial"/>
                <a:cs typeface="Arial"/>
              </a:rPr>
              <a:t> </a:t>
            </a:r>
            <a:r>
              <a:rPr sz="2650" dirty="0">
                <a:solidFill>
                  <a:srgbClr val="2E7787"/>
                </a:solidFill>
                <a:latin typeface="Arial"/>
                <a:cs typeface="Arial"/>
              </a:rPr>
              <a:t>στον</a:t>
            </a:r>
            <a:r>
              <a:rPr sz="2650" spc="-85" dirty="0">
                <a:solidFill>
                  <a:srgbClr val="2E7787"/>
                </a:solidFill>
                <a:latin typeface="Arial"/>
                <a:cs typeface="Arial"/>
              </a:rPr>
              <a:t> </a:t>
            </a:r>
            <a:r>
              <a:rPr sz="2650" spc="-10" dirty="0">
                <a:solidFill>
                  <a:srgbClr val="2E7787"/>
                </a:solidFill>
                <a:latin typeface="Arial"/>
                <a:cs typeface="Arial"/>
              </a:rPr>
              <a:t>Προεδρεύοντα</a:t>
            </a:r>
            <a:r>
              <a:rPr sz="2650" spc="-85" dirty="0">
                <a:solidFill>
                  <a:srgbClr val="2E7787"/>
                </a:solidFill>
                <a:latin typeface="Arial"/>
                <a:cs typeface="Arial"/>
              </a:rPr>
              <a:t> </a:t>
            </a:r>
            <a:r>
              <a:rPr sz="2650" dirty="0">
                <a:solidFill>
                  <a:srgbClr val="2E7787"/>
                </a:solidFill>
                <a:latin typeface="Arial"/>
                <a:cs typeface="Arial"/>
              </a:rPr>
              <a:t>να</a:t>
            </a:r>
            <a:r>
              <a:rPr sz="2650" spc="-80" dirty="0">
                <a:solidFill>
                  <a:srgbClr val="2E7787"/>
                </a:solidFill>
                <a:latin typeface="Arial"/>
                <a:cs typeface="Arial"/>
              </a:rPr>
              <a:t> </a:t>
            </a:r>
            <a:r>
              <a:rPr sz="2650" dirty="0">
                <a:solidFill>
                  <a:srgbClr val="2E7787"/>
                </a:solidFill>
                <a:latin typeface="Arial"/>
                <a:cs typeface="Arial"/>
              </a:rPr>
              <a:t>μην</a:t>
            </a:r>
            <a:r>
              <a:rPr sz="2650" spc="-70" dirty="0">
                <a:solidFill>
                  <a:srgbClr val="2E7787"/>
                </a:solidFill>
                <a:latin typeface="Arial"/>
                <a:cs typeface="Arial"/>
              </a:rPr>
              <a:t> </a:t>
            </a:r>
            <a:r>
              <a:rPr sz="2650" dirty="0">
                <a:solidFill>
                  <a:srgbClr val="2E7787"/>
                </a:solidFill>
                <a:latin typeface="Arial"/>
                <a:cs typeface="Arial"/>
              </a:rPr>
              <a:t>προβεί</a:t>
            </a:r>
            <a:r>
              <a:rPr sz="2650" spc="-85" dirty="0">
                <a:solidFill>
                  <a:srgbClr val="2E7787"/>
                </a:solidFill>
                <a:latin typeface="Arial"/>
                <a:cs typeface="Arial"/>
              </a:rPr>
              <a:t> </a:t>
            </a:r>
            <a:r>
              <a:rPr sz="2650" dirty="0">
                <a:solidFill>
                  <a:srgbClr val="2E7787"/>
                </a:solidFill>
                <a:latin typeface="Arial"/>
                <a:cs typeface="Arial"/>
              </a:rPr>
              <a:t>σε</a:t>
            </a:r>
            <a:r>
              <a:rPr sz="2650" spc="-75" dirty="0">
                <a:solidFill>
                  <a:srgbClr val="2E7787"/>
                </a:solidFill>
                <a:latin typeface="Arial"/>
                <a:cs typeface="Arial"/>
              </a:rPr>
              <a:t> </a:t>
            </a:r>
            <a:r>
              <a:rPr sz="2650" spc="-10" dirty="0">
                <a:solidFill>
                  <a:srgbClr val="2E7787"/>
                </a:solidFill>
                <a:latin typeface="Arial"/>
                <a:cs typeface="Arial"/>
              </a:rPr>
              <a:t>επιτόπου καταμέτρηση,</a:t>
            </a:r>
            <a:r>
              <a:rPr sz="2650" spc="-110" dirty="0">
                <a:solidFill>
                  <a:srgbClr val="2E7787"/>
                </a:solidFill>
                <a:latin typeface="Arial"/>
                <a:cs typeface="Arial"/>
              </a:rPr>
              <a:t> </a:t>
            </a:r>
            <a:r>
              <a:rPr sz="2650" dirty="0">
                <a:solidFill>
                  <a:srgbClr val="2E7787"/>
                </a:solidFill>
                <a:latin typeface="Arial"/>
                <a:cs typeface="Arial"/>
              </a:rPr>
              <a:t>αλλά</a:t>
            </a:r>
            <a:r>
              <a:rPr sz="2650" spc="-100" dirty="0">
                <a:solidFill>
                  <a:srgbClr val="2E7787"/>
                </a:solidFill>
                <a:latin typeface="Arial"/>
                <a:cs typeface="Arial"/>
              </a:rPr>
              <a:t> </a:t>
            </a:r>
            <a:r>
              <a:rPr sz="2650" dirty="0">
                <a:solidFill>
                  <a:srgbClr val="2E7787"/>
                </a:solidFill>
                <a:latin typeface="Arial"/>
                <a:cs typeface="Arial"/>
              </a:rPr>
              <a:t>να</a:t>
            </a:r>
            <a:r>
              <a:rPr sz="2650" spc="-90" dirty="0">
                <a:solidFill>
                  <a:srgbClr val="2E7787"/>
                </a:solidFill>
                <a:latin typeface="Arial"/>
                <a:cs typeface="Arial"/>
              </a:rPr>
              <a:t> </a:t>
            </a:r>
            <a:r>
              <a:rPr sz="2650" dirty="0">
                <a:solidFill>
                  <a:srgbClr val="2E7787"/>
                </a:solidFill>
                <a:latin typeface="Arial"/>
                <a:cs typeface="Arial"/>
              </a:rPr>
              <a:t>παραδώσει</a:t>
            </a:r>
            <a:r>
              <a:rPr sz="2650" spc="-95" dirty="0">
                <a:solidFill>
                  <a:srgbClr val="2E7787"/>
                </a:solidFill>
                <a:latin typeface="Arial"/>
                <a:cs typeface="Arial"/>
              </a:rPr>
              <a:t> </a:t>
            </a:r>
            <a:r>
              <a:rPr sz="2650" dirty="0">
                <a:solidFill>
                  <a:srgbClr val="2E7787"/>
                </a:solidFill>
                <a:latin typeface="Arial"/>
                <a:cs typeface="Arial"/>
              </a:rPr>
              <a:t>την</a:t>
            </a:r>
            <a:r>
              <a:rPr sz="2650" spc="-105" dirty="0">
                <a:solidFill>
                  <a:srgbClr val="2E7787"/>
                </a:solidFill>
                <a:latin typeface="Arial"/>
                <a:cs typeface="Arial"/>
              </a:rPr>
              <a:t> </a:t>
            </a:r>
            <a:r>
              <a:rPr sz="2650" dirty="0">
                <a:solidFill>
                  <a:srgbClr val="2E7787"/>
                </a:solidFill>
                <a:latin typeface="Arial"/>
                <a:cs typeface="Arial"/>
              </a:rPr>
              <a:t>κάλπη</a:t>
            </a:r>
            <a:r>
              <a:rPr sz="2650" spc="-110" dirty="0">
                <a:solidFill>
                  <a:srgbClr val="2E7787"/>
                </a:solidFill>
                <a:latin typeface="Arial"/>
                <a:cs typeface="Arial"/>
              </a:rPr>
              <a:t> </a:t>
            </a:r>
            <a:r>
              <a:rPr sz="2650" spc="-25" dirty="0">
                <a:solidFill>
                  <a:srgbClr val="2E7787"/>
                </a:solidFill>
                <a:latin typeface="Arial"/>
                <a:cs typeface="Arial"/>
              </a:rPr>
              <a:t>για </a:t>
            </a:r>
            <a:r>
              <a:rPr sz="2650" spc="-10" dirty="0">
                <a:solidFill>
                  <a:srgbClr val="2E7787"/>
                </a:solidFill>
                <a:latin typeface="Arial"/>
                <a:cs typeface="Arial"/>
              </a:rPr>
              <a:t>καταμέτρηση</a:t>
            </a:r>
            <a:r>
              <a:rPr sz="2650" spc="-114" dirty="0">
                <a:solidFill>
                  <a:srgbClr val="2E7787"/>
                </a:solidFill>
                <a:latin typeface="Arial"/>
                <a:cs typeface="Arial"/>
              </a:rPr>
              <a:t> </a:t>
            </a:r>
            <a:r>
              <a:rPr sz="2650" dirty="0">
                <a:solidFill>
                  <a:srgbClr val="2E7787"/>
                </a:solidFill>
                <a:latin typeface="Arial"/>
                <a:cs typeface="Arial"/>
              </a:rPr>
              <a:t>στο</a:t>
            </a:r>
            <a:r>
              <a:rPr sz="2650" spc="-110" dirty="0">
                <a:solidFill>
                  <a:srgbClr val="2E7787"/>
                </a:solidFill>
                <a:latin typeface="Arial"/>
                <a:cs typeface="Arial"/>
              </a:rPr>
              <a:t> </a:t>
            </a:r>
            <a:r>
              <a:rPr sz="2650" dirty="0">
                <a:solidFill>
                  <a:srgbClr val="2E7787"/>
                </a:solidFill>
                <a:latin typeface="Arial"/>
                <a:cs typeface="Arial"/>
              </a:rPr>
              <a:t>Ενιαίο</a:t>
            </a:r>
            <a:r>
              <a:rPr sz="2650" spc="-105" dirty="0">
                <a:solidFill>
                  <a:srgbClr val="2E7787"/>
                </a:solidFill>
                <a:latin typeface="Arial"/>
                <a:cs typeface="Arial"/>
              </a:rPr>
              <a:t> </a:t>
            </a:r>
            <a:r>
              <a:rPr sz="2650" dirty="0">
                <a:solidFill>
                  <a:srgbClr val="2E7787"/>
                </a:solidFill>
                <a:latin typeface="Arial"/>
                <a:cs typeface="Arial"/>
              </a:rPr>
              <a:t>Κέντρο</a:t>
            </a:r>
            <a:r>
              <a:rPr sz="2650" spc="-105" dirty="0">
                <a:solidFill>
                  <a:srgbClr val="2E7787"/>
                </a:solidFill>
                <a:latin typeface="Arial"/>
                <a:cs typeface="Arial"/>
              </a:rPr>
              <a:t> </a:t>
            </a:r>
            <a:r>
              <a:rPr sz="2650" dirty="0">
                <a:solidFill>
                  <a:srgbClr val="2E7787"/>
                </a:solidFill>
                <a:latin typeface="Arial"/>
                <a:cs typeface="Arial"/>
              </a:rPr>
              <a:t>Διαλογής</a:t>
            </a:r>
            <a:r>
              <a:rPr sz="2650" spc="-114" dirty="0">
                <a:solidFill>
                  <a:srgbClr val="2E7787"/>
                </a:solidFill>
                <a:latin typeface="Arial"/>
                <a:cs typeface="Arial"/>
              </a:rPr>
              <a:t> </a:t>
            </a:r>
            <a:r>
              <a:rPr sz="2650" dirty="0">
                <a:solidFill>
                  <a:srgbClr val="2E7787"/>
                </a:solidFill>
                <a:latin typeface="Arial"/>
                <a:cs typeface="Arial"/>
              </a:rPr>
              <a:t>στο</a:t>
            </a:r>
            <a:r>
              <a:rPr sz="2650" spc="-105" dirty="0">
                <a:solidFill>
                  <a:srgbClr val="2E7787"/>
                </a:solidFill>
                <a:latin typeface="Arial"/>
                <a:cs typeface="Arial"/>
              </a:rPr>
              <a:t> </a:t>
            </a:r>
            <a:r>
              <a:rPr sz="2650" spc="-10" dirty="0">
                <a:solidFill>
                  <a:srgbClr val="2E7787"/>
                </a:solidFill>
                <a:latin typeface="Arial"/>
                <a:cs typeface="Arial"/>
              </a:rPr>
              <a:t>Υπουργείο Οικονομικών</a:t>
            </a:r>
            <a:endParaRPr sz="26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grpSp>
        <p:nvGrpSpPr>
          <p:cNvPr id="4" name="object 4"/>
          <p:cNvGrpSpPr/>
          <p:nvPr/>
        </p:nvGrpSpPr>
        <p:grpSpPr>
          <a:xfrm>
            <a:off x="12540532" y="693246"/>
            <a:ext cx="6664959" cy="8681085"/>
            <a:chOff x="12540532" y="693246"/>
            <a:chExt cx="6664959" cy="8681085"/>
          </a:xfrm>
        </p:grpSpPr>
        <p:pic>
          <p:nvPicPr>
            <p:cNvPr id="5" name="object 5"/>
            <p:cNvPicPr/>
            <p:nvPr/>
          </p:nvPicPr>
          <p:blipFill>
            <a:blip r:embed="rId2" cstate="print"/>
            <a:stretch>
              <a:fillRect/>
            </a:stretch>
          </p:blipFill>
          <p:spPr>
            <a:xfrm>
              <a:off x="12540532" y="693246"/>
              <a:ext cx="6664775" cy="8680739"/>
            </a:xfrm>
            <a:prstGeom prst="rect">
              <a:avLst/>
            </a:prstGeom>
          </p:spPr>
        </p:pic>
        <p:pic>
          <p:nvPicPr>
            <p:cNvPr id="6" name="object 6"/>
            <p:cNvPicPr/>
            <p:nvPr/>
          </p:nvPicPr>
          <p:blipFill>
            <a:blip r:embed="rId3" cstate="print"/>
            <a:stretch>
              <a:fillRect/>
            </a:stretch>
          </p:blipFill>
          <p:spPr>
            <a:xfrm>
              <a:off x="12769873" y="924788"/>
              <a:ext cx="6233527" cy="8247706"/>
            </a:xfrm>
            <a:prstGeom prst="rect">
              <a:avLst/>
            </a:prstGeom>
          </p:spPr>
        </p:pic>
        <p:sp>
          <p:nvSpPr>
            <p:cNvPr id="7" name="object 7"/>
            <p:cNvSpPr/>
            <p:nvPr/>
          </p:nvSpPr>
          <p:spPr>
            <a:xfrm>
              <a:off x="12733225" y="887198"/>
              <a:ext cx="6306820" cy="8322309"/>
            </a:xfrm>
            <a:custGeom>
              <a:avLst/>
              <a:gdLst/>
              <a:ahLst/>
              <a:cxnLst/>
              <a:rect l="l" t="t" r="r" b="b"/>
              <a:pathLst>
                <a:path w="6306819" h="8322309">
                  <a:moveTo>
                    <a:pt x="1112217" y="0"/>
                  </a:moveTo>
                  <a:lnTo>
                    <a:pt x="1112217" y="942"/>
                  </a:lnTo>
                  <a:lnTo>
                    <a:pt x="6306823" y="942"/>
                  </a:lnTo>
                  <a:lnTo>
                    <a:pt x="6306823" y="7246795"/>
                  </a:lnTo>
                  <a:lnTo>
                    <a:pt x="6305462" y="7301662"/>
                  </a:lnTo>
                  <a:lnTo>
                    <a:pt x="6301274" y="7356320"/>
                  </a:lnTo>
                  <a:lnTo>
                    <a:pt x="6294468" y="7410140"/>
                  </a:lnTo>
                  <a:lnTo>
                    <a:pt x="6284939" y="7463123"/>
                  </a:lnTo>
                  <a:lnTo>
                    <a:pt x="6273002" y="7515163"/>
                  </a:lnTo>
                  <a:lnTo>
                    <a:pt x="6258448" y="7566157"/>
                  </a:lnTo>
                  <a:lnTo>
                    <a:pt x="6241590" y="7616207"/>
                  </a:lnTo>
                  <a:lnTo>
                    <a:pt x="6222323" y="7665002"/>
                  </a:lnTo>
                  <a:lnTo>
                    <a:pt x="6200753" y="7712644"/>
                  </a:lnTo>
                  <a:lnTo>
                    <a:pt x="6176984" y="7759030"/>
                  </a:lnTo>
                  <a:lnTo>
                    <a:pt x="6151121" y="7804160"/>
                  </a:lnTo>
                  <a:lnTo>
                    <a:pt x="6122850" y="7848137"/>
                  </a:lnTo>
                  <a:lnTo>
                    <a:pt x="6061281" y="7930543"/>
                  </a:lnTo>
                  <a:lnTo>
                    <a:pt x="5991859" y="8006981"/>
                  </a:lnTo>
                  <a:lnTo>
                    <a:pt x="5915421" y="8076403"/>
                  </a:lnTo>
                  <a:lnTo>
                    <a:pt x="5833016" y="8137972"/>
                  </a:lnTo>
                  <a:lnTo>
                    <a:pt x="5789038" y="8166243"/>
                  </a:lnTo>
                  <a:lnTo>
                    <a:pt x="5743908" y="8192106"/>
                  </a:lnTo>
                  <a:lnTo>
                    <a:pt x="5697522" y="8215875"/>
                  </a:lnTo>
                  <a:lnTo>
                    <a:pt x="5649880" y="8237445"/>
                  </a:lnTo>
                  <a:lnTo>
                    <a:pt x="5601086" y="8256711"/>
                  </a:lnTo>
                  <a:lnTo>
                    <a:pt x="5551035" y="8273570"/>
                  </a:lnTo>
                  <a:lnTo>
                    <a:pt x="5500041" y="8288124"/>
                  </a:lnTo>
                  <a:lnTo>
                    <a:pt x="5448001" y="8300061"/>
                  </a:lnTo>
                  <a:lnTo>
                    <a:pt x="5395018" y="8309589"/>
                  </a:lnTo>
                  <a:lnTo>
                    <a:pt x="5341198" y="8316395"/>
                  </a:lnTo>
                  <a:lnTo>
                    <a:pt x="5286540" y="8320584"/>
                  </a:lnTo>
                  <a:lnTo>
                    <a:pt x="5231673" y="8321945"/>
                  </a:lnTo>
                  <a:lnTo>
                    <a:pt x="0" y="8321945"/>
                  </a:lnTo>
                  <a:lnTo>
                    <a:pt x="0" y="1076092"/>
                  </a:lnTo>
                  <a:lnTo>
                    <a:pt x="1361" y="1021225"/>
                  </a:lnTo>
                  <a:lnTo>
                    <a:pt x="5549" y="966567"/>
                  </a:lnTo>
                  <a:lnTo>
                    <a:pt x="12355" y="912747"/>
                  </a:lnTo>
                  <a:lnTo>
                    <a:pt x="21884" y="859764"/>
                  </a:lnTo>
                  <a:lnTo>
                    <a:pt x="33820" y="807724"/>
                  </a:lnTo>
                  <a:lnTo>
                    <a:pt x="48375" y="756730"/>
                  </a:lnTo>
                  <a:lnTo>
                    <a:pt x="65233" y="706680"/>
                  </a:lnTo>
                  <a:lnTo>
                    <a:pt x="84500" y="657885"/>
                  </a:lnTo>
                  <a:lnTo>
                    <a:pt x="106070" y="610243"/>
                  </a:lnTo>
                  <a:lnTo>
                    <a:pt x="129838" y="563857"/>
                  </a:lnTo>
                  <a:lnTo>
                    <a:pt x="155702" y="518727"/>
                  </a:lnTo>
                  <a:lnTo>
                    <a:pt x="183973" y="474749"/>
                  </a:lnTo>
                  <a:lnTo>
                    <a:pt x="245542" y="392344"/>
                  </a:lnTo>
                  <a:lnTo>
                    <a:pt x="314964" y="315906"/>
                  </a:lnTo>
                  <a:lnTo>
                    <a:pt x="391401" y="246484"/>
                  </a:lnTo>
                  <a:lnTo>
                    <a:pt x="473807" y="184915"/>
                  </a:lnTo>
                  <a:lnTo>
                    <a:pt x="517785" y="156644"/>
                  </a:lnTo>
                  <a:lnTo>
                    <a:pt x="562914" y="130781"/>
                  </a:lnTo>
                  <a:lnTo>
                    <a:pt x="609300" y="107012"/>
                  </a:lnTo>
                  <a:lnTo>
                    <a:pt x="656943" y="85442"/>
                  </a:lnTo>
                  <a:lnTo>
                    <a:pt x="705737" y="66175"/>
                  </a:lnTo>
                  <a:lnTo>
                    <a:pt x="755788" y="49317"/>
                  </a:lnTo>
                  <a:lnTo>
                    <a:pt x="806781" y="34763"/>
                  </a:lnTo>
                  <a:lnTo>
                    <a:pt x="858822" y="22826"/>
                  </a:lnTo>
                  <a:lnTo>
                    <a:pt x="911804" y="13298"/>
                  </a:lnTo>
                  <a:lnTo>
                    <a:pt x="965625" y="6491"/>
                  </a:lnTo>
                  <a:lnTo>
                    <a:pt x="1020283" y="2303"/>
                  </a:lnTo>
                  <a:lnTo>
                    <a:pt x="1112217" y="0"/>
                  </a:lnTo>
                  <a:close/>
                </a:path>
              </a:pathLst>
            </a:custGeom>
            <a:ln w="73296">
              <a:solidFill>
                <a:srgbClr val="FFFFFF"/>
              </a:solidFill>
            </a:ln>
          </p:spPr>
          <p:txBody>
            <a:bodyPr wrap="square" lIns="0" tIns="0" rIns="0" bIns="0" rtlCol="0"/>
            <a:lstStyle/>
            <a:p>
              <a:endParaRPr/>
            </a:p>
          </p:txBody>
        </p:sp>
      </p:grpSp>
      <p:pic>
        <p:nvPicPr>
          <p:cNvPr id="8" name="object 8"/>
          <p:cNvPicPr/>
          <p:nvPr/>
        </p:nvPicPr>
        <p:blipFill>
          <a:blip r:embed="rId4"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3044902"/>
            <a:ext cx="7857490" cy="5642610"/>
          </a:xfrm>
          <a:prstGeom prst="rect">
            <a:avLst/>
          </a:prstGeom>
        </p:spPr>
        <p:txBody>
          <a:bodyPr vert="horz" wrap="square" lIns="0" tIns="46355" rIns="0" bIns="0" rtlCol="0">
            <a:spAutoFit/>
          </a:bodyPr>
          <a:lstStyle/>
          <a:p>
            <a:pPr marL="625475" marR="287655" indent="-613410">
              <a:lnSpc>
                <a:spcPts val="4270"/>
              </a:lnSpc>
              <a:spcBef>
                <a:spcPts val="365"/>
              </a:spcBef>
              <a:buClr>
                <a:srgbClr val="2E7787"/>
              </a:buClr>
              <a:buSzPct val="120338"/>
              <a:buFont typeface="Arial"/>
              <a:buAutoNum type="arabicPeriod" startAt="8"/>
              <a:tabLst>
                <a:tab pos="625475" algn="l"/>
              </a:tabLst>
            </a:pPr>
            <a:r>
              <a:rPr sz="2950" dirty="0">
                <a:solidFill>
                  <a:srgbClr val="2E7787"/>
                </a:solidFill>
                <a:latin typeface="Arial"/>
                <a:cs typeface="Arial"/>
              </a:rPr>
              <a:t>Ετοιμάζεται</a:t>
            </a:r>
            <a:r>
              <a:rPr sz="2950" spc="-25" dirty="0">
                <a:solidFill>
                  <a:srgbClr val="2E7787"/>
                </a:solidFill>
                <a:latin typeface="Arial"/>
                <a:cs typeface="Arial"/>
              </a:rPr>
              <a:t> </a:t>
            </a:r>
            <a:r>
              <a:rPr sz="2950" dirty="0">
                <a:solidFill>
                  <a:srgbClr val="2E7787"/>
                </a:solidFill>
                <a:latin typeface="Arial"/>
                <a:cs typeface="Arial"/>
              </a:rPr>
              <a:t>ονομαστικός</a:t>
            </a:r>
            <a:r>
              <a:rPr sz="2950" spc="-20" dirty="0">
                <a:solidFill>
                  <a:srgbClr val="2E7787"/>
                </a:solidFill>
                <a:latin typeface="Arial"/>
                <a:cs typeface="Arial"/>
              </a:rPr>
              <a:t> </a:t>
            </a:r>
            <a:r>
              <a:rPr sz="2950" dirty="0">
                <a:solidFill>
                  <a:srgbClr val="2E7787"/>
                </a:solidFill>
                <a:latin typeface="Arial"/>
                <a:cs typeface="Arial"/>
              </a:rPr>
              <a:t>κατάλογος</a:t>
            </a:r>
            <a:r>
              <a:rPr sz="2950" spc="-15" dirty="0">
                <a:solidFill>
                  <a:srgbClr val="2E7787"/>
                </a:solidFill>
                <a:latin typeface="Arial"/>
                <a:cs typeface="Arial"/>
              </a:rPr>
              <a:t> </a:t>
            </a:r>
            <a:r>
              <a:rPr sz="2950" spc="-35" dirty="0">
                <a:solidFill>
                  <a:srgbClr val="2E7787"/>
                </a:solidFill>
                <a:latin typeface="Arial"/>
                <a:cs typeface="Arial"/>
              </a:rPr>
              <a:t>μη </a:t>
            </a:r>
            <a:r>
              <a:rPr sz="2950" dirty="0">
                <a:solidFill>
                  <a:srgbClr val="2E7787"/>
                </a:solidFill>
                <a:latin typeface="Arial"/>
                <a:cs typeface="Arial"/>
              </a:rPr>
              <a:t>ψηφισάντων</a:t>
            </a:r>
            <a:r>
              <a:rPr sz="2950" spc="-5" dirty="0">
                <a:solidFill>
                  <a:srgbClr val="2E7787"/>
                </a:solidFill>
                <a:latin typeface="Arial"/>
                <a:cs typeface="Arial"/>
              </a:rPr>
              <a:t> </a:t>
            </a:r>
            <a:r>
              <a:rPr sz="2950" b="1" dirty="0">
                <a:solidFill>
                  <a:srgbClr val="2E7787"/>
                </a:solidFill>
                <a:latin typeface="Arial"/>
                <a:cs typeface="Arial"/>
              </a:rPr>
              <a:t>μόνο</a:t>
            </a:r>
            <a:r>
              <a:rPr sz="2950" b="1" spc="-5" dirty="0">
                <a:solidFill>
                  <a:srgbClr val="2E7787"/>
                </a:solidFill>
                <a:latin typeface="Arial"/>
                <a:cs typeface="Arial"/>
              </a:rPr>
              <a:t> </a:t>
            </a:r>
            <a:r>
              <a:rPr sz="2950" b="1" dirty="0">
                <a:solidFill>
                  <a:srgbClr val="2E7787"/>
                </a:solidFill>
                <a:latin typeface="Arial"/>
                <a:cs typeface="Arial"/>
              </a:rPr>
              <a:t>για</a:t>
            </a:r>
            <a:r>
              <a:rPr sz="2950" b="1" spc="-15" dirty="0">
                <a:solidFill>
                  <a:srgbClr val="2E7787"/>
                </a:solidFill>
                <a:latin typeface="Arial"/>
                <a:cs typeface="Arial"/>
              </a:rPr>
              <a:t> </a:t>
            </a:r>
            <a:r>
              <a:rPr sz="2950" b="1" dirty="0">
                <a:solidFill>
                  <a:srgbClr val="2E7787"/>
                </a:solidFill>
                <a:latin typeface="Arial"/>
                <a:cs typeface="Arial"/>
              </a:rPr>
              <a:t>τους</a:t>
            </a:r>
            <a:r>
              <a:rPr sz="2950" b="1" spc="10" dirty="0">
                <a:solidFill>
                  <a:srgbClr val="2E7787"/>
                </a:solidFill>
                <a:latin typeface="Arial"/>
                <a:cs typeface="Arial"/>
              </a:rPr>
              <a:t> </a:t>
            </a:r>
            <a:r>
              <a:rPr sz="2950" b="1" spc="-10" dirty="0">
                <a:solidFill>
                  <a:srgbClr val="2E7787"/>
                </a:solidFill>
                <a:latin typeface="Arial"/>
                <a:cs typeface="Arial"/>
              </a:rPr>
              <a:t>Κοινοτικούς </a:t>
            </a:r>
            <a:r>
              <a:rPr sz="2950" b="1" dirty="0">
                <a:solidFill>
                  <a:srgbClr val="2E7787"/>
                </a:solidFill>
                <a:latin typeface="Arial"/>
                <a:cs typeface="Arial"/>
              </a:rPr>
              <a:t>εκλογείς</a:t>
            </a:r>
            <a:r>
              <a:rPr sz="2950" b="1" spc="5" dirty="0">
                <a:solidFill>
                  <a:srgbClr val="2E7787"/>
                </a:solidFill>
                <a:latin typeface="Arial"/>
                <a:cs typeface="Arial"/>
              </a:rPr>
              <a:t> </a:t>
            </a:r>
            <a:r>
              <a:rPr sz="2950" b="1" dirty="0">
                <a:solidFill>
                  <a:srgbClr val="2E7787"/>
                </a:solidFill>
                <a:latin typeface="Arial"/>
                <a:cs typeface="Arial"/>
              </a:rPr>
              <a:t>για</a:t>
            </a:r>
            <a:r>
              <a:rPr sz="2950" b="1" spc="-30" dirty="0">
                <a:solidFill>
                  <a:srgbClr val="2E7787"/>
                </a:solidFill>
                <a:latin typeface="Arial"/>
                <a:cs typeface="Arial"/>
              </a:rPr>
              <a:t> </a:t>
            </a:r>
            <a:r>
              <a:rPr sz="2950" b="1" dirty="0">
                <a:solidFill>
                  <a:srgbClr val="2E7787"/>
                </a:solidFill>
                <a:latin typeface="Arial"/>
                <a:cs typeface="Arial"/>
              </a:rPr>
              <a:t>τις</a:t>
            </a:r>
            <a:r>
              <a:rPr sz="2950" b="1" spc="-5" dirty="0">
                <a:solidFill>
                  <a:srgbClr val="2E7787"/>
                </a:solidFill>
                <a:latin typeface="Arial"/>
                <a:cs typeface="Arial"/>
              </a:rPr>
              <a:t> </a:t>
            </a:r>
            <a:r>
              <a:rPr sz="2950" b="1" dirty="0">
                <a:solidFill>
                  <a:srgbClr val="2E7787"/>
                </a:solidFill>
                <a:latin typeface="Arial"/>
                <a:cs typeface="Arial"/>
              </a:rPr>
              <a:t>Εκλογές</a:t>
            </a:r>
            <a:r>
              <a:rPr sz="2950" b="1" spc="-15" dirty="0">
                <a:solidFill>
                  <a:srgbClr val="2E7787"/>
                </a:solidFill>
                <a:latin typeface="Arial"/>
                <a:cs typeface="Arial"/>
              </a:rPr>
              <a:t> </a:t>
            </a:r>
            <a:r>
              <a:rPr sz="2950" b="1" dirty="0">
                <a:solidFill>
                  <a:srgbClr val="2E7787"/>
                </a:solidFill>
                <a:latin typeface="Arial"/>
                <a:cs typeface="Arial"/>
              </a:rPr>
              <a:t>Μελών</a:t>
            </a:r>
            <a:r>
              <a:rPr sz="2950" b="1" spc="-10" dirty="0">
                <a:solidFill>
                  <a:srgbClr val="2E7787"/>
                </a:solidFill>
                <a:latin typeface="Arial"/>
                <a:cs typeface="Arial"/>
              </a:rPr>
              <a:t> </a:t>
            </a:r>
            <a:r>
              <a:rPr sz="2950" b="1" spc="-25" dirty="0">
                <a:solidFill>
                  <a:srgbClr val="2E7787"/>
                </a:solidFill>
                <a:latin typeface="Arial"/>
                <a:cs typeface="Arial"/>
              </a:rPr>
              <a:t>του</a:t>
            </a:r>
            <a:endParaRPr sz="2950">
              <a:latin typeface="Arial"/>
              <a:cs typeface="Arial"/>
            </a:endParaRPr>
          </a:p>
          <a:p>
            <a:pPr marL="625475" marR="226060">
              <a:lnSpc>
                <a:spcPts val="4270"/>
              </a:lnSpc>
              <a:spcBef>
                <a:spcPts val="10"/>
              </a:spcBef>
            </a:pPr>
            <a:r>
              <a:rPr sz="2950" b="1" dirty="0">
                <a:solidFill>
                  <a:srgbClr val="2E7787"/>
                </a:solidFill>
                <a:latin typeface="Arial"/>
                <a:cs typeface="Arial"/>
              </a:rPr>
              <a:t>Ευρωπαϊκού</a:t>
            </a:r>
            <a:r>
              <a:rPr sz="2950" b="1" spc="-10" dirty="0">
                <a:solidFill>
                  <a:srgbClr val="2E7787"/>
                </a:solidFill>
                <a:latin typeface="Arial"/>
                <a:cs typeface="Arial"/>
              </a:rPr>
              <a:t> </a:t>
            </a:r>
            <a:r>
              <a:rPr sz="2950" b="1" dirty="0">
                <a:solidFill>
                  <a:srgbClr val="2E7787"/>
                </a:solidFill>
                <a:latin typeface="Arial"/>
                <a:cs typeface="Arial"/>
              </a:rPr>
              <a:t>Κοινοβουλίου</a:t>
            </a:r>
            <a:r>
              <a:rPr sz="2950" dirty="0">
                <a:solidFill>
                  <a:srgbClr val="2E7787"/>
                </a:solidFill>
                <a:latin typeface="Arial"/>
                <a:cs typeface="Arial"/>
              </a:rPr>
              <a:t>,</a:t>
            </a:r>
            <a:r>
              <a:rPr sz="2950" spc="-20" dirty="0">
                <a:solidFill>
                  <a:srgbClr val="2E7787"/>
                </a:solidFill>
                <a:latin typeface="Arial"/>
                <a:cs typeface="Arial"/>
              </a:rPr>
              <a:t> </a:t>
            </a:r>
            <a:r>
              <a:rPr sz="2950" dirty="0">
                <a:solidFill>
                  <a:srgbClr val="2E7787"/>
                </a:solidFill>
                <a:latin typeface="Arial"/>
                <a:cs typeface="Arial"/>
              </a:rPr>
              <a:t>τα</a:t>
            </a:r>
            <a:r>
              <a:rPr sz="2950" spc="-25" dirty="0">
                <a:solidFill>
                  <a:srgbClr val="2E7787"/>
                </a:solidFill>
                <a:latin typeface="Arial"/>
                <a:cs typeface="Arial"/>
              </a:rPr>
              <a:t> </a:t>
            </a:r>
            <a:r>
              <a:rPr sz="2950" spc="-10" dirty="0">
                <a:solidFill>
                  <a:srgbClr val="2E7787"/>
                </a:solidFill>
                <a:latin typeface="Arial"/>
                <a:cs typeface="Arial"/>
              </a:rPr>
              <a:t>ονόματα </a:t>
            </a:r>
            <a:r>
              <a:rPr sz="2950" dirty="0">
                <a:solidFill>
                  <a:srgbClr val="2E7787"/>
                </a:solidFill>
                <a:latin typeface="Arial"/>
                <a:cs typeface="Arial"/>
              </a:rPr>
              <a:t>των</a:t>
            </a:r>
            <a:r>
              <a:rPr sz="2950" spc="-15" dirty="0">
                <a:solidFill>
                  <a:srgbClr val="2E7787"/>
                </a:solidFill>
                <a:latin typeface="Arial"/>
                <a:cs typeface="Arial"/>
              </a:rPr>
              <a:t> </a:t>
            </a:r>
            <a:r>
              <a:rPr sz="2950" dirty="0">
                <a:solidFill>
                  <a:srgbClr val="2E7787"/>
                </a:solidFill>
                <a:latin typeface="Arial"/>
                <a:cs typeface="Arial"/>
              </a:rPr>
              <a:t>οποίων</a:t>
            </a:r>
            <a:r>
              <a:rPr sz="2950" spc="-15" dirty="0">
                <a:solidFill>
                  <a:srgbClr val="2E7787"/>
                </a:solidFill>
                <a:latin typeface="Arial"/>
                <a:cs typeface="Arial"/>
              </a:rPr>
              <a:t> </a:t>
            </a:r>
            <a:r>
              <a:rPr sz="2950" dirty="0">
                <a:solidFill>
                  <a:srgbClr val="2E7787"/>
                </a:solidFill>
                <a:latin typeface="Arial"/>
                <a:cs typeface="Arial"/>
              </a:rPr>
              <a:t>περιλαμβάνονται</a:t>
            </a:r>
            <a:r>
              <a:rPr sz="2950" spc="-5" dirty="0">
                <a:solidFill>
                  <a:srgbClr val="2E7787"/>
                </a:solidFill>
                <a:latin typeface="Arial"/>
                <a:cs typeface="Arial"/>
              </a:rPr>
              <a:t> </a:t>
            </a:r>
            <a:r>
              <a:rPr sz="2950" spc="-20" dirty="0">
                <a:solidFill>
                  <a:srgbClr val="2E7787"/>
                </a:solidFill>
                <a:latin typeface="Arial"/>
                <a:cs typeface="Arial"/>
              </a:rPr>
              <a:t>στον </a:t>
            </a:r>
            <a:r>
              <a:rPr sz="2950" dirty="0">
                <a:solidFill>
                  <a:srgbClr val="2E7787"/>
                </a:solidFill>
                <a:latin typeface="Arial"/>
                <a:cs typeface="Arial"/>
              </a:rPr>
              <a:t>εκλογικό</a:t>
            </a:r>
            <a:r>
              <a:rPr sz="2950" spc="-25" dirty="0">
                <a:solidFill>
                  <a:srgbClr val="2E7787"/>
                </a:solidFill>
                <a:latin typeface="Arial"/>
                <a:cs typeface="Arial"/>
              </a:rPr>
              <a:t> </a:t>
            </a:r>
            <a:r>
              <a:rPr sz="2950" dirty="0">
                <a:solidFill>
                  <a:srgbClr val="2E7787"/>
                </a:solidFill>
                <a:latin typeface="Arial"/>
                <a:cs typeface="Arial"/>
              </a:rPr>
              <a:t>κατάλογο</a:t>
            </a:r>
            <a:r>
              <a:rPr sz="2950" spc="-10" dirty="0">
                <a:solidFill>
                  <a:srgbClr val="2E7787"/>
                </a:solidFill>
                <a:latin typeface="Arial"/>
                <a:cs typeface="Arial"/>
              </a:rPr>
              <a:t> </a:t>
            </a:r>
            <a:r>
              <a:rPr sz="2950" dirty="0">
                <a:solidFill>
                  <a:srgbClr val="2E7787"/>
                </a:solidFill>
                <a:latin typeface="Arial"/>
                <a:cs typeface="Arial"/>
              </a:rPr>
              <a:t>Β΄</a:t>
            </a:r>
            <a:r>
              <a:rPr sz="2950" spc="5" dirty="0">
                <a:solidFill>
                  <a:srgbClr val="2E7787"/>
                </a:solidFill>
                <a:latin typeface="Arial"/>
                <a:cs typeface="Arial"/>
              </a:rPr>
              <a:t> </a:t>
            </a:r>
            <a:r>
              <a:rPr sz="2950" dirty="0">
                <a:solidFill>
                  <a:srgbClr val="E28B18"/>
                </a:solidFill>
                <a:latin typeface="Arial"/>
                <a:cs typeface="Arial"/>
              </a:rPr>
              <a:t>(ΕΤΑΕΚ</a:t>
            </a:r>
            <a:r>
              <a:rPr sz="2950" spc="-15" dirty="0">
                <a:solidFill>
                  <a:srgbClr val="E28B18"/>
                </a:solidFill>
                <a:latin typeface="Arial"/>
                <a:cs typeface="Arial"/>
              </a:rPr>
              <a:t> </a:t>
            </a:r>
            <a:r>
              <a:rPr sz="2950" spc="-20" dirty="0">
                <a:solidFill>
                  <a:srgbClr val="E28B18"/>
                </a:solidFill>
                <a:latin typeface="Arial"/>
                <a:cs typeface="Arial"/>
              </a:rPr>
              <a:t>29Α)</a:t>
            </a:r>
            <a:endParaRPr sz="2950">
              <a:latin typeface="Arial"/>
              <a:cs typeface="Arial"/>
            </a:endParaRPr>
          </a:p>
          <a:p>
            <a:pPr marL="625475" marR="5080" indent="-613410">
              <a:lnSpc>
                <a:spcPct val="118600"/>
              </a:lnSpc>
              <a:spcBef>
                <a:spcPts val="570"/>
              </a:spcBef>
              <a:buSzPct val="120338"/>
              <a:buAutoNum type="arabicPeriod" startAt="9"/>
              <a:tabLst>
                <a:tab pos="625475" algn="l"/>
              </a:tabLst>
            </a:pPr>
            <a:r>
              <a:rPr sz="2950" dirty="0">
                <a:solidFill>
                  <a:srgbClr val="2E7787"/>
                </a:solidFill>
                <a:latin typeface="Arial"/>
                <a:cs typeface="Arial"/>
              </a:rPr>
              <a:t>Με</a:t>
            </a:r>
            <a:r>
              <a:rPr sz="2950" spc="-20" dirty="0">
                <a:solidFill>
                  <a:srgbClr val="2E7787"/>
                </a:solidFill>
                <a:latin typeface="Arial"/>
                <a:cs typeface="Arial"/>
              </a:rPr>
              <a:t> </a:t>
            </a:r>
            <a:r>
              <a:rPr sz="2950" dirty="0">
                <a:solidFill>
                  <a:srgbClr val="2E7787"/>
                </a:solidFill>
                <a:latin typeface="Arial"/>
                <a:cs typeface="Arial"/>
              </a:rPr>
              <a:t>βάση</a:t>
            </a:r>
            <a:r>
              <a:rPr sz="2950" spc="-10" dirty="0">
                <a:solidFill>
                  <a:srgbClr val="2E7787"/>
                </a:solidFill>
                <a:latin typeface="Arial"/>
                <a:cs typeface="Arial"/>
              </a:rPr>
              <a:t> </a:t>
            </a:r>
            <a:r>
              <a:rPr sz="2950" dirty="0">
                <a:solidFill>
                  <a:srgbClr val="2E7787"/>
                </a:solidFill>
                <a:latin typeface="Arial"/>
                <a:cs typeface="Arial"/>
              </a:rPr>
              <a:t>τον</a:t>
            </a:r>
            <a:r>
              <a:rPr sz="2950" spc="-10" dirty="0">
                <a:solidFill>
                  <a:srgbClr val="2E7787"/>
                </a:solidFill>
                <a:latin typeface="Arial"/>
                <a:cs typeface="Arial"/>
              </a:rPr>
              <a:t> </a:t>
            </a:r>
            <a:r>
              <a:rPr sz="2950" dirty="0">
                <a:solidFill>
                  <a:srgbClr val="2E7787"/>
                </a:solidFill>
                <a:latin typeface="Arial"/>
                <a:cs typeface="Arial"/>
              </a:rPr>
              <a:t>ονομαστικό</a:t>
            </a:r>
            <a:r>
              <a:rPr sz="2950" spc="-10" dirty="0">
                <a:solidFill>
                  <a:srgbClr val="2E7787"/>
                </a:solidFill>
                <a:latin typeface="Arial"/>
                <a:cs typeface="Arial"/>
              </a:rPr>
              <a:t> κατάλογο, </a:t>
            </a:r>
            <a:r>
              <a:rPr sz="2950" dirty="0">
                <a:solidFill>
                  <a:srgbClr val="2E7787"/>
                </a:solidFill>
                <a:latin typeface="Arial"/>
                <a:cs typeface="Arial"/>
              </a:rPr>
              <a:t>συμπληρώνεται</a:t>
            </a:r>
            <a:r>
              <a:rPr sz="2950" spc="-20"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έντυπο</a:t>
            </a:r>
            <a:r>
              <a:rPr sz="2950" spc="-5" dirty="0">
                <a:solidFill>
                  <a:srgbClr val="2E7787"/>
                </a:solidFill>
                <a:latin typeface="Arial"/>
                <a:cs typeface="Arial"/>
              </a:rPr>
              <a:t> </a:t>
            </a:r>
            <a:r>
              <a:rPr sz="2950" dirty="0">
                <a:solidFill>
                  <a:srgbClr val="E28B18"/>
                </a:solidFill>
                <a:latin typeface="Arial"/>
                <a:cs typeface="Arial"/>
              </a:rPr>
              <a:t>(ΕΤΑΕΚ</a:t>
            </a:r>
            <a:r>
              <a:rPr sz="2950" spc="-10" dirty="0">
                <a:solidFill>
                  <a:srgbClr val="E28B18"/>
                </a:solidFill>
                <a:latin typeface="Arial"/>
                <a:cs typeface="Arial"/>
              </a:rPr>
              <a:t> </a:t>
            </a:r>
            <a:r>
              <a:rPr sz="2950" spc="-20" dirty="0">
                <a:solidFill>
                  <a:srgbClr val="E28B18"/>
                </a:solidFill>
                <a:latin typeface="Arial"/>
                <a:cs typeface="Arial"/>
              </a:rPr>
              <a:t>29Β)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ο/η</a:t>
            </a:r>
            <a:r>
              <a:rPr sz="2950" spc="5" dirty="0">
                <a:solidFill>
                  <a:srgbClr val="2E7787"/>
                </a:solidFill>
                <a:latin typeface="Arial"/>
                <a:cs typeface="Arial"/>
              </a:rPr>
              <a:t> </a:t>
            </a:r>
            <a:r>
              <a:rPr sz="2950" dirty="0">
                <a:solidFill>
                  <a:srgbClr val="2E7787"/>
                </a:solidFill>
                <a:latin typeface="Arial"/>
                <a:cs typeface="Arial"/>
              </a:rPr>
              <a:t>Προεδρεύων</a:t>
            </a:r>
            <a:r>
              <a:rPr sz="2950" spc="-20" dirty="0">
                <a:solidFill>
                  <a:srgbClr val="2E7787"/>
                </a:solidFill>
                <a:latin typeface="Arial"/>
                <a:cs typeface="Arial"/>
              </a:rPr>
              <a:t> </a:t>
            </a:r>
            <a:r>
              <a:rPr sz="2950" dirty="0">
                <a:solidFill>
                  <a:srgbClr val="2E7787"/>
                </a:solidFill>
                <a:latin typeface="Arial"/>
                <a:cs typeface="Arial"/>
              </a:rPr>
              <a:t>ενημερώνει</a:t>
            </a:r>
            <a:r>
              <a:rPr sz="2950" spc="-25" dirty="0">
                <a:solidFill>
                  <a:srgbClr val="2E7787"/>
                </a:solidFill>
                <a:latin typeface="Arial"/>
                <a:cs typeface="Arial"/>
              </a:rPr>
              <a:t> </a:t>
            </a:r>
            <a:r>
              <a:rPr sz="2950" dirty="0">
                <a:solidFill>
                  <a:srgbClr val="2E7787"/>
                </a:solidFill>
                <a:latin typeface="Arial"/>
                <a:cs typeface="Arial"/>
              </a:rPr>
              <a:t>τον </a:t>
            </a:r>
            <a:r>
              <a:rPr sz="2950" spc="-10" dirty="0">
                <a:solidFill>
                  <a:srgbClr val="2E7787"/>
                </a:solidFill>
                <a:latin typeface="Arial"/>
                <a:cs typeface="Arial"/>
              </a:rPr>
              <a:t>Βοηθό Έφορο</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grpSp>
        <p:nvGrpSpPr>
          <p:cNvPr id="4" name="object 4"/>
          <p:cNvGrpSpPr/>
          <p:nvPr/>
        </p:nvGrpSpPr>
        <p:grpSpPr>
          <a:xfrm>
            <a:off x="9538579" y="1690826"/>
            <a:ext cx="5066030" cy="6911975"/>
            <a:chOff x="9538579" y="1690826"/>
            <a:chExt cx="5066030" cy="6911975"/>
          </a:xfrm>
        </p:grpSpPr>
        <p:pic>
          <p:nvPicPr>
            <p:cNvPr id="5" name="object 5"/>
            <p:cNvPicPr/>
            <p:nvPr/>
          </p:nvPicPr>
          <p:blipFill>
            <a:blip r:embed="rId2" cstate="print"/>
            <a:stretch>
              <a:fillRect/>
            </a:stretch>
          </p:blipFill>
          <p:spPr>
            <a:xfrm>
              <a:off x="9538579" y="1690826"/>
              <a:ext cx="5065667" cy="6911751"/>
            </a:xfrm>
            <a:prstGeom prst="rect">
              <a:avLst/>
            </a:prstGeom>
          </p:spPr>
        </p:pic>
        <p:pic>
          <p:nvPicPr>
            <p:cNvPr id="6" name="object 6"/>
            <p:cNvPicPr/>
            <p:nvPr/>
          </p:nvPicPr>
          <p:blipFill>
            <a:blip r:embed="rId3" cstate="print"/>
            <a:stretch>
              <a:fillRect/>
            </a:stretch>
          </p:blipFill>
          <p:spPr>
            <a:xfrm>
              <a:off x="9768079" y="1922454"/>
              <a:ext cx="4633994" cy="6478546"/>
            </a:xfrm>
            <a:prstGeom prst="rect">
              <a:avLst/>
            </a:prstGeom>
          </p:spPr>
        </p:pic>
        <p:sp>
          <p:nvSpPr>
            <p:cNvPr id="7" name="object 7"/>
            <p:cNvSpPr/>
            <p:nvPr/>
          </p:nvSpPr>
          <p:spPr>
            <a:xfrm>
              <a:off x="9731431" y="1884864"/>
              <a:ext cx="4707890" cy="6553200"/>
            </a:xfrm>
            <a:custGeom>
              <a:avLst/>
              <a:gdLst/>
              <a:ahLst/>
              <a:cxnLst/>
              <a:rect l="l" t="t" r="r" b="b"/>
              <a:pathLst>
                <a:path w="4707890" h="6553200">
                  <a:moveTo>
                    <a:pt x="845628" y="0"/>
                  </a:moveTo>
                  <a:lnTo>
                    <a:pt x="845628" y="942"/>
                  </a:lnTo>
                  <a:lnTo>
                    <a:pt x="4707291" y="942"/>
                  </a:lnTo>
                  <a:lnTo>
                    <a:pt x="4707291" y="5744223"/>
                  </a:lnTo>
                  <a:lnTo>
                    <a:pt x="4706244" y="5785373"/>
                  </a:lnTo>
                  <a:lnTo>
                    <a:pt x="4703102" y="5826942"/>
                  </a:lnTo>
                  <a:lnTo>
                    <a:pt x="4690851" y="5906835"/>
                  </a:lnTo>
                  <a:lnTo>
                    <a:pt x="4670957" y="5984320"/>
                  </a:lnTo>
                  <a:lnTo>
                    <a:pt x="4643732" y="6058663"/>
                  </a:lnTo>
                  <a:lnTo>
                    <a:pt x="4609702" y="6129446"/>
                  </a:lnTo>
                  <a:lnTo>
                    <a:pt x="4569180" y="6196146"/>
                  </a:lnTo>
                  <a:lnTo>
                    <a:pt x="4522584" y="6258448"/>
                  </a:lnTo>
                  <a:lnTo>
                    <a:pt x="4470335" y="6315828"/>
                  </a:lnTo>
                  <a:lnTo>
                    <a:pt x="4412954" y="6368078"/>
                  </a:lnTo>
                  <a:lnTo>
                    <a:pt x="4350652" y="6414673"/>
                  </a:lnTo>
                  <a:lnTo>
                    <a:pt x="4283953" y="6455196"/>
                  </a:lnTo>
                  <a:lnTo>
                    <a:pt x="4213170" y="6489226"/>
                  </a:lnTo>
                  <a:lnTo>
                    <a:pt x="4138826" y="6516450"/>
                  </a:lnTo>
                  <a:lnTo>
                    <a:pt x="4061342" y="6536345"/>
                  </a:lnTo>
                  <a:lnTo>
                    <a:pt x="3981449" y="6548596"/>
                  </a:lnTo>
                  <a:lnTo>
                    <a:pt x="3939880" y="6551737"/>
                  </a:lnTo>
                  <a:lnTo>
                    <a:pt x="3898729" y="6552784"/>
                  </a:lnTo>
                  <a:lnTo>
                    <a:pt x="0" y="6552784"/>
                  </a:lnTo>
                  <a:lnTo>
                    <a:pt x="0" y="809504"/>
                  </a:lnTo>
                  <a:lnTo>
                    <a:pt x="1047" y="768353"/>
                  </a:lnTo>
                  <a:lnTo>
                    <a:pt x="4188" y="726784"/>
                  </a:lnTo>
                  <a:lnTo>
                    <a:pt x="16439" y="646891"/>
                  </a:lnTo>
                  <a:lnTo>
                    <a:pt x="36333" y="569406"/>
                  </a:lnTo>
                  <a:lnTo>
                    <a:pt x="63558" y="495063"/>
                  </a:lnTo>
                  <a:lnTo>
                    <a:pt x="97588" y="424280"/>
                  </a:lnTo>
                  <a:lnTo>
                    <a:pt x="138110" y="357580"/>
                  </a:lnTo>
                  <a:lnTo>
                    <a:pt x="184706" y="295278"/>
                  </a:lnTo>
                  <a:lnTo>
                    <a:pt x="236956" y="237898"/>
                  </a:lnTo>
                  <a:lnTo>
                    <a:pt x="294336" y="185648"/>
                  </a:lnTo>
                  <a:lnTo>
                    <a:pt x="356638" y="139053"/>
                  </a:lnTo>
                  <a:lnTo>
                    <a:pt x="423337" y="98531"/>
                  </a:lnTo>
                  <a:lnTo>
                    <a:pt x="494121" y="64500"/>
                  </a:lnTo>
                  <a:lnTo>
                    <a:pt x="568464" y="37276"/>
                  </a:lnTo>
                  <a:lnTo>
                    <a:pt x="645948" y="17381"/>
                  </a:lnTo>
                  <a:lnTo>
                    <a:pt x="725841" y="5130"/>
                  </a:lnTo>
                  <a:lnTo>
                    <a:pt x="767411" y="1989"/>
                  </a:lnTo>
                  <a:lnTo>
                    <a:pt x="845628" y="0"/>
                  </a:lnTo>
                  <a:close/>
                </a:path>
              </a:pathLst>
            </a:custGeom>
            <a:ln w="73296">
              <a:solidFill>
                <a:srgbClr val="FFFFFF"/>
              </a:solidFill>
            </a:ln>
          </p:spPr>
          <p:txBody>
            <a:bodyPr wrap="square" lIns="0" tIns="0" rIns="0" bIns="0" rtlCol="0"/>
            <a:lstStyle/>
            <a:p>
              <a:endParaRPr/>
            </a:p>
          </p:txBody>
        </p:sp>
      </p:grpSp>
      <p:grpSp>
        <p:nvGrpSpPr>
          <p:cNvPr id="8" name="object 8"/>
          <p:cNvGrpSpPr/>
          <p:nvPr/>
        </p:nvGrpSpPr>
        <p:grpSpPr>
          <a:xfrm>
            <a:off x="14669233" y="1542433"/>
            <a:ext cx="5371465" cy="7060565"/>
            <a:chOff x="14669233" y="1542433"/>
            <a:chExt cx="5371465" cy="7060565"/>
          </a:xfrm>
        </p:grpSpPr>
        <p:pic>
          <p:nvPicPr>
            <p:cNvPr id="9" name="object 9"/>
            <p:cNvPicPr/>
            <p:nvPr/>
          </p:nvPicPr>
          <p:blipFill>
            <a:blip r:embed="rId4" cstate="print"/>
            <a:stretch>
              <a:fillRect/>
            </a:stretch>
          </p:blipFill>
          <p:spPr>
            <a:xfrm>
              <a:off x="14669233" y="1542433"/>
              <a:ext cx="5371365" cy="7060371"/>
            </a:xfrm>
            <a:prstGeom prst="rect">
              <a:avLst/>
            </a:prstGeom>
          </p:spPr>
        </p:pic>
        <p:pic>
          <p:nvPicPr>
            <p:cNvPr id="10" name="object 10"/>
            <p:cNvPicPr/>
            <p:nvPr/>
          </p:nvPicPr>
          <p:blipFill>
            <a:blip r:embed="rId5" cstate="print"/>
            <a:stretch>
              <a:fillRect/>
            </a:stretch>
          </p:blipFill>
          <p:spPr>
            <a:xfrm>
              <a:off x="14898393" y="1771673"/>
              <a:ext cx="4940582" cy="6629326"/>
            </a:xfrm>
            <a:prstGeom prst="rect">
              <a:avLst/>
            </a:prstGeom>
          </p:spPr>
        </p:pic>
        <p:sp>
          <p:nvSpPr>
            <p:cNvPr id="11" name="object 11"/>
            <p:cNvSpPr/>
            <p:nvPr/>
          </p:nvSpPr>
          <p:spPr>
            <a:xfrm>
              <a:off x="14861745" y="1735025"/>
              <a:ext cx="5013960" cy="6703059"/>
            </a:xfrm>
            <a:custGeom>
              <a:avLst/>
              <a:gdLst/>
              <a:ahLst/>
              <a:cxnLst/>
              <a:rect l="l" t="t" r="r" b="b"/>
              <a:pathLst>
                <a:path w="5013959" h="6703059">
                  <a:moveTo>
                    <a:pt x="859659" y="0"/>
                  </a:moveTo>
                  <a:lnTo>
                    <a:pt x="5013878" y="0"/>
                  </a:lnTo>
                  <a:lnTo>
                    <a:pt x="5013878" y="5842963"/>
                  </a:lnTo>
                  <a:lnTo>
                    <a:pt x="5012726" y="5886731"/>
                  </a:lnTo>
                  <a:lnTo>
                    <a:pt x="5009480" y="5930395"/>
                  </a:lnTo>
                  <a:lnTo>
                    <a:pt x="5003931" y="5973430"/>
                  </a:lnTo>
                  <a:lnTo>
                    <a:pt x="4996287" y="6016256"/>
                  </a:lnTo>
                  <a:lnTo>
                    <a:pt x="4975241" y="6098243"/>
                  </a:lnTo>
                  <a:lnTo>
                    <a:pt x="4946341" y="6177298"/>
                  </a:lnTo>
                  <a:lnTo>
                    <a:pt x="4910112" y="6252584"/>
                  </a:lnTo>
                  <a:lnTo>
                    <a:pt x="4866972" y="6323472"/>
                  </a:lnTo>
                  <a:lnTo>
                    <a:pt x="4817444" y="6389648"/>
                  </a:lnTo>
                  <a:lnTo>
                    <a:pt x="4761949" y="6450693"/>
                  </a:lnTo>
                  <a:lnTo>
                    <a:pt x="4700903" y="6506189"/>
                  </a:lnTo>
                  <a:lnTo>
                    <a:pt x="4634727" y="6555716"/>
                  </a:lnTo>
                  <a:lnTo>
                    <a:pt x="4563840" y="6598856"/>
                  </a:lnTo>
                  <a:lnTo>
                    <a:pt x="4488554" y="6635085"/>
                  </a:lnTo>
                  <a:lnTo>
                    <a:pt x="4409499" y="6663985"/>
                  </a:lnTo>
                  <a:lnTo>
                    <a:pt x="4327512" y="6685032"/>
                  </a:lnTo>
                  <a:lnTo>
                    <a:pt x="4284686" y="6692675"/>
                  </a:lnTo>
                  <a:lnTo>
                    <a:pt x="4241650" y="6698225"/>
                  </a:lnTo>
                  <a:lnTo>
                    <a:pt x="4197987" y="6701471"/>
                  </a:lnTo>
                  <a:lnTo>
                    <a:pt x="4154219" y="6702623"/>
                  </a:lnTo>
                  <a:lnTo>
                    <a:pt x="0" y="6702623"/>
                  </a:lnTo>
                  <a:lnTo>
                    <a:pt x="0" y="859659"/>
                  </a:lnTo>
                  <a:lnTo>
                    <a:pt x="1151" y="815891"/>
                  </a:lnTo>
                  <a:lnTo>
                    <a:pt x="4397" y="772227"/>
                  </a:lnTo>
                  <a:lnTo>
                    <a:pt x="9947" y="729192"/>
                  </a:lnTo>
                  <a:lnTo>
                    <a:pt x="17591" y="686366"/>
                  </a:lnTo>
                  <a:lnTo>
                    <a:pt x="38637" y="604379"/>
                  </a:lnTo>
                  <a:lnTo>
                    <a:pt x="67537" y="525324"/>
                  </a:lnTo>
                  <a:lnTo>
                    <a:pt x="103766" y="450038"/>
                  </a:lnTo>
                  <a:lnTo>
                    <a:pt x="146906" y="379150"/>
                  </a:lnTo>
                  <a:lnTo>
                    <a:pt x="196433" y="312974"/>
                  </a:lnTo>
                  <a:lnTo>
                    <a:pt x="251929" y="251929"/>
                  </a:lnTo>
                  <a:lnTo>
                    <a:pt x="312974" y="196433"/>
                  </a:lnTo>
                  <a:lnTo>
                    <a:pt x="379150" y="146906"/>
                  </a:lnTo>
                  <a:lnTo>
                    <a:pt x="450038" y="103766"/>
                  </a:lnTo>
                  <a:lnTo>
                    <a:pt x="525324" y="67537"/>
                  </a:lnTo>
                  <a:lnTo>
                    <a:pt x="604379" y="38637"/>
                  </a:lnTo>
                  <a:lnTo>
                    <a:pt x="686366" y="17591"/>
                  </a:lnTo>
                  <a:lnTo>
                    <a:pt x="729192" y="9947"/>
                  </a:lnTo>
                  <a:lnTo>
                    <a:pt x="772227" y="4397"/>
                  </a:lnTo>
                  <a:lnTo>
                    <a:pt x="815891" y="1151"/>
                  </a:lnTo>
                  <a:lnTo>
                    <a:pt x="859659" y="0"/>
                  </a:lnTo>
                  <a:close/>
                </a:path>
              </a:pathLst>
            </a:custGeom>
            <a:ln w="73296">
              <a:solidFill>
                <a:srgbClr val="FFFFFF"/>
              </a:solidFill>
            </a:ln>
          </p:spPr>
          <p:txBody>
            <a:bodyPr wrap="square" lIns="0" tIns="0" rIns="0" bIns="0" rtlCol="0"/>
            <a:lstStyle/>
            <a:p>
              <a:endParaRPr/>
            </a:p>
          </p:txBody>
        </p:sp>
      </p:grpSp>
      <p:pic>
        <p:nvPicPr>
          <p:cNvPr id="12" name="object 12"/>
          <p:cNvPicPr/>
          <p:nvPr/>
        </p:nvPicPr>
        <p:blipFill>
          <a:blip r:embed="rId6" cstate="print"/>
          <a:stretch>
            <a:fillRect/>
          </a:stretch>
        </p:blipFill>
        <p:spPr>
          <a:xfrm>
            <a:off x="1032848" y="12565"/>
            <a:ext cx="2798239" cy="1882246"/>
          </a:xfrm>
          <a:prstGeom prst="rect">
            <a:avLst/>
          </a:prstGeom>
        </p:spPr>
      </p:pic>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660411"/>
            <a:ext cx="17564735" cy="6508750"/>
          </a:xfrm>
          <a:prstGeom prst="rect">
            <a:avLst/>
          </a:prstGeom>
        </p:spPr>
        <p:txBody>
          <a:bodyPr vert="horz" wrap="square" lIns="0" tIns="46355" rIns="0" bIns="0" rtlCol="0">
            <a:spAutoFit/>
          </a:bodyPr>
          <a:lstStyle/>
          <a:p>
            <a:pPr marL="625475" marR="5080" indent="-613410" algn="just">
              <a:lnSpc>
                <a:spcPts val="4270"/>
              </a:lnSpc>
              <a:spcBef>
                <a:spcPts val="365"/>
              </a:spcBef>
              <a:buClr>
                <a:srgbClr val="2E7787"/>
              </a:buClr>
              <a:buSzPct val="116949"/>
              <a:buFont typeface="Arial"/>
              <a:buAutoNum type="arabicPeriod" startAt="10"/>
              <a:tabLst>
                <a:tab pos="625475" algn="l"/>
                <a:tab pos="638810" algn="l"/>
              </a:tabLst>
            </a:pPr>
            <a:r>
              <a:rPr sz="2950" dirty="0">
                <a:solidFill>
                  <a:srgbClr val="2E7787"/>
                </a:solidFill>
                <a:latin typeface="Arial"/>
                <a:cs typeface="Arial"/>
              </a:rPr>
              <a:t>	Ο/η</a:t>
            </a:r>
            <a:r>
              <a:rPr sz="2950" spc="-15" dirty="0">
                <a:solidFill>
                  <a:srgbClr val="2E7787"/>
                </a:solidFill>
                <a:latin typeface="Arial"/>
                <a:cs typeface="Arial"/>
              </a:rPr>
              <a:t> </a:t>
            </a:r>
            <a:r>
              <a:rPr sz="2950" dirty="0">
                <a:solidFill>
                  <a:srgbClr val="2E7787"/>
                </a:solidFill>
                <a:latin typeface="Arial"/>
                <a:cs typeface="Arial"/>
              </a:rPr>
              <a:t>Προεδρεύων</a:t>
            </a:r>
            <a:r>
              <a:rPr sz="2950" spc="-20" dirty="0">
                <a:solidFill>
                  <a:srgbClr val="2E7787"/>
                </a:solidFill>
                <a:latin typeface="Arial"/>
                <a:cs typeface="Arial"/>
              </a:rPr>
              <a:t> </a:t>
            </a:r>
            <a:r>
              <a:rPr sz="2950" dirty="0">
                <a:solidFill>
                  <a:srgbClr val="2E7787"/>
                </a:solidFill>
                <a:latin typeface="Arial"/>
                <a:cs typeface="Arial"/>
              </a:rPr>
              <a:t>ορίζει</a:t>
            </a:r>
            <a:r>
              <a:rPr sz="2950" spc="-20" dirty="0">
                <a:solidFill>
                  <a:srgbClr val="2E7787"/>
                </a:solidFill>
                <a:latin typeface="Arial"/>
                <a:cs typeface="Arial"/>
              </a:rPr>
              <a:t> </a:t>
            </a:r>
            <a:r>
              <a:rPr sz="2950" dirty="0">
                <a:solidFill>
                  <a:srgbClr val="2E7787"/>
                </a:solidFill>
                <a:latin typeface="Arial"/>
                <a:cs typeface="Arial"/>
              </a:rPr>
              <a:t>2 βοηθούς</a:t>
            </a:r>
            <a:r>
              <a:rPr sz="2950" spc="-5" dirty="0">
                <a:solidFill>
                  <a:srgbClr val="2E7787"/>
                </a:solidFill>
                <a:latin typeface="Arial"/>
                <a:cs typeface="Arial"/>
              </a:rPr>
              <a:t> </a:t>
            </a:r>
            <a:r>
              <a:rPr sz="2950" dirty="0">
                <a:solidFill>
                  <a:srgbClr val="2E7787"/>
                </a:solidFill>
                <a:latin typeface="Arial"/>
                <a:cs typeface="Arial"/>
              </a:rPr>
              <a:t>υπαλλήλους</a:t>
            </a:r>
            <a:r>
              <a:rPr sz="2950" spc="15" dirty="0">
                <a:solidFill>
                  <a:srgbClr val="2E7787"/>
                </a:solidFill>
                <a:latin typeface="Arial"/>
                <a:cs typeface="Arial"/>
              </a:rPr>
              <a:t> </a:t>
            </a:r>
            <a:r>
              <a:rPr sz="2950" dirty="0">
                <a:solidFill>
                  <a:srgbClr val="2E7787"/>
                </a:solidFill>
                <a:latin typeface="Arial"/>
                <a:cs typeface="Arial"/>
              </a:rPr>
              <a:t>για</a:t>
            </a:r>
            <a:r>
              <a:rPr sz="2950" spc="-10"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διαλογή ψηφοδελτίων,</a:t>
            </a:r>
            <a:r>
              <a:rPr sz="2950" spc="-35" dirty="0">
                <a:solidFill>
                  <a:srgbClr val="2E7787"/>
                </a:solidFill>
                <a:latin typeface="Arial"/>
                <a:cs typeface="Arial"/>
              </a:rPr>
              <a:t> </a:t>
            </a:r>
            <a:r>
              <a:rPr sz="2950" dirty="0">
                <a:solidFill>
                  <a:srgbClr val="2E7787"/>
                </a:solidFill>
                <a:latin typeface="Arial"/>
                <a:cs typeface="Arial"/>
              </a:rPr>
              <a:t>οι</a:t>
            </a:r>
            <a:r>
              <a:rPr sz="2950" spc="-5" dirty="0">
                <a:solidFill>
                  <a:srgbClr val="2E7787"/>
                </a:solidFill>
                <a:latin typeface="Arial"/>
                <a:cs typeface="Arial"/>
              </a:rPr>
              <a:t> </a:t>
            </a:r>
            <a:r>
              <a:rPr sz="2950" dirty="0">
                <a:solidFill>
                  <a:srgbClr val="2E7787"/>
                </a:solidFill>
                <a:latin typeface="Arial"/>
                <a:cs typeface="Arial"/>
              </a:rPr>
              <a:t>οποίοι</a:t>
            </a:r>
            <a:r>
              <a:rPr sz="2950" spc="15" dirty="0">
                <a:solidFill>
                  <a:srgbClr val="2E7787"/>
                </a:solidFill>
                <a:latin typeface="Arial"/>
                <a:cs typeface="Arial"/>
              </a:rPr>
              <a:t> </a:t>
            </a:r>
            <a:r>
              <a:rPr sz="2950" spc="-10" dirty="0">
                <a:solidFill>
                  <a:srgbClr val="2E7787"/>
                </a:solidFill>
                <a:latin typeface="Arial"/>
                <a:cs typeface="Arial"/>
              </a:rPr>
              <a:t>εναλλάσονται </a:t>
            </a:r>
            <a:r>
              <a:rPr sz="2950" dirty="0">
                <a:solidFill>
                  <a:srgbClr val="2E7787"/>
                </a:solidFill>
                <a:latin typeface="Arial"/>
                <a:cs typeface="Arial"/>
              </a:rPr>
              <a:t>με τους</a:t>
            </a:r>
            <a:r>
              <a:rPr sz="2950" spc="5" dirty="0">
                <a:solidFill>
                  <a:srgbClr val="2E7787"/>
                </a:solidFill>
                <a:latin typeface="Arial"/>
                <a:cs typeface="Arial"/>
              </a:rPr>
              <a:t> </a:t>
            </a:r>
            <a:r>
              <a:rPr sz="2950" dirty="0">
                <a:solidFill>
                  <a:srgbClr val="2E7787"/>
                </a:solidFill>
                <a:latin typeface="Arial"/>
                <a:cs typeface="Arial"/>
              </a:rPr>
              <a:t>υπόλοιπους βοηθούς, για σκοπούς</a:t>
            </a:r>
            <a:r>
              <a:rPr sz="2950" spc="10" dirty="0">
                <a:solidFill>
                  <a:srgbClr val="2E7787"/>
                </a:solidFill>
                <a:latin typeface="Arial"/>
                <a:cs typeface="Arial"/>
              </a:rPr>
              <a:t> </a:t>
            </a:r>
            <a:r>
              <a:rPr sz="2950" dirty="0">
                <a:solidFill>
                  <a:srgbClr val="2E7787"/>
                </a:solidFill>
                <a:latin typeface="Arial"/>
                <a:cs typeface="Arial"/>
              </a:rPr>
              <a:t>ξεκούρασης,</a:t>
            </a:r>
            <a:r>
              <a:rPr sz="2950" spc="-5" dirty="0">
                <a:solidFill>
                  <a:srgbClr val="2E7787"/>
                </a:solidFill>
                <a:latin typeface="Arial"/>
                <a:cs typeface="Arial"/>
              </a:rPr>
              <a:t> </a:t>
            </a:r>
            <a:r>
              <a:rPr sz="2950" dirty="0">
                <a:solidFill>
                  <a:srgbClr val="2E7787"/>
                </a:solidFill>
                <a:latin typeface="Arial"/>
                <a:cs typeface="Arial"/>
              </a:rPr>
              <a:t>μετά</a:t>
            </a:r>
            <a:r>
              <a:rPr sz="2950" spc="5" dirty="0">
                <a:solidFill>
                  <a:srgbClr val="2E7787"/>
                </a:solidFill>
                <a:latin typeface="Arial"/>
                <a:cs typeface="Arial"/>
              </a:rPr>
              <a:t> </a:t>
            </a:r>
            <a:r>
              <a:rPr sz="2950" dirty="0">
                <a:solidFill>
                  <a:srgbClr val="2E7787"/>
                </a:solidFill>
                <a:latin typeface="Arial"/>
                <a:cs typeface="Arial"/>
              </a:rPr>
              <a:t>τη</a:t>
            </a:r>
            <a:r>
              <a:rPr sz="2950" spc="-5" dirty="0">
                <a:solidFill>
                  <a:srgbClr val="2E7787"/>
                </a:solidFill>
                <a:latin typeface="Arial"/>
                <a:cs typeface="Arial"/>
              </a:rPr>
              <a:t> </a:t>
            </a:r>
            <a:r>
              <a:rPr sz="2950" dirty="0">
                <a:solidFill>
                  <a:srgbClr val="2E7787"/>
                </a:solidFill>
                <a:latin typeface="Arial"/>
                <a:cs typeface="Arial"/>
              </a:rPr>
              <a:t>διαδικασία</a:t>
            </a:r>
            <a:r>
              <a:rPr sz="2950" spc="10" dirty="0">
                <a:solidFill>
                  <a:srgbClr val="2E7787"/>
                </a:solidFill>
                <a:latin typeface="Arial"/>
                <a:cs typeface="Arial"/>
              </a:rPr>
              <a:t> </a:t>
            </a:r>
            <a:r>
              <a:rPr sz="2950" dirty="0">
                <a:solidFill>
                  <a:srgbClr val="2E7787"/>
                </a:solidFill>
                <a:latin typeface="Arial"/>
                <a:cs typeface="Arial"/>
              </a:rPr>
              <a:t>που αφορά το κάθε </a:t>
            </a:r>
            <a:r>
              <a:rPr sz="2950" spc="-10" dirty="0">
                <a:solidFill>
                  <a:srgbClr val="2E7787"/>
                </a:solidFill>
                <a:latin typeface="Arial"/>
                <a:cs typeface="Arial"/>
              </a:rPr>
              <a:t>είδος εκλογής</a:t>
            </a:r>
            <a:endParaRPr sz="2950">
              <a:latin typeface="Arial"/>
              <a:cs typeface="Arial"/>
            </a:endParaRPr>
          </a:p>
          <a:p>
            <a:pPr marL="639445" indent="-626745" algn="just">
              <a:lnSpc>
                <a:spcPct val="100000"/>
              </a:lnSpc>
              <a:spcBef>
                <a:spcPts val="1360"/>
              </a:spcBef>
              <a:buSzPct val="116949"/>
              <a:buAutoNum type="arabicPeriod" startAt="10"/>
              <a:tabLst>
                <a:tab pos="639445" algn="l"/>
              </a:tabLst>
            </a:pPr>
            <a:r>
              <a:rPr sz="2950" dirty="0">
                <a:solidFill>
                  <a:srgbClr val="2E7787"/>
                </a:solidFill>
                <a:latin typeface="Arial"/>
                <a:cs typeface="Arial"/>
              </a:rPr>
              <a:t>Η</a:t>
            </a:r>
            <a:r>
              <a:rPr sz="2950" spc="-10" dirty="0">
                <a:solidFill>
                  <a:srgbClr val="2E7787"/>
                </a:solidFill>
                <a:latin typeface="Arial"/>
                <a:cs typeface="Arial"/>
              </a:rPr>
              <a:t> </a:t>
            </a:r>
            <a:r>
              <a:rPr sz="2950" dirty="0">
                <a:solidFill>
                  <a:srgbClr val="2E7787"/>
                </a:solidFill>
                <a:latin typeface="Arial"/>
                <a:cs typeface="Arial"/>
              </a:rPr>
              <a:t>διαλογή</a:t>
            </a:r>
            <a:r>
              <a:rPr sz="2950" spc="-15"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a:t>
            </a:r>
            <a:r>
              <a:rPr sz="2950" dirty="0">
                <a:solidFill>
                  <a:srgbClr val="2E7787"/>
                </a:solidFill>
                <a:latin typeface="Arial"/>
                <a:cs typeface="Arial"/>
              </a:rPr>
              <a:t>ψηφοδελτίων</a:t>
            </a:r>
            <a:r>
              <a:rPr sz="2950" spc="-30" dirty="0">
                <a:solidFill>
                  <a:srgbClr val="2E7787"/>
                </a:solidFill>
                <a:latin typeface="Arial"/>
                <a:cs typeface="Arial"/>
              </a:rPr>
              <a:t> </a:t>
            </a:r>
            <a:r>
              <a:rPr sz="2950" dirty="0">
                <a:solidFill>
                  <a:srgbClr val="2E7787"/>
                </a:solidFill>
                <a:latin typeface="Arial"/>
                <a:cs typeface="Arial"/>
              </a:rPr>
              <a:t>αρχίζει (απαραίτητα)</a:t>
            </a:r>
            <a:r>
              <a:rPr sz="2950" spc="10" dirty="0">
                <a:solidFill>
                  <a:srgbClr val="2E7787"/>
                </a:solidFill>
                <a:latin typeface="Arial"/>
                <a:cs typeface="Arial"/>
              </a:rPr>
              <a:t> </a:t>
            </a:r>
            <a:r>
              <a:rPr sz="2950" dirty="0">
                <a:solidFill>
                  <a:srgbClr val="2E7787"/>
                </a:solidFill>
                <a:latin typeface="Arial"/>
                <a:cs typeface="Arial"/>
              </a:rPr>
              <a:t>με</a:t>
            </a:r>
            <a:r>
              <a:rPr sz="2950" spc="-25"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κομματική</a:t>
            </a:r>
            <a:r>
              <a:rPr sz="2950" spc="-10" dirty="0">
                <a:solidFill>
                  <a:srgbClr val="2E7787"/>
                </a:solidFill>
                <a:latin typeface="Arial"/>
                <a:cs typeface="Arial"/>
              </a:rPr>
              <a:t> διαλογή:</a:t>
            </a:r>
            <a:endParaRPr sz="2950">
              <a:latin typeface="Arial"/>
              <a:cs typeface="Arial"/>
            </a:endParaRPr>
          </a:p>
          <a:p>
            <a:pPr marL="483234" marR="174625" lvl="1" indent="-471170">
              <a:lnSpc>
                <a:spcPct val="120800"/>
              </a:lnSpc>
              <a:spcBef>
                <a:spcPts val="1365"/>
              </a:spcBef>
              <a:buSzPct val="120338"/>
              <a:buChar char="•"/>
              <a:tabLst>
                <a:tab pos="483234" algn="l"/>
              </a:tabLst>
            </a:pPr>
            <a:r>
              <a:rPr sz="2950" dirty="0">
                <a:solidFill>
                  <a:srgbClr val="2E7787"/>
                </a:solidFill>
                <a:latin typeface="Arial"/>
                <a:cs typeface="Arial"/>
              </a:rPr>
              <a:t>Ένας/μια</a:t>
            </a:r>
            <a:r>
              <a:rPr sz="2950" spc="-5" dirty="0">
                <a:solidFill>
                  <a:srgbClr val="2E7787"/>
                </a:solidFill>
                <a:latin typeface="Arial"/>
                <a:cs typeface="Arial"/>
              </a:rPr>
              <a:t> </a:t>
            </a:r>
            <a:r>
              <a:rPr sz="2950" dirty="0">
                <a:solidFill>
                  <a:srgbClr val="2E7787"/>
                </a:solidFill>
                <a:latin typeface="Arial"/>
                <a:cs typeface="Arial"/>
              </a:rPr>
              <a:t>βοηθός</a:t>
            </a:r>
            <a:r>
              <a:rPr sz="2950" spc="-10" dirty="0">
                <a:solidFill>
                  <a:srgbClr val="2E7787"/>
                </a:solidFill>
                <a:latin typeface="Arial"/>
                <a:cs typeface="Arial"/>
              </a:rPr>
              <a:t> </a:t>
            </a:r>
            <a:r>
              <a:rPr sz="2950" dirty="0">
                <a:solidFill>
                  <a:srgbClr val="2E7787"/>
                </a:solidFill>
                <a:latin typeface="Arial"/>
                <a:cs typeface="Arial"/>
              </a:rPr>
              <a:t>υπάλληλος ανοίγει</a:t>
            </a:r>
            <a:r>
              <a:rPr sz="2950" spc="-10"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ψηφοδέλτιο</a:t>
            </a:r>
            <a:r>
              <a:rPr sz="2950" spc="-45" dirty="0">
                <a:solidFill>
                  <a:srgbClr val="2E7787"/>
                </a:solidFill>
                <a:latin typeface="Arial"/>
                <a:cs typeface="Arial"/>
              </a:rPr>
              <a:t> </a:t>
            </a:r>
            <a:r>
              <a:rPr sz="2950" dirty="0">
                <a:solidFill>
                  <a:srgbClr val="2E7787"/>
                </a:solidFill>
                <a:latin typeface="Arial"/>
                <a:cs typeface="Arial"/>
              </a:rPr>
              <a:t>με</a:t>
            </a:r>
            <a:r>
              <a:rPr sz="2950" spc="-20" dirty="0">
                <a:solidFill>
                  <a:srgbClr val="2E7787"/>
                </a:solidFill>
                <a:latin typeface="Arial"/>
                <a:cs typeface="Arial"/>
              </a:rPr>
              <a:t> </a:t>
            </a:r>
            <a:r>
              <a:rPr sz="2950" dirty="0">
                <a:solidFill>
                  <a:srgbClr val="2E7787"/>
                </a:solidFill>
                <a:latin typeface="Arial"/>
                <a:cs typeface="Arial"/>
              </a:rPr>
              <a:t>τέτοιο</a:t>
            </a:r>
            <a:r>
              <a:rPr sz="2950" spc="-10" dirty="0">
                <a:solidFill>
                  <a:srgbClr val="2E7787"/>
                </a:solidFill>
                <a:latin typeface="Arial"/>
                <a:cs typeface="Arial"/>
              </a:rPr>
              <a:t> </a:t>
            </a:r>
            <a:r>
              <a:rPr sz="2950" dirty="0">
                <a:solidFill>
                  <a:srgbClr val="2E7787"/>
                </a:solidFill>
                <a:latin typeface="Arial"/>
                <a:cs typeface="Arial"/>
              </a:rPr>
              <a:t>τρόπο</a:t>
            </a:r>
            <a:r>
              <a:rPr sz="2950" spc="-5" dirty="0">
                <a:solidFill>
                  <a:srgbClr val="2E7787"/>
                </a:solidFill>
                <a:latin typeface="Arial"/>
                <a:cs typeface="Arial"/>
              </a:rPr>
              <a:t> </a:t>
            </a:r>
            <a:r>
              <a:rPr sz="2950" dirty="0">
                <a:solidFill>
                  <a:srgbClr val="2E7787"/>
                </a:solidFill>
                <a:latin typeface="Arial"/>
                <a:cs typeface="Arial"/>
              </a:rPr>
              <a:t>ώστε</a:t>
            </a:r>
            <a:r>
              <a:rPr sz="2950" spc="-10" dirty="0">
                <a:solidFill>
                  <a:srgbClr val="2E7787"/>
                </a:solidFill>
                <a:latin typeface="Arial"/>
                <a:cs typeface="Arial"/>
              </a:rPr>
              <a:t> </a:t>
            </a:r>
            <a:r>
              <a:rPr sz="2950" dirty="0">
                <a:solidFill>
                  <a:srgbClr val="2E7787"/>
                </a:solidFill>
                <a:latin typeface="Arial"/>
                <a:cs typeface="Arial"/>
              </a:rPr>
              <a:t>οι</a:t>
            </a:r>
            <a:r>
              <a:rPr sz="2950" spc="-10" dirty="0">
                <a:solidFill>
                  <a:srgbClr val="2E7787"/>
                </a:solidFill>
                <a:latin typeface="Arial"/>
                <a:cs typeface="Arial"/>
              </a:rPr>
              <a:t> </a:t>
            </a:r>
            <a:r>
              <a:rPr sz="2950" dirty="0">
                <a:solidFill>
                  <a:srgbClr val="2E7787"/>
                </a:solidFill>
                <a:latin typeface="Arial"/>
                <a:cs typeface="Arial"/>
              </a:rPr>
              <a:t>παρευρισκόμενοι/ες</a:t>
            </a:r>
            <a:r>
              <a:rPr sz="2950" spc="-20" dirty="0">
                <a:solidFill>
                  <a:srgbClr val="2E7787"/>
                </a:solidFill>
                <a:latin typeface="Arial"/>
                <a:cs typeface="Arial"/>
              </a:rPr>
              <a:t> </a:t>
            </a:r>
            <a:r>
              <a:rPr sz="2950" spc="-25" dirty="0">
                <a:solidFill>
                  <a:srgbClr val="2E7787"/>
                </a:solidFill>
                <a:latin typeface="Arial"/>
                <a:cs typeface="Arial"/>
              </a:rPr>
              <a:t>να </a:t>
            </a:r>
            <a:r>
              <a:rPr sz="2950" dirty="0">
                <a:solidFill>
                  <a:srgbClr val="2E7787"/>
                </a:solidFill>
                <a:latin typeface="Arial"/>
                <a:cs typeface="Arial"/>
              </a:rPr>
              <a:t>μπορούν</a:t>
            </a:r>
            <a:r>
              <a:rPr sz="2950" spc="-20"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βλέπουν</a:t>
            </a:r>
            <a:r>
              <a:rPr sz="2950" spc="-15" dirty="0">
                <a:solidFill>
                  <a:srgbClr val="2E7787"/>
                </a:solidFill>
                <a:latin typeface="Arial"/>
                <a:cs typeface="Arial"/>
              </a:rPr>
              <a:t> </a:t>
            </a:r>
            <a:r>
              <a:rPr sz="2950" dirty="0">
                <a:solidFill>
                  <a:srgbClr val="2E7787"/>
                </a:solidFill>
                <a:latin typeface="Arial"/>
                <a:cs typeface="Arial"/>
              </a:rPr>
              <a:t>τα</a:t>
            </a:r>
            <a:r>
              <a:rPr sz="2950" spc="-5" dirty="0">
                <a:solidFill>
                  <a:srgbClr val="2E7787"/>
                </a:solidFill>
                <a:latin typeface="Arial"/>
                <a:cs typeface="Arial"/>
              </a:rPr>
              <a:t> </a:t>
            </a:r>
            <a:r>
              <a:rPr sz="2950" dirty="0">
                <a:solidFill>
                  <a:srgbClr val="2E7787"/>
                </a:solidFill>
                <a:latin typeface="Arial"/>
                <a:cs typeface="Arial"/>
              </a:rPr>
              <a:t>σημεία</a:t>
            </a:r>
            <a:r>
              <a:rPr sz="2950" spc="-10" dirty="0">
                <a:solidFill>
                  <a:srgbClr val="2E7787"/>
                </a:solidFill>
                <a:latin typeface="Arial"/>
                <a:cs typeface="Arial"/>
              </a:rPr>
              <a:t> </a:t>
            </a:r>
            <a:r>
              <a:rPr sz="2950" dirty="0">
                <a:solidFill>
                  <a:srgbClr val="2E7787"/>
                </a:solidFill>
                <a:latin typeface="Arial"/>
                <a:cs typeface="Arial"/>
              </a:rPr>
              <a:t>ψηφοφορίας</a:t>
            </a:r>
            <a:r>
              <a:rPr sz="2950" spc="-10"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αφού</a:t>
            </a:r>
            <a:r>
              <a:rPr sz="2950" spc="-10" dirty="0">
                <a:solidFill>
                  <a:srgbClr val="2E7787"/>
                </a:solidFill>
                <a:latin typeface="Arial"/>
                <a:cs typeface="Arial"/>
              </a:rPr>
              <a:t> </a:t>
            </a:r>
            <a:r>
              <a:rPr sz="2950" dirty="0">
                <a:solidFill>
                  <a:srgbClr val="2E7787"/>
                </a:solidFill>
                <a:latin typeface="Arial"/>
                <a:cs typeface="Arial"/>
              </a:rPr>
              <a:t>εξακριβωθεί</a:t>
            </a:r>
            <a:r>
              <a:rPr sz="2950" spc="-5" dirty="0">
                <a:solidFill>
                  <a:srgbClr val="2E7787"/>
                </a:solidFill>
                <a:latin typeface="Arial"/>
                <a:cs typeface="Arial"/>
              </a:rPr>
              <a:t> </a:t>
            </a:r>
            <a:r>
              <a:rPr sz="2950" dirty="0">
                <a:solidFill>
                  <a:srgbClr val="2E7787"/>
                </a:solidFill>
                <a:latin typeface="Arial"/>
                <a:cs typeface="Arial"/>
              </a:rPr>
              <a:t>η</a:t>
            </a:r>
            <a:r>
              <a:rPr sz="2950" spc="-10" dirty="0">
                <a:solidFill>
                  <a:srgbClr val="2E7787"/>
                </a:solidFill>
                <a:latin typeface="Arial"/>
                <a:cs typeface="Arial"/>
              </a:rPr>
              <a:t> </a:t>
            </a:r>
            <a:r>
              <a:rPr sz="2950" dirty="0">
                <a:solidFill>
                  <a:srgbClr val="2E7787"/>
                </a:solidFill>
                <a:latin typeface="Arial"/>
                <a:cs typeface="Arial"/>
              </a:rPr>
              <a:t>εγκυρότητα</a:t>
            </a:r>
            <a:r>
              <a:rPr sz="2950" spc="-10"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spc="-10" dirty="0">
                <a:solidFill>
                  <a:srgbClr val="2E7787"/>
                </a:solidFill>
                <a:latin typeface="Arial"/>
                <a:cs typeface="Arial"/>
              </a:rPr>
              <a:t>ψηφοδελτίου, </a:t>
            </a:r>
            <a:r>
              <a:rPr sz="2950" dirty="0">
                <a:solidFill>
                  <a:srgbClr val="2E7787"/>
                </a:solidFill>
                <a:latin typeface="Arial"/>
                <a:cs typeface="Arial"/>
              </a:rPr>
              <a:t>αναφέρει</a:t>
            </a:r>
            <a:r>
              <a:rPr sz="2950" spc="-20"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όνομα</a:t>
            </a:r>
            <a:r>
              <a:rPr sz="2950" spc="-5" dirty="0">
                <a:solidFill>
                  <a:srgbClr val="2E7787"/>
                </a:solidFill>
                <a:latin typeface="Arial"/>
                <a:cs typeface="Arial"/>
              </a:rPr>
              <a:t> </a:t>
            </a:r>
            <a:r>
              <a:rPr sz="2950" dirty="0">
                <a:solidFill>
                  <a:srgbClr val="2E7787"/>
                </a:solidFill>
                <a:latin typeface="Arial"/>
                <a:cs typeface="Arial"/>
              </a:rPr>
              <a:t>του</a:t>
            </a:r>
            <a:r>
              <a:rPr sz="2950" spc="-10" dirty="0">
                <a:solidFill>
                  <a:srgbClr val="2E7787"/>
                </a:solidFill>
                <a:latin typeface="Arial"/>
                <a:cs typeface="Arial"/>
              </a:rPr>
              <a:t> </a:t>
            </a:r>
            <a:r>
              <a:rPr sz="2950" dirty="0">
                <a:solidFill>
                  <a:srgbClr val="2E7787"/>
                </a:solidFill>
                <a:latin typeface="Arial"/>
                <a:cs typeface="Arial"/>
              </a:rPr>
              <a:t>συνδυασμού</a:t>
            </a:r>
            <a:r>
              <a:rPr sz="2950" spc="15" dirty="0">
                <a:solidFill>
                  <a:srgbClr val="2E7787"/>
                </a:solidFill>
                <a:latin typeface="Arial"/>
                <a:cs typeface="Arial"/>
              </a:rPr>
              <a:t> </a:t>
            </a:r>
            <a:r>
              <a:rPr sz="2950" dirty="0">
                <a:solidFill>
                  <a:srgbClr val="2E7787"/>
                </a:solidFill>
                <a:latin typeface="Arial"/>
                <a:cs typeface="Arial"/>
              </a:rPr>
              <a:t>ή</a:t>
            </a:r>
            <a:r>
              <a:rPr sz="2950" spc="-10" dirty="0">
                <a:solidFill>
                  <a:srgbClr val="2E7787"/>
                </a:solidFill>
                <a:latin typeface="Arial"/>
                <a:cs typeface="Arial"/>
              </a:rPr>
              <a:t> </a:t>
            </a:r>
            <a:r>
              <a:rPr sz="2950" dirty="0">
                <a:solidFill>
                  <a:srgbClr val="2E7787"/>
                </a:solidFill>
                <a:latin typeface="Arial"/>
                <a:cs typeface="Arial"/>
              </a:rPr>
              <a:t>μεμονωμένου</a:t>
            </a:r>
            <a:r>
              <a:rPr sz="2950" spc="-25" dirty="0">
                <a:solidFill>
                  <a:srgbClr val="2E7787"/>
                </a:solidFill>
                <a:latin typeface="Arial"/>
                <a:cs typeface="Arial"/>
              </a:rPr>
              <a:t> </a:t>
            </a:r>
            <a:r>
              <a:rPr sz="2950" dirty="0">
                <a:solidFill>
                  <a:srgbClr val="2E7787"/>
                </a:solidFill>
                <a:latin typeface="Arial"/>
                <a:cs typeface="Arial"/>
              </a:rPr>
              <a:t>υποψηφίου/ας</a:t>
            </a:r>
            <a:r>
              <a:rPr sz="2950" spc="-5" dirty="0">
                <a:solidFill>
                  <a:srgbClr val="2E7787"/>
                </a:solidFill>
                <a:latin typeface="Arial"/>
                <a:cs typeface="Arial"/>
              </a:rPr>
              <a:t> </a:t>
            </a:r>
            <a:r>
              <a:rPr sz="2950" dirty="0">
                <a:solidFill>
                  <a:srgbClr val="2E7787"/>
                </a:solidFill>
                <a:latin typeface="Arial"/>
                <a:cs typeface="Arial"/>
              </a:rPr>
              <a:t>υπέρ</a:t>
            </a:r>
            <a:r>
              <a:rPr sz="2950" spc="-5" dirty="0">
                <a:solidFill>
                  <a:srgbClr val="2E7787"/>
                </a:solidFill>
                <a:latin typeface="Arial"/>
                <a:cs typeface="Arial"/>
              </a:rPr>
              <a:t> </a:t>
            </a:r>
            <a:r>
              <a:rPr sz="2950" dirty="0">
                <a:solidFill>
                  <a:srgbClr val="2E7787"/>
                </a:solidFill>
                <a:latin typeface="Arial"/>
                <a:cs typeface="Arial"/>
              </a:rPr>
              <a:t>του/της οποίου/ας</a:t>
            </a:r>
            <a:r>
              <a:rPr sz="2950" spc="-10" dirty="0">
                <a:solidFill>
                  <a:srgbClr val="2E7787"/>
                </a:solidFill>
                <a:latin typeface="Arial"/>
                <a:cs typeface="Arial"/>
              </a:rPr>
              <a:t> </a:t>
            </a:r>
            <a:r>
              <a:rPr sz="2950" dirty="0">
                <a:solidFill>
                  <a:srgbClr val="2E7787"/>
                </a:solidFill>
                <a:latin typeface="Arial"/>
                <a:cs typeface="Arial"/>
              </a:rPr>
              <a:t>δόθηκε</a:t>
            </a:r>
            <a:r>
              <a:rPr sz="2950" spc="-25" dirty="0">
                <a:solidFill>
                  <a:srgbClr val="2E7787"/>
                </a:solidFill>
                <a:latin typeface="Arial"/>
                <a:cs typeface="Arial"/>
              </a:rPr>
              <a:t> </a:t>
            </a:r>
            <a:r>
              <a:rPr sz="2950" spc="-50" dirty="0">
                <a:solidFill>
                  <a:srgbClr val="2E7787"/>
                </a:solidFill>
                <a:latin typeface="Arial"/>
                <a:cs typeface="Arial"/>
              </a:rPr>
              <a:t>η </a:t>
            </a:r>
            <a:r>
              <a:rPr sz="2950" spc="-10" dirty="0">
                <a:solidFill>
                  <a:srgbClr val="2E7787"/>
                </a:solidFill>
                <a:latin typeface="Arial"/>
                <a:cs typeface="Arial"/>
              </a:rPr>
              <a:t>ψήφος</a:t>
            </a:r>
            <a:endParaRPr sz="2950">
              <a:latin typeface="Arial"/>
              <a:cs typeface="Arial"/>
            </a:endParaRPr>
          </a:p>
          <a:p>
            <a:pPr marL="483234" marR="43180" lvl="1" indent="-471170" algn="just">
              <a:lnSpc>
                <a:spcPct val="119900"/>
              </a:lnSpc>
              <a:spcBef>
                <a:spcPts val="1515"/>
              </a:spcBef>
              <a:buSzPct val="120338"/>
              <a:buChar char="•"/>
              <a:tabLst>
                <a:tab pos="483234" algn="l"/>
              </a:tabLst>
            </a:pPr>
            <a:r>
              <a:rPr sz="2950" dirty="0">
                <a:solidFill>
                  <a:srgbClr val="2E7787"/>
                </a:solidFill>
                <a:latin typeface="Arial"/>
                <a:cs typeface="Arial"/>
              </a:rPr>
              <a:t>Ο/η</a:t>
            </a:r>
            <a:r>
              <a:rPr sz="2950" spc="-10" dirty="0">
                <a:solidFill>
                  <a:srgbClr val="2E7787"/>
                </a:solidFill>
                <a:latin typeface="Arial"/>
                <a:cs typeface="Arial"/>
              </a:rPr>
              <a:t> </a:t>
            </a:r>
            <a:r>
              <a:rPr sz="2950" dirty="0">
                <a:solidFill>
                  <a:srgbClr val="2E7787"/>
                </a:solidFill>
                <a:latin typeface="Arial"/>
                <a:cs typeface="Arial"/>
              </a:rPr>
              <a:t>άλλος/η</a:t>
            </a:r>
            <a:r>
              <a:rPr sz="2950" spc="-5" dirty="0">
                <a:solidFill>
                  <a:srgbClr val="2E7787"/>
                </a:solidFill>
                <a:latin typeface="Arial"/>
                <a:cs typeface="Arial"/>
              </a:rPr>
              <a:t> </a:t>
            </a:r>
            <a:r>
              <a:rPr sz="2950" dirty="0">
                <a:solidFill>
                  <a:srgbClr val="2E7787"/>
                </a:solidFill>
                <a:latin typeface="Arial"/>
                <a:cs typeface="Arial"/>
              </a:rPr>
              <a:t>Βοηθός</a:t>
            </a:r>
            <a:r>
              <a:rPr sz="2950" spc="-10" dirty="0">
                <a:solidFill>
                  <a:srgbClr val="2E7787"/>
                </a:solidFill>
                <a:latin typeface="Arial"/>
                <a:cs typeface="Arial"/>
              </a:rPr>
              <a:t> </a:t>
            </a:r>
            <a:r>
              <a:rPr sz="2950" dirty="0">
                <a:solidFill>
                  <a:srgbClr val="2E7787"/>
                </a:solidFill>
                <a:latin typeface="Arial"/>
                <a:cs typeface="Arial"/>
              </a:rPr>
              <a:t>υπάλληλος</a:t>
            </a:r>
            <a:r>
              <a:rPr sz="2950" spc="15" dirty="0">
                <a:solidFill>
                  <a:srgbClr val="2E7787"/>
                </a:solidFill>
                <a:latin typeface="Arial"/>
                <a:cs typeface="Arial"/>
              </a:rPr>
              <a:t> </a:t>
            </a:r>
            <a:r>
              <a:rPr sz="2950" dirty="0">
                <a:solidFill>
                  <a:srgbClr val="2E7787"/>
                </a:solidFill>
                <a:latin typeface="Arial"/>
                <a:cs typeface="Arial"/>
              </a:rPr>
              <a:t>τοποθετεί</a:t>
            </a:r>
            <a:r>
              <a:rPr sz="2950" spc="-35" dirty="0">
                <a:solidFill>
                  <a:srgbClr val="2E7787"/>
                </a:solidFill>
                <a:latin typeface="Arial"/>
                <a:cs typeface="Arial"/>
              </a:rPr>
              <a:t> </a:t>
            </a:r>
            <a:r>
              <a:rPr sz="2950" dirty="0">
                <a:solidFill>
                  <a:srgbClr val="2E7787"/>
                </a:solidFill>
                <a:latin typeface="Arial"/>
                <a:cs typeface="Arial"/>
              </a:rPr>
              <a:t>τα</a:t>
            </a:r>
            <a:r>
              <a:rPr sz="2950" spc="15" dirty="0">
                <a:solidFill>
                  <a:srgbClr val="2E7787"/>
                </a:solidFill>
                <a:latin typeface="Arial"/>
                <a:cs typeface="Arial"/>
              </a:rPr>
              <a:t> </a:t>
            </a:r>
            <a:r>
              <a:rPr sz="2950" b="1" dirty="0">
                <a:solidFill>
                  <a:srgbClr val="2E7787"/>
                </a:solidFill>
                <a:latin typeface="Arial"/>
                <a:cs typeface="Arial"/>
              </a:rPr>
              <a:t>ΕΓΚΥΡΑ</a:t>
            </a:r>
            <a:r>
              <a:rPr sz="2950" b="1" spc="-10" dirty="0">
                <a:solidFill>
                  <a:srgbClr val="2E7787"/>
                </a:solidFill>
                <a:latin typeface="Arial"/>
                <a:cs typeface="Arial"/>
              </a:rPr>
              <a:t> </a:t>
            </a:r>
            <a:r>
              <a:rPr sz="2950" dirty="0">
                <a:solidFill>
                  <a:srgbClr val="2E7787"/>
                </a:solidFill>
                <a:latin typeface="Arial"/>
                <a:cs typeface="Arial"/>
              </a:rPr>
              <a:t>ψηφοδέλτια</a:t>
            </a:r>
            <a:r>
              <a:rPr sz="2950" spc="-40" dirty="0">
                <a:solidFill>
                  <a:srgbClr val="2E7787"/>
                </a:solidFill>
                <a:latin typeface="Arial"/>
                <a:cs typeface="Arial"/>
              </a:rPr>
              <a:t> </a:t>
            </a:r>
            <a:r>
              <a:rPr sz="2950" dirty="0">
                <a:solidFill>
                  <a:srgbClr val="2E7787"/>
                </a:solidFill>
                <a:latin typeface="Arial"/>
                <a:cs typeface="Arial"/>
              </a:rPr>
              <a:t>σε</a:t>
            </a:r>
            <a:r>
              <a:rPr sz="2950" spc="-5" dirty="0">
                <a:solidFill>
                  <a:srgbClr val="2E7787"/>
                </a:solidFill>
                <a:latin typeface="Arial"/>
                <a:cs typeface="Arial"/>
              </a:rPr>
              <a:t> </a:t>
            </a:r>
            <a:r>
              <a:rPr sz="2950" dirty="0">
                <a:solidFill>
                  <a:srgbClr val="2E7787"/>
                </a:solidFill>
                <a:latin typeface="Arial"/>
                <a:cs typeface="Arial"/>
              </a:rPr>
              <a:t>στήλες</a:t>
            </a:r>
            <a:r>
              <a:rPr sz="2950" spc="-5"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κάθε</a:t>
            </a:r>
            <a:r>
              <a:rPr sz="2950" spc="-5" dirty="0">
                <a:solidFill>
                  <a:srgbClr val="2E7787"/>
                </a:solidFill>
                <a:latin typeface="Arial"/>
                <a:cs typeface="Arial"/>
              </a:rPr>
              <a:t> </a:t>
            </a:r>
            <a:r>
              <a:rPr sz="2950" spc="-10" dirty="0">
                <a:solidFill>
                  <a:srgbClr val="2E7787"/>
                </a:solidFill>
                <a:latin typeface="Arial"/>
                <a:cs typeface="Arial"/>
              </a:rPr>
              <a:t>συνδυασμό/ </a:t>
            </a:r>
            <a:r>
              <a:rPr sz="2950" dirty="0">
                <a:solidFill>
                  <a:srgbClr val="2E7787"/>
                </a:solidFill>
                <a:latin typeface="Arial"/>
                <a:cs typeface="Arial"/>
              </a:rPr>
              <a:t>υποψήφιο/α</a:t>
            </a:r>
            <a:r>
              <a:rPr sz="2950" spc="-35" dirty="0">
                <a:solidFill>
                  <a:srgbClr val="2E7787"/>
                </a:solidFill>
                <a:latin typeface="Arial"/>
                <a:cs typeface="Arial"/>
              </a:rPr>
              <a:t> </a:t>
            </a:r>
            <a:r>
              <a:rPr sz="2950" dirty="0">
                <a:solidFill>
                  <a:srgbClr val="2E7787"/>
                </a:solidFill>
                <a:latin typeface="Arial"/>
                <a:cs typeface="Arial"/>
              </a:rPr>
              <a:t>και</a:t>
            </a:r>
            <a:r>
              <a:rPr sz="2950" spc="-35" dirty="0">
                <a:solidFill>
                  <a:srgbClr val="2E7787"/>
                </a:solidFill>
                <a:latin typeface="Arial"/>
                <a:cs typeface="Arial"/>
              </a:rPr>
              <a:t> </a:t>
            </a:r>
            <a:r>
              <a:rPr sz="2950" dirty="0">
                <a:solidFill>
                  <a:srgbClr val="2E7787"/>
                </a:solidFill>
                <a:latin typeface="Arial"/>
                <a:cs typeface="Arial"/>
              </a:rPr>
              <a:t>σχηματίζει</a:t>
            </a:r>
            <a:r>
              <a:rPr sz="2950" spc="-30" dirty="0">
                <a:solidFill>
                  <a:srgbClr val="2E7787"/>
                </a:solidFill>
                <a:latin typeface="Arial"/>
                <a:cs typeface="Arial"/>
              </a:rPr>
              <a:t> </a:t>
            </a:r>
            <a:r>
              <a:rPr sz="2950" dirty="0">
                <a:solidFill>
                  <a:srgbClr val="2E7787"/>
                </a:solidFill>
                <a:latin typeface="Arial"/>
                <a:cs typeface="Arial"/>
              </a:rPr>
              <a:t>δεσμίδες</a:t>
            </a:r>
            <a:r>
              <a:rPr sz="2950" spc="-45" dirty="0">
                <a:solidFill>
                  <a:srgbClr val="2E7787"/>
                </a:solidFill>
                <a:latin typeface="Arial"/>
                <a:cs typeface="Arial"/>
              </a:rPr>
              <a:t> </a:t>
            </a:r>
            <a:r>
              <a:rPr sz="2950" dirty="0">
                <a:solidFill>
                  <a:srgbClr val="2E7787"/>
                </a:solidFill>
                <a:latin typeface="Arial"/>
                <a:cs typeface="Arial"/>
              </a:rPr>
              <a:t>των</a:t>
            </a:r>
            <a:r>
              <a:rPr sz="2950" spc="-35" dirty="0">
                <a:solidFill>
                  <a:srgbClr val="2E7787"/>
                </a:solidFill>
                <a:latin typeface="Arial"/>
                <a:cs typeface="Arial"/>
              </a:rPr>
              <a:t> </a:t>
            </a:r>
            <a:r>
              <a:rPr sz="2950" dirty="0">
                <a:solidFill>
                  <a:srgbClr val="2E7787"/>
                </a:solidFill>
                <a:latin typeface="Arial"/>
                <a:cs typeface="Arial"/>
              </a:rPr>
              <a:t>20</a:t>
            </a:r>
            <a:r>
              <a:rPr sz="2950" spc="-35" dirty="0">
                <a:solidFill>
                  <a:srgbClr val="2E7787"/>
                </a:solidFill>
                <a:latin typeface="Arial"/>
                <a:cs typeface="Arial"/>
              </a:rPr>
              <a:t> </a:t>
            </a:r>
            <a:r>
              <a:rPr sz="2950" dirty="0">
                <a:solidFill>
                  <a:srgbClr val="2E7787"/>
                </a:solidFill>
                <a:latin typeface="Arial"/>
                <a:cs typeface="Arial"/>
              </a:rPr>
              <a:t>ψηφοδελτίων</a:t>
            </a:r>
            <a:r>
              <a:rPr sz="2950" spc="-25" dirty="0">
                <a:solidFill>
                  <a:srgbClr val="2E7787"/>
                </a:solidFill>
                <a:latin typeface="Arial"/>
                <a:cs typeface="Arial"/>
              </a:rPr>
              <a:t> </a:t>
            </a:r>
            <a:r>
              <a:rPr sz="2650" dirty="0">
                <a:solidFill>
                  <a:srgbClr val="2E7787"/>
                </a:solidFill>
                <a:latin typeface="Arial"/>
                <a:cs typeface="Arial"/>
              </a:rPr>
              <a:t>(τα</a:t>
            </a:r>
            <a:r>
              <a:rPr sz="2650" spc="-45" dirty="0">
                <a:solidFill>
                  <a:srgbClr val="2E7787"/>
                </a:solidFill>
                <a:latin typeface="Arial"/>
                <a:cs typeface="Arial"/>
              </a:rPr>
              <a:t> </a:t>
            </a:r>
            <a:r>
              <a:rPr sz="2650" dirty="0">
                <a:solidFill>
                  <a:srgbClr val="2E7787"/>
                </a:solidFill>
                <a:latin typeface="Arial"/>
                <a:cs typeface="Arial"/>
              </a:rPr>
              <a:t>δένει</a:t>
            </a:r>
            <a:r>
              <a:rPr sz="2650" spc="-50" dirty="0">
                <a:solidFill>
                  <a:srgbClr val="2E7787"/>
                </a:solidFill>
                <a:latin typeface="Arial"/>
                <a:cs typeface="Arial"/>
              </a:rPr>
              <a:t> </a:t>
            </a:r>
            <a:r>
              <a:rPr sz="2650" dirty="0">
                <a:solidFill>
                  <a:srgbClr val="2E7787"/>
                </a:solidFill>
                <a:latin typeface="Arial"/>
                <a:cs typeface="Arial"/>
              </a:rPr>
              <a:t>με</a:t>
            </a:r>
            <a:r>
              <a:rPr sz="2650" spc="-40" dirty="0">
                <a:solidFill>
                  <a:srgbClr val="2E7787"/>
                </a:solidFill>
                <a:latin typeface="Arial"/>
                <a:cs typeface="Arial"/>
              </a:rPr>
              <a:t> </a:t>
            </a:r>
            <a:r>
              <a:rPr sz="2650" spc="-10" dirty="0">
                <a:solidFill>
                  <a:srgbClr val="2E7787"/>
                </a:solidFill>
                <a:latin typeface="Arial"/>
                <a:cs typeface="Arial"/>
              </a:rPr>
              <a:t>λαστιχάκια</a:t>
            </a:r>
            <a:r>
              <a:rPr sz="2650" spc="-55" dirty="0">
                <a:solidFill>
                  <a:srgbClr val="2E7787"/>
                </a:solidFill>
                <a:latin typeface="Arial"/>
                <a:cs typeface="Arial"/>
              </a:rPr>
              <a:t> </a:t>
            </a:r>
            <a:r>
              <a:rPr sz="2650" dirty="0">
                <a:solidFill>
                  <a:srgbClr val="2E7787"/>
                </a:solidFill>
                <a:latin typeface="Arial"/>
                <a:cs typeface="Arial"/>
              </a:rPr>
              <a:t>και</a:t>
            </a:r>
            <a:r>
              <a:rPr sz="2650" spc="-40" dirty="0">
                <a:solidFill>
                  <a:srgbClr val="2E7787"/>
                </a:solidFill>
                <a:latin typeface="Arial"/>
                <a:cs typeface="Arial"/>
              </a:rPr>
              <a:t> </a:t>
            </a:r>
            <a:r>
              <a:rPr sz="2650" dirty="0">
                <a:solidFill>
                  <a:srgbClr val="2E7787"/>
                </a:solidFill>
                <a:latin typeface="Arial"/>
                <a:cs typeface="Arial"/>
              </a:rPr>
              <a:t>τα</a:t>
            </a:r>
            <a:r>
              <a:rPr sz="2650" spc="-45" dirty="0">
                <a:solidFill>
                  <a:srgbClr val="2E7787"/>
                </a:solidFill>
                <a:latin typeface="Arial"/>
                <a:cs typeface="Arial"/>
              </a:rPr>
              <a:t> </a:t>
            </a:r>
            <a:r>
              <a:rPr sz="2650" spc="-10" dirty="0">
                <a:solidFill>
                  <a:srgbClr val="2E7787"/>
                </a:solidFill>
                <a:latin typeface="Arial"/>
                <a:cs typeface="Arial"/>
              </a:rPr>
              <a:t>τοποθετεί</a:t>
            </a:r>
            <a:r>
              <a:rPr sz="2650" spc="-50" dirty="0">
                <a:solidFill>
                  <a:srgbClr val="2E7787"/>
                </a:solidFill>
                <a:latin typeface="Arial"/>
                <a:cs typeface="Arial"/>
              </a:rPr>
              <a:t> </a:t>
            </a:r>
            <a:r>
              <a:rPr sz="2650" spc="-10" dirty="0">
                <a:solidFill>
                  <a:srgbClr val="2E7787"/>
                </a:solidFill>
                <a:latin typeface="Arial"/>
                <a:cs typeface="Arial"/>
              </a:rPr>
              <a:t>μπροστά </a:t>
            </a:r>
            <a:r>
              <a:rPr sz="2650" dirty="0">
                <a:solidFill>
                  <a:srgbClr val="2E7787"/>
                </a:solidFill>
                <a:latin typeface="Arial"/>
                <a:cs typeface="Arial"/>
              </a:rPr>
              <a:t>του/της</a:t>
            </a:r>
            <a:r>
              <a:rPr sz="2650" spc="-75" dirty="0">
                <a:solidFill>
                  <a:srgbClr val="2E7787"/>
                </a:solidFill>
                <a:latin typeface="Arial"/>
                <a:cs typeface="Arial"/>
              </a:rPr>
              <a:t> </a:t>
            </a:r>
            <a:r>
              <a:rPr sz="2650" dirty="0">
                <a:solidFill>
                  <a:srgbClr val="2E7787"/>
                </a:solidFill>
                <a:latin typeface="Arial"/>
                <a:cs typeface="Arial"/>
              </a:rPr>
              <a:t>για</a:t>
            </a:r>
            <a:r>
              <a:rPr sz="2650" spc="-65" dirty="0">
                <a:solidFill>
                  <a:srgbClr val="2E7787"/>
                </a:solidFill>
                <a:latin typeface="Arial"/>
                <a:cs typeface="Arial"/>
              </a:rPr>
              <a:t> </a:t>
            </a:r>
            <a:r>
              <a:rPr sz="2650" dirty="0">
                <a:solidFill>
                  <a:srgbClr val="2E7787"/>
                </a:solidFill>
                <a:latin typeface="Arial"/>
                <a:cs typeface="Arial"/>
              </a:rPr>
              <a:t>να</a:t>
            </a:r>
            <a:r>
              <a:rPr sz="2650" spc="-80" dirty="0">
                <a:solidFill>
                  <a:srgbClr val="2E7787"/>
                </a:solidFill>
                <a:latin typeface="Arial"/>
                <a:cs typeface="Arial"/>
              </a:rPr>
              <a:t> </a:t>
            </a:r>
            <a:r>
              <a:rPr sz="2650" dirty="0">
                <a:solidFill>
                  <a:srgbClr val="2E7787"/>
                </a:solidFill>
                <a:latin typeface="Arial"/>
                <a:cs typeface="Arial"/>
              </a:rPr>
              <a:t>τα</a:t>
            </a:r>
            <a:r>
              <a:rPr sz="2650" spc="-70" dirty="0">
                <a:solidFill>
                  <a:srgbClr val="2E7787"/>
                </a:solidFill>
                <a:latin typeface="Arial"/>
                <a:cs typeface="Arial"/>
              </a:rPr>
              <a:t> </a:t>
            </a:r>
            <a:r>
              <a:rPr sz="2650" dirty="0">
                <a:solidFill>
                  <a:srgbClr val="2E7787"/>
                </a:solidFill>
                <a:latin typeface="Arial"/>
                <a:cs typeface="Arial"/>
              </a:rPr>
              <a:t>έχει</a:t>
            </a:r>
            <a:r>
              <a:rPr sz="2650" spc="-85" dirty="0">
                <a:solidFill>
                  <a:srgbClr val="2E7787"/>
                </a:solidFill>
                <a:latin typeface="Arial"/>
                <a:cs typeface="Arial"/>
              </a:rPr>
              <a:t> </a:t>
            </a:r>
            <a:r>
              <a:rPr sz="2650" dirty="0">
                <a:solidFill>
                  <a:srgbClr val="2E7787"/>
                </a:solidFill>
                <a:latin typeface="Arial"/>
                <a:cs typeface="Arial"/>
              </a:rPr>
              <a:t>υπό</a:t>
            </a:r>
            <a:r>
              <a:rPr sz="2650" spc="-75" dirty="0">
                <a:solidFill>
                  <a:srgbClr val="2E7787"/>
                </a:solidFill>
                <a:latin typeface="Arial"/>
                <a:cs typeface="Arial"/>
              </a:rPr>
              <a:t> </a:t>
            </a:r>
            <a:r>
              <a:rPr sz="2650" dirty="0">
                <a:solidFill>
                  <a:srgbClr val="2E7787"/>
                </a:solidFill>
                <a:latin typeface="Arial"/>
                <a:cs typeface="Arial"/>
              </a:rPr>
              <a:t>τον</a:t>
            </a:r>
            <a:r>
              <a:rPr sz="2650" spc="-65" dirty="0">
                <a:solidFill>
                  <a:srgbClr val="2E7787"/>
                </a:solidFill>
                <a:latin typeface="Arial"/>
                <a:cs typeface="Arial"/>
              </a:rPr>
              <a:t> </a:t>
            </a:r>
            <a:r>
              <a:rPr sz="2650" dirty="0">
                <a:solidFill>
                  <a:srgbClr val="2E7787"/>
                </a:solidFill>
                <a:latin typeface="Arial"/>
                <a:cs typeface="Arial"/>
              </a:rPr>
              <a:t>έλεγχο</a:t>
            </a:r>
            <a:r>
              <a:rPr sz="2650" spc="-100" dirty="0">
                <a:solidFill>
                  <a:srgbClr val="2E7787"/>
                </a:solidFill>
                <a:latin typeface="Arial"/>
                <a:cs typeface="Arial"/>
              </a:rPr>
              <a:t> </a:t>
            </a:r>
            <a:r>
              <a:rPr sz="2650" spc="-10" dirty="0">
                <a:solidFill>
                  <a:srgbClr val="2E7787"/>
                </a:solidFill>
                <a:latin typeface="Arial"/>
                <a:cs typeface="Arial"/>
              </a:rPr>
              <a:t>του/της)</a:t>
            </a:r>
            <a:endParaRPr sz="26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933070"/>
            <a:ext cx="17532350" cy="5785485"/>
          </a:xfrm>
          <a:prstGeom prst="rect">
            <a:avLst/>
          </a:prstGeom>
        </p:spPr>
        <p:txBody>
          <a:bodyPr vert="horz" wrap="square" lIns="0" tIns="45720" rIns="0" bIns="0" rtlCol="0">
            <a:spAutoFit/>
          </a:bodyPr>
          <a:lstStyle/>
          <a:p>
            <a:pPr marL="625475" marR="45085" indent="-613410">
              <a:lnSpc>
                <a:spcPts val="4270"/>
              </a:lnSpc>
              <a:spcBef>
                <a:spcPts val="360"/>
              </a:spcBef>
              <a:buClr>
                <a:srgbClr val="2E7787"/>
              </a:buClr>
              <a:buSzPct val="116949"/>
              <a:buFont typeface="Arial"/>
              <a:buAutoNum type="arabicPeriod" startAt="12"/>
              <a:tabLst>
                <a:tab pos="625475" algn="l"/>
                <a:tab pos="638810" algn="l"/>
              </a:tabLst>
            </a:pPr>
            <a:r>
              <a:rPr sz="2950" dirty="0">
                <a:solidFill>
                  <a:srgbClr val="2E7787"/>
                </a:solidFill>
                <a:latin typeface="Arial"/>
                <a:cs typeface="Arial"/>
              </a:rPr>
              <a:t>	Για</a:t>
            </a:r>
            <a:r>
              <a:rPr sz="2950" spc="-5" dirty="0">
                <a:solidFill>
                  <a:srgbClr val="2E7787"/>
                </a:solidFill>
                <a:latin typeface="Arial"/>
                <a:cs typeface="Arial"/>
              </a:rPr>
              <a:t> </a:t>
            </a:r>
            <a:r>
              <a:rPr sz="2950" dirty="0">
                <a:solidFill>
                  <a:srgbClr val="2E7787"/>
                </a:solidFill>
                <a:latin typeface="Arial"/>
                <a:cs typeface="Arial"/>
              </a:rPr>
              <a:t>τα</a:t>
            </a:r>
            <a:r>
              <a:rPr sz="2950" spc="5" dirty="0">
                <a:solidFill>
                  <a:srgbClr val="2E7787"/>
                </a:solidFill>
                <a:latin typeface="Arial"/>
                <a:cs typeface="Arial"/>
              </a:rPr>
              <a:t> </a:t>
            </a:r>
            <a:r>
              <a:rPr sz="2950" b="1" dirty="0">
                <a:solidFill>
                  <a:srgbClr val="2E7787"/>
                </a:solidFill>
                <a:latin typeface="Arial"/>
                <a:cs typeface="Arial"/>
              </a:rPr>
              <a:t>ΑΚΥΡΑ</a:t>
            </a:r>
            <a:r>
              <a:rPr sz="2950" b="1" spc="-15" dirty="0">
                <a:solidFill>
                  <a:srgbClr val="2E7787"/>
                </a:solidFill>
                <a:latin typeface="Arial"/>
                <a:cs typeface="Arial"/>
              </a:rPr>
              <a:t> </a:t>
            </a:r>
            <a:r>
              <a:rPr sz="2950" dirty="0">
                <a:solidFill>
                  <a:srgbClr val="2E7787"/>
                </a:solidFill>
                <a:latin typeface="Arial"/>
                <a:cs typeface="Arial"/>
              </a:rPr>
              <a:t>ψηφοδέλτια,</a:t>
            </a:r>
            <a:r>
              <a:rPr sz="2950" spc="-30"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τα</a:t>
            </a:r>
            <a:r>
              <a:rPr sz="2950" spc="-10" dirty="0">
                <a:solidFill>
                  <a:srgbClr val="2E7787"/>
                </a:solidFill>
                <a:latin typeface="Arial"/>
                <a:cs typeface="Arial"/>
              </a:rPr>
              <a:t> </a:t>
            </a:r>
            <a:r>
              <a:rPr sz="2950" dirty="0">
                <a:solidFill>
                  <a:srgbClr val="2E7787"/>
                </a:solidFill>
                <a:latin typeface="Arial"/>
                <a:cs typeface="Arial"/>
              </a:rPr>
              <a:t>οποία</a:t>
            </a:r>
            <a:r>
              <a:rPr sz="2950" spc="-10" dirty="0">
                <a:solidFill>
                  <a:srgbClr val="2E7787"/>
                </a:solidFill>
                <a:latin typeface="Arial"/>
                <a:cs typeface="Arial"/>
              </a:rPr>
              <a:t> </a:t>
            </a:r>
            <a:r>
              <a:rPr sz="2950" dirty="0">
                <a:solidFill>
                  <a:srgbClr val="2E7787"/>
                </a:solidFill>
                <a:latin typeface="Arial"/>
                <a:cs typeface="Arial"/>
              </a:rPr>
              <a:t>δεν</a:t>
            </a:r>
            <a:r>
              <a:rPr sz="2950" spc="-20" dirty="0">
                <a:solidFill>
                  <a:srgbClr val="2E7787"/>
                </a:solidFill>
                <a:latin typeface="Arial"/>
                <a:cs typeface="Arial"/>
              </a:rPr>
              <a:t> </a:t>
            </a:r>
            <a:r>
              <a:rPr sz="2950" dirty="0">
                <a:solidFill>
                  <a:srgbClr val="2E7787"/>
                </a:solidFill>
                <a:latin typeface="Arial"/>
                <a:cs typeface="Arial"/>
              </a:rPr>
              <a:t>υπάρχει</a:t>
            </a:r>
            <a:r>
              <a:rPr sz="2950" spc="-10" dirty="0">
                <a:solidFill>
                  <a:srgbClr val="2E7787"/>
                </a:solidFill>
                <a:latin typeface="Arial"/>
                <a:cs typeface="Arial"/>
              </a:rPr>
              <a:t> </a:t>
            </a:r>
            <a:r>
              <a:rPr sz="2950" dirty="0">
                <a:solidFill>
                  <a:srgbClr val="2E7787"/>
                </a:solidFill>
                <a:latin typeface="Arial"/>
                <a:cs typeface="Arial"/>
              </a:rPr>
              <a:t>οποιαδήποτε</a:t>
            </a:r>
            <a:r>
              <a:rPr sz="2950" spc="-5" dirty="0">
                <a:solidFill>
                  <a:srgbClr val="2E7787"/>
                </a:solidFill>
                <a:latin typeface="Arial"/>
                <a:cs typeface="Arial"/>
              </a:rPr>
              <a:t> </a:t>
            </a:r>
            <a:r>
              <a:rPr sz="2950" dirty="0">
                <a:solidFill>
                  <a:srgbClr val="2E7787"/>
                </a:solidFill>
                <a:latin typeface="Arial"/>
                <a:cs typeface="Arial"/>
              </a:rPr>
              <a:t>αμφιβολία,</a:t>
            </a:r>
            <a:r>
              <a:rPr sz="2950" spc="-10" dirty="0">
                <a:solidFill>
                  <a:srgbClr val="2E7787"/>
                </a:solidFill>
                <a:latin typeface="Arial"/>
                <a:cs typeface="Arial"/>
              </a:rPr>
              <a:t> </a:t>
            </a:r>
            <a:r>
              <a:rPr sz="2950" dirty="0">
                <a:solidFill>
                  <a:srgbClr val="2E7787"/>
                </a:solidFill>
                <a:latin typeface="Arial"/>
                <a:cs typeface="Arial"/>
              </a:rPr>
              <a:t>ο/η</a:t>
            </a:r>
            <a:r>
              <a:rPr sz="2950" spc="20" dirty="0">
                <a:solidFill>
                  <a:srgbClr val="2E7787"/>
                </a:solidFill>
                <a:latin typeface="Arial"/>
                <a:cs typeface="Arial"/>
              </a:rPr>
              <a:t> </a:t>
            </a:r>
            <a:r>
              <a:rPr sz="2950" spc="-10" dirty="0">
                <a:solidFill>
                  <a:srgbClr val="2E7787"/>
                </a:solidFill>
                <a:latin typeface="Arial"/>
                <a:cs typeface="Arial"/>
              </a:rPr>
              <a:t>Προεδρεύων </a:t>
            </a:r>
            <a:r>
              <a:rPr sz="2950" dirty="0">
                <a:solidFill>
                  <a:srgbClr val="2E7787"/>
                </a:solidFill>
                <a:latin typeface="Arial"/>
                <a:cs typeface="Arial"/>
              </a:rPr>
              <a:t>σημειώνει</a:t>
            </a:r>
            <a:r>
              <a:rPr sz="2950" spc="-25" dirty="0">
                <a:solidFill>
                  <a:srgbClr val="2E7787"/>
                </a:solidFill>
                <a:latin typeface="Arial"/>
                <a:cs typeface="Arial"/>
              </a:rPr>
              <a:t> </a:t>
            </a:r>
            <a:r>
              <a:rPr sz="2950" dirty="0">
                <a:solidFill>
                  <a:srgbClr val="2E7787"/>
                </a:solidFill>
                <a:latin typeface="Arial"/>
                <a:cs typeface="Arial"/>
              </a:rPr>
              <a:t>σε</a:t>
            </a:r>
            <a:r>
              <a:rPr sz="2950" spc="-10" dirty="0">
                <a:solidFill>
                  <a:srgbClr val="2E7787"/>
                </a:solidFill>
                <a:latin typeface="Arial"/>
                <a:cs typeface="Arial"/>
              </a:rPr>
              <a:t> </a:t>
            </a:r>
            <a:r>
              <a:rPr sz="2950" dirty="0">
                <a:solidFill>
                  <a:srgbClr val="2E7787"/>
                </a:solidFill>
                <a:latin typeface="Arial"/>
                <a:cs typeface="Arial"/>
              </a:rPr>
              <a:t>όλα</a:t>
            </a:r>
            <a:r>
              <a:rPr sz="2950" spc="-25" dirty="0">
                <a:solidFill>
                  <a:srgbClr val="2E7787"/>
                </a:solidFill>
                <a:latin typeface="Arial"/>
                <a:cs typeface="Arial"/>
              </a:rPr>
              <a:t> </a:t>
            </a:r>
            <a:r>
              <a:rPr sz="2950" dirty="0">
                <a:solidFill>
                  <a:srgbClr val="2E7787"/>
                </a:solidFill>
                <a:latin typeface="Arial"/>
                <a:cs typeface="Arial"/>
              </a:rPr>
              <a:t>τη</a:t>
            </a:r>
            <a:r>
              <a:rPr sz="2950" spc="-5" dirty="0">
                <a:solidFill>
                  <a:srgbClr val="2E7787"/>
                </a:solidFill>
                <a:latin typeface="Arial"/>
                <a:cs typeface="Arial"/>
              </a:rPr>
              <a:t> </a:t>
            </a:r>
            <a:r>
              <a:rPr sz="2950" dirty="0">
                <a:solidFill>
                  <a:srgbClr val="2E7787"/>
                </a:solidFill>
                <a:latin typeface="Arial"/>
                <a:cs typeface="Arial"/>
              </a:rPr>
              <a:t>λέξη</a:t>
            </a:r>
            <a:r>
              <a:rPr sz="2950" spc="-35" dirty="0">
                <a:solidFill>
                  <a:srgbClr val="2E7787"/>
                </a:solidFill>
                <a:latin typeface="Arial"/>
                <a:cs typeface="Arial"/>
              </a:rPr>
              <a:t> </a:t>
            </a:r>
            <a:r>
              <a:rPr sz="2950" dirty="0">
                <a:solidFill>
                  <a:srgbClr val="2E7787"/>
                </a:solidFill>
                <a:latin typeface="Arial"/>
                <a:cs typeface="Arial"/>
              </a:rPr>
              <a:t>«ΑΚΥΡΟ»</a:t>
            </a:r>
            <a:r>
              <a:rPr sz="2950" spc="-10"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τα</a:t>
            </a:r>
            <a:r>
              <a:rPr sz="2950" spc="-5" dirty="0">
                <a:solidFill>
                  <a:srgbClr val="2E7787"/>
                </a:solidFill>
                <a:latin typeface="Arial"/>
                <a:cs typeface="Arial"/>
              </a:rPr>
              <a:t> </a:t>
            </a:r>
            <a:r>
              <a:rPr sz="2950" dirty="0">
                <a:solidFill>
                  <a:srgbClr val="2E7787"/>
                </a:solidFill>
                <a:latin typeface="Arial"/>
                <a:cs typeface="Arial"/>
              </a:rPr>
              <a:t>μονογράφει -</a:t>
            </a:r>
            <a:r>
              <a:rPr sz="2950" spc="-5" dirty="0">
                <a:solidFill>
                  <a:srgbClr val="2E7787"/>
                </a:solidFill>
                <a:latin typeface="Arial"/>
                <a:cs typeface="Arial"/>
              </a:rPr>
              <a:t> </a:t>
            </a:r>
            <a:r>
              <a:rPr sz="2950" dirty="0">
                <a:solidFill>
                  <a:srgbClr val="2E7787"/>
                </a:solidFill>
                <a:latin typeface="Arial"/>
                <a:cs typeface="Arial"/>
              </a:rPr>
              <a:t>τοποθετούνται</a:t>
            </a:r>
            <a:r>
              <a:rPr sz="2950" spc="-25" dirty="0">
                <a:solidFill>
                  <a:srgbClr val="2E7787"/>
                </a:solidFill>
                <a:latin typeface="Arial"/>
                <a:cs typeface="Arial"/>
              </a:rPr>
              <a:t> </a:t>
            </a:r>
            <a:r>
              <a:rPr sz="2950" dirty="0">
                <a:solidFill>
                  <a:srgbClr val="2E7787"/>
                </a:solidFill>
                <a:latin typeface="Arial"/>
                <a:cs typeface="Arial"/>
              </a:rPr>
              <a:t>σε</a:t>
            </a:r>
            <a:r>
              <a:rPr sz="2950" spc="-5" dirty="0">
                <a:solidFill>
                  <a:srgbClr val="2E7787"/>
                </a:solidFill>
                <a:latin typeface="Arial"/>
                <a:cs typeface="Arial"/>
              </a:rPr>
              <a:t> </a:t>
            </a:r>
            <a:r>
              <a:rPr sz="2950" dirty="0">
                <a:solidFill>
                  <a:srgbClr val="2E7787"/>
                </a:solidFill>
                <a:latin typeface="Arial"/>
                <a:cs typeface="Arial"/>
              </a:rPr>
              <a:t>δεσμίδες</a:t>
            </a:r>
            <a:r>
              <a:rPr sz="2950" spc="-40" dirty="0">
                <a:solidFill>
                  <a:srgbClr val="2E7787"/>
                </a:solidFill>
                <a:latin typeface="Arial"/>
                <a:cs typeface="Arial"/>
              </a:rPr>
              <a:t> </a:t>
            </a:r>
            <a:r>
              <a:rPr sz="2950" dirty="0">
                <a:solidFill>
                  <a:srgbClr val="2E7787"/>
                </a:solidFill>
                <a:latin typeface="Arial"/>
                <a:cs typeface="Arial"/>
              </a:rPr>
              <a:t>ξεχωριστά</a:t>
            </a:r>
            <a:r>
              <a:rPr sz="2950" spc="-10" dirty="0">
                <a:solidFill>
                  <a:srgbClr val="2E7787"/>
                </a:solidFill>
                <a:latin typeface="Arial"/>
                <a:cs typeface="Arial"/>
              </a:rPr>
              <a:t> στους</a:t>
            </a:r>
            <a:endParaRPr sz="2950">
              <a:latin typeface="Arial"/>
              <a:cs typeface="Arial"/>
            </a:endParaRPr>
          </a:p>
          <a:p>
            <a:pPr marL="625475">
              <a:lnSpc>
                <a:spcPct val="100000"/>
              </a:lnSpc>
              <a:spcBef>
                <a:spcPts val="475"/>
              </a:spcBef>
            </a:pPr>
            <a:r>
              <a:rPr sz="2950" dirty="0">
                <a:solidFill>
                  <a:srgbClr val="2E7787"/>
                </a:solidFill>
                <a:latin typeface="Arial"/>
                <a:cs typeface="Arial"/>
              </a:rPr>
              <a:t>ειδικούς</a:t>
            </a:r>
            <a:r>
              <a:rPr sz="2950" spc="-20" dirty="0">
                <a:solidFill>
                  <a:srgbClr val="2E7787"/>
                </a:solidFill>
                <a:latin typeface="Arial"/>
                <a:cs typeface="Arial"/>
              </a:rPr>
              <a:t> </a:t>
            </a:r>
            <a:r>
              <a:rPr sz="2950" dirty="0">
                <a:solidFill>
                  <a:srgbClr val="2E7787"/>
                </a:solidFill>
                <a:latin typeface="Arial"/>
                <a:cs typeface="Arial"/>
              </a:rPr>
              <a:t>φακέλους,</a:t>
            </a:r>
            <a:r>
              <a:rPr sz="2950" spc="10" dirty="0">
                <a:solidFill>
                  <a:srgbClr val="2E7787"/>
                </a:solidFill>
                <a:latin typeface="Arial"/>
                <a:cs typeface="Arial"/>
              </a:rPr>
              <a:t> </a:t>
            </a:r>
            <a:r>
              <a:rPr sz="2950" dirty="0">
                <a:solidFill>
                  <a:srgbClr val="2E7787"/>
                </a:solidFill>
                <a:latin typeface="Arial"/>
                <a:cs typeface="Arial"/>
              </a:rPr>
              <a:t>ανά</a:t>
            </a:r>
            <a:r>
              <a:rPr sz="2950" spc="5" dirty="0">
                <a:solidFill>
                  <a:srgbClr val="2E7787"/>
                </a:solidFill>
                <a:latin typeface="Arial"/>
                <a:cs typeface="Arial"/>
              </a:rPr>
              <a:t> </a:t>
            </a:r>
            <a:r>
              <a:rPr sz="2950" dirty="0">
                <a:solidFill>
                  <a:srgbClr val="2E7787"/>
                </a:solidFill>
                <a:latin typeface="Arial"/>
                <a:cs typeface="Arial"/>
              </a:rPr>
              <a:t>είδος</a:t>
            </a:r>
            <a:r>
              <a:rPr sz="2950" spc="-15" dirty="0">
                <a:solidFill>
                  <a:srgbClr val="2E7787"/>
                </a:solidFill>
                <a:latin typeface="Arial"/>
                <a:cs typeface="Arial"/>
              </a:rPr>
              <a:t> </a:t>
            </a:r>
            <a:r>
              <a:rPr sz="2950" dirty="0">
                <a:solidFill>
                  <a:srgbClr val="2E7787"/>
                </a:solidFill>
                <a:latin typeface="Arial"/>
                <a:cs typeface="Arial"/>
              </a:rPr>
              <a:t>εκλογής</a:t>
            </a:r>
            <a:r>
              <a:rPr sz="2950" spc="10" dirty="0">
                <a:solidFill>
                  <a:srgbClr val="2E7787"/>
                </a:solidFill>
                <a:latin typeface="Arial"/>
                <a:cs typeface="Arial"/>
              </a:rPr>
              <a:t> </a:t>
            </a:r>
            <a:r>
              <a:rPr sz="2950" dirty="0">
                <a:solidFill>
                  <a:srgbClr val="E28B18"/>
                </a:solidFill>
                <a:latin typeface="Arial"/>
                <a:cs typeface="Arial"/>
              </a:rPr>
              <a:t>(Δέματα</a:t>
            </a:r>
            <a:r>
              <a:rPr sz="2950" spc="5" dirty="0">
                <a:solidFill>
                  <a:srgbClr val="E28B18"/>
                </a:solidFill>
                <a:latin typeface="Arial"/>
                <a:cs typeface="Arial"/>
              </a:rPr>
              <a:t> </a:t>
            </a:r>
            <a:r>
              <a:rPr sz="2950" dirty="0">
                <a:solidFill>
                  <a:srgbClr val="E28B18"/>
                </a:solidFill>
                <a:latin typeface="Arial"/>
                <a:cs typeface="Arial"/>
              </a:rPr>
              <a:t>αρ.</a:t>
            </a:r>
            <a:r>
              <a:rPr sz="2950" spc="10" dirty="0">
                <a:solidFill>
                  <a:srgbClr val="E28B18"/>
                </a:solidFill>
                <a:latin typeface="Arial"/>
                <a:cs typeface="Arial"/>
              </a:rPr>
              <a:t> </a:t>
            </a:r>
            <a:r>
              <a:rPr sz="2950" dirty="0">
                <a:solidFill>
                  <a:srgbClr val="E28B18"/>
                </a:solidFill>
                <a:latin typeface="Arial"/>
                <a:cs typeface="Arial"/>
              </a:rPr>
              <a:t>8Α-</a:t>
            </a:r>
            <a:r>
              <a:rPr sz="2950" spc="-25" dirty="0">
                <a:solidFill>
                  <a:srgbClr val="E28B18"/>
                </a:solidFill>
                <a:latin typeface="Arial"/>
                <a:cs typeface="Arial"/>
              </a:rPr>
              <a:t>Η)</a:t>
            </a:r>
            <a:endParaRPr sz="2950">
              <a:latin typeface="Arial"/>
              <a:cs typeface="Arial"/>
            </a:endParaRPr>
          </a:p>
          <a:p>
            <a:pPr marL="625475" marR="47625" indent="-613410">
              <a:lnSpc>
                <a:spcPct val="114399"/>
              </a:lnSpc>
              <a:spcBef>
                <a:spcPts val="1005"/>
              </a:spcBef>
              <a:buSzPct val="116949"/>
              <a:buAutoNum type="arabicPeriod" startAt="13"/>
              <a:tabLst>
                <a:tab pos="625475" algn="l"/>
                <a:tab pos="638810" algn="l"/>
              </a:tabLst>
            </a:pPr>
            <a:r>
              <a:rPr sz="2950" dirty="0">
                <a:solidFill>
                  <a:srgbClr val="2E7787"/>
                </a:solidFill>
                <a:latin typeface="Arial"/>
                <a:cs typeface="Arial"/>
              </a:rPr>
              <a:t>	Τα</a:t>
            </a:r>
            <a:r>
              <a:rPr sz="2950" spc="-5" dirty="0">
                <a:solidFill>
                  <a:srgbClr val="2E7787"/>
                </a:solidFill>
                <a:latin typeface="Arial"/>
                <a:cs typeface="Arial"/>
              </a:rPr>
              <a:t> </a:t>
            </a:r>
            <a:r>
              <a:rPr sz="2950" b="1" dirty="0">
                <a:solidFill>
                  <a:srgbClr val="2E7787"/>
                </a:solidFill>
                <a:latin typeface="Arial"/>
                <a:cs typeface="Arial"/>
              </a:rPr>
              <a:t>ΛΕΥΚΑ</a:t>
            </a:r>
            <a:r>
              <a:rPr sz="2950" b="1" spc="-15" dirty="0">
                <a:solidFill>
                  <a:srgbClr val="2E7787"/>
                </a:solidFill>
                <a:latin typeface="Arial"/>
                <a:cs typeface="Arial"/>
              </a:rPr>
              <a:t> </a:t>
            </a:r>
            <a:r>
              <a:rPr sz="2950" dirty="0">
                <a:solidFill>
                  <a:srgbClr val="2E7787"/>
                </a:solidFill>
                <a:latin typeface="Arial"/>
                <a:cs typeface="Arial"/>
              </a:rPr>
              <a:t>ψηφοδέλτια</a:t>
            </a:r>
            <a:r>
              <a:rPr sz="2950" spc="-30" dirty="0">
                <a:solidFill>
                  <a:srgbClr val="2E7787"/>
                </a:solidFill>
                <a:latin typeface="Arial"/>
                <a:cs typeface="Arial"/>
              </a:rPr>
              <a:t> </a:t>
            </a:r>
            <a:r>
              <a:rPr sz="2950" dirty="0">
                <a:solidFill>
                  <a:srgbClr val="2E7787"/>
                </a:solidFill>
                <a:latin typeface="Arial"/>
                <a:cs typeface="Arial"/>
              </a:rPr>
              <a:t>για</a:t>
            </a:r>
            <a:r>
              <a:rPr sz="2950" spc="-10" dirty="0">
                <a:solidFill>
                  <a:srgbClr val="2E7787"/>
                </a:solidFill>
                <a:latin typeface="Arial"/>
                <a:cs typeface="Arial"/>
              </a:rPr>
              <a:t> </a:t>
            </a:r>
            <a:r>
              <a:rPr sz="2950" dirty="0">
                <a:solidFill>
                  <a:srgbClr val="2E7787"/>
                </a:solidFill>
                <a:latin typeface="Arial"/>
                <a:cs typeface="Arial"/>
              </a:rPr>
              <a:t>τα</a:t>
            </a:r>
            <a:r>
              <a:rPr sz="2950" spc="-10" dirty="0">
                <a:solidFill>
                  <a:srgbClr val="2E7787"/>
                </a:solidFill>
                <a:latin typeface="Arial"/>
                <a:cs typeface="Arial"/>
              </a:rPr>
              <a:t> </a:t>
            </a:r>
            <a:r>
              <a:rPr sz="2950" dirty="0">
                <a:solidFill>
                  <a:srgbClr val="2E7787"/>
                </a:solidFill>
                <a:latin typeface="Arial"/>
                <a:cs typeface="Arial"/>
              </a:rPr>
              <a:t>οποία</a:t>
            </a:r>
            <a:r>
              <a:rPr sz="2950" spc="-10" dirty="0">
                <a:solidFill>
                  <a:srgbClr val="2E7787"/>
                </a:solidFill>
                <a:latin typeface="Arial"/>
                <a:cs typeface="Arial"/>
              </a:rPr>
              <a:t> </a:t>
            </a:r>
            <a:r>
              <a:rPr sz="2950" dirty="0">
                <a:solidFill>
                  <a:srgbClr val="2E7787"/>
                </a:solidFill>
                <a:latin typeface="Arial"/>
                <a:cs typeface="Arial"/>
              </a:rPr>
              <a:t>δεν</a:t>
            </a:r>
            <a:r>
              <a:rPr sz="2950" spc="-20" dirty="0">
                <a:solidFill>
                  <a:srgbClr val="2E7787"/>
                </a:solidFill>
                <a:latin typeface="Arial"/>
                <a:cs typeface="Arial"/>
              </a:rPr>
              <a:t> </a:t>
            </a:r>
            <a:r>
              <a:rPr sz="2950" dirty="0">
                <a:solidFill>
                  <a:srgbClr val="2E7787"/>
                </a:solidFill>
                <a:latin typeface="Arial"/>
                <a:cs typeface="Arial"/>
              </a:rPr>
              <a:t>υπάρχει</a:t>
            </a:r>
            <a:r>
              <a:rPr sz="2950" spc="-10" dirty="0">
                <a:solidFill>
                  <a:srgbClr val="2E7787"/>
                </a:solidFill>
                <a:latin typeface="Arial"/>
                <a:cs typeface="Arial"/>
              </a:rPr>
              <a:t> </a:t>
            </a:r>
            <a:r>
              <a:rPr sz="2950" dirty="0">
                <a:solidFill>
                  <a:srgbClr val="2E7787"/>
                </a:solidFill>
                <a:latin typeface="Arial"/>
                <a:cs typeface="Arial"/>
              </a:rPr>
              <a:t>καμία</a:t>
            </a:r>
            <a:r>
              <a:rPr sz="2950" spc="5" dirty="0">
                <a:solidFill>
                  <a:srgbClr val="2E7787"/>
                </a:solidFill>
                <a:latin typeface="Arial"/>
                <a:cs typeface="Arial"/>
              </a:rPr>
              <a:t> </a:t>
            </a:r>
            <a:r>
              <a:rPr sz="2950" dirty="0">
                <a:solidFill>
                  <a:srgbClr val="2E7787"/>
                </a:solidFill>
                <a:latin typeface="Arial"/>
                <a:cs typeface="Arial"/>
              </a:rPr>
              <a:t>αμφιβολία</a:t>
            </a:r>
            <a:r>
              <a:rPr sz="2950" spc="-10" dirty="0">
                <a:solidFill>
                  <a:srgbClr val="2E7787"/>
                </a:solidFill>
                <a:latin typeface="Arial"/>
                <a:cs typeface="Arial"/>
              </a:rPr>
              <a:t> </a:t>
            </a:r>
            <a:r>
              <a:rPr sz="2950" dirty="0">
                <a:solidFill>
                  <a:srgbClr val="2E7787"/>
                </a:solidFill>
                <a:latin typeface="Arial"/>
                <a:cs typeface="Arial"/>
              </a:rPr>
              <a:t>τοποθετούνται</a:t>
            </a:r>
            <a:r>
              <a:rPr sz="2950" spc="-10" dirty="0">
                <a:solidFill>
                  <a:srgbClr val="2E7787"/>
                </a:solidFill>
                <a:latin typeface="Arial"/>
                <a:cs typeface="Arial"/>
              </a:rPr>
              <a:t> </a:t>
            </a:r>
            <a:r>
              <a:rPr sz="2950" dirty="0">
                <a:solidFill>
                  <a:srgbClr val="2E7787"/>
                </a:solidFill>
                <a:latin typeface="Arial"/>
                <a:cs typeface="Arial"/>
              </a:rPr>
              <a:t>επίσης</a:t>
            </a:r>
            <a:r>
              <a:rPr sz="2950" spc="-25" dirty="0">
                <a:solidFill>
                  <a:srgbClr val="2E7787"/>
                </a:solidFill>
                <a:latin typeface="Arial"/>
                <a:cs typeface="Arial"/>
              </a:rPr>
              <a:t> </a:t>
            </a:r>
            <a:r>
              <a:rPr sz="2950" dirty="0">
                <a:solidFill>
                  <a:srgbClr val="2E7787"/>
                </a:solidFill>
                <a:latin typeface="Arial"/>
                <a:cs typeface="Arial"/>
              </a:rPr>
              <a:t>σε</a:t>
            </a:r>
            <a:r>
              <a:rPr sz="2950" spc="-5" dirty="0">
                <a:solidFill>
                  <a:srgbClr val="2E7787"/>
                </a:solidFill>
                <a:latin typeface="Arial"/>
                <a:cs typeface="Arial"/>
              </a:rPr>
              <a:t> </a:t>
            </a:r>
            <a:r>
              <a:rPr sz="2950" spc="-10" dirty="0">
                <a:solidFill>
                  <a:srgbClr val="2E7787"/>
                </a:solidFill>
                <a:latin typeface="Arial"/>
                <a:cs typeface="Arial"/>
              </a:rPr>
              <a:t>δεσμίδες </a:t>
            </a:r>
            <a:r>
              <a:rPr sz="2950" dirty="0">
                <a:solidFill>
                  <a:srgbClr val="2E7787"/>
                </a:solidFill>
                <a:latin typeface="Arial"/>
                <a:cs typeface="Arial"/>
              </a:rPr>
              <a:t>στους</a:t>
            </a:r>
            <a:r>
              <a:rPr sz="2950" spc="5" dirty="0">
                <a:solidFill>
                  <a:srgbClr val="2E7787"/>
                </a:solidFill>
                <a:latin typeface="Arial"/>
                <a:cs typeface="Arial"/>
              </a:rPr>
              <a:t> </a:t>
            </a:r>
            <a:r>
              <a:rPr sz="2950" dirty="0">
                <a:solidFill>
                  <a:srgbClr val="2E7787"/>
                </a:solidFill>
                <a:latin typeface="Arial"/>
                <a:cs typeface="Arial"/>
              </a:rPr>
              <a:t>ειδικούς</a:t>
            </a:r>
            <a:r>
              <a:rPr sz="2950" spc="-20" dirty="0">
                <a:solidFill>
                  <a:srgbClr val="2E7787"/>
                </a:solidFill>
                <a:latin typeface="Arial"/>
                <a:cs typeface="Arial"/>
              </a:rPr>
              <a:t> </a:t>
            </a:r>
            <a:r>
              <a:rPr sz="2950" dirty="0">
                <a:solidFill>
                  <a:srgbClr val="2E7787"/>
                </a:solidFill>
                <a:latin typeface="Arial"/>
                <a:cs typeface="Arial"/>
              </a:rPr>
              <a:t>φακέλους,</a:t>
            </a:r>
            <a:r>
              <a:rPr sz="2950" spc="10" dirty="0">
                <a:solidFill>
                  <a:srgbClr val="2E7787"/>
                </a:solidFill>
                <a:latin typeface="Arial"/>
                <a:cs typeface="Arial"/>
              </a:rPr>
              <a:t> </a:t>
            </a:r>
            <a:r>
              <a:rPr sz="2950" dirty="0">
                <a:solidFill>
                  <a:srgbClr val="2E7787"/>
                </a:solidFill>
                <a:latin typeface="Arial"/>
                <a:cs typeface="Arial"/>
              </a:rPr>
              <a:t>ανά είδος</a:t>
            </a:r>
            <a:r>
              <a:rPr sz="2950" spc="5" dirty="0">
                <a:solidFill>
                  <a:srgbClr val="2E7787"/>
                </a:solidFill>
                <a:latin typeface="Arial"/>
                <a:cs typeface="Arial"/>
              </a:rPr>
              <a:t> </a:t>
            </a:r>
            <a:r>
              <a:rPr sz="2950" dirty="0">
                <a:solidFill>
                  <a:srgbClr val="2E7787"/>
                </a:solidFill>
                <a:latin typeface="Arial"/>
                <a:cs typeface="Arial"/>
              </a:rPr>
              <a:t>εκλογής</a:t>
            </a:r>
            <a:r>
              <a:rPr sz="2950" spc="5" dirty="0">
                <a:solidFill>
                  <a:srgbClr val="2E7787"/>
                </a:solidFill>
                <a:latin typeface="Arial"/>
                <a:cs typeface="Arial"/>
              </a:rPr>
              <a:t> </a:t>
            </a:r>
            <a:r>
              <a:rPr sz="2950" dirty="0">
                <a:solidFill>
                  <a:srgbClr val="E28B18"/>
                </a:solidFill>
                <a:latin typeface="Arial"/>
                <a:cs typeface="Arial"/>
              </a:rPr>
              <a:t>(Δέματα</a:t>
            </a:r>
            <a:r>
              <a:rPr sz="2950" spc="5" dirty="0">
                <a:solidFill>
                  <a:srgbClr val="E28B18"/>
                </a:solidFill>
                <a:latin typeface="Arial"/>
                <a:cs typeface="Arial"/>
              </a:rPr>
              <a:t> </a:t>
            </a:r>
            <a:r>
              <a:rPr sz="2950" dirty="0">
                <a:solidFill>
                  <a:srgbClr val="E28B18"/>
                </a:solidFill>
                <a:latin typeface="Arial"/>
                <a:cs typeface="Arial"/>
              </a:rPr>
              <a:t>αρ.</a:t>
            </a:r>
            <a:r>
              <a:rPr sz="2950" spc="5" dirty="0">
                <a:solidFill>
                  <a:srgbClr val="E28B18"/>
                </a:solidFill>
                <a:latin typeface="Arial"/>
                <a:cs typeface="Arial"/>
              </a:rPr>
              <a:t> </a:t>
            </a:r>
            <a:r>
              <a:rPr sz="2950" dirty="0">
                <a:solidFill>
                  <a:srgbClr val="E28B18"/>
                </a:solidFill>
                <a:latin typeface="Arial"/>
                <a:cs typeface="Arial"/>
              </a:rPr>
              <a:t>9Α-</a:t>
            </a:r>
            <a:r>
              <a:rPr sz="2950" spc="-25" dirty="0">
                <a:solidFill>
                  <a:srgbClr val="E28B18"/>
                </a:solidFill>
                <a:latin typeface="Arial"/>
                <a:cs typeface="Arial"/>
              </a:rPr>
              <a:t>Η)</a:t>
            </a:r>
            <a:endParaRPr sz="2950">
              <a:latin typeface="Arial"/>
              <a:cs typeface="Arial"/>
            </a:endParaRPr>
          </a:p>
          <a:p>
            <a:pPr>
              <a:lnSpc>
                <a:spcPct val="100000"/>
              </a:lnSpc>
            </a:pPr>
            <a:endParaRPr sz="2950">
              <a:latin typeface="Arial"/>
              <a:cs typeface="Arial"/>
            </a:endParaRPr>
          </a:p>
          <a:p>
            <a:pPr>
              <a:lnSpc>
                <a:spcPct val="100000"/>
              </a:lnSpc>
              <a:spcBef>
                <a:spcPts val="520"/>
              </a:spcBef>
            </a:pPr>
            <a:endParaRPr sz="2950">
              <a:latin typeface="Arial"/>
              <a:cs typeface="Arial"/>
            </a:endParaRPr>
          </a:p>
          <a:p>
            <a:pPr marL="12700" marR="427355">
              <a:lnSpc>
                <a:spcPct val="119500"/>
              </a:lnSpc>
            </a:pPr>
            <a:r>
              <a:rPr sz="2650" dirty="0">
                <a:solidFill>
                  <a:srgbClr val="2E7787"/>
                </a:solidFill>
                <a:latin typeface="Arial"/>
                <a:cs typeface="Arial"/>
              </a:rPr>
              <a:t>Τα</a:t>
            </a:r>
            <a:r>
              <a:rPr sz="2650" spc="-90" dirty="0">
                <a:solidFill>
                  <a:srgbClr val="2E7787"/>
                </a:solidFill>
                <a:latin typeface="Arial"/>
                <a:cs typeface="Arial"/>
              </a:rPr>
              <a:t> </a:t>
            </a:r>
            <a:r>
              <a:rPr sz="2650" spc="-10" dirty="0">
                <a:solidFill>
                  <a:srgbClr val="2E7787"/>
                </a:solidFill>
                <a:latin typeface="Arial"/>
                <a:cs typeface="Arial"/>
              </a:rPr>
              <a:t>ΑΜΦΙΣΒΗΤΟΥΜΕΝΑ</a:t>
            </a:r>
            <a:r>
              <a:rPr sz="2650" spc="-125" dirty="0">
                <a:solidFill>
                  <a:srgbClr val="2E7787"/>
                </a:solidFill>
                <a:latin typeface="Arial"/>
                <a:cs typeface="Arial"/>
              </a:rPr>
              <a:t> </a:t>
            </a:r>
            <a:r>
              <a:rPr sz="2650" spc="-10" dirty="0">
                <a:solidFill>
                  <a:srgbClr val="2E7787"/>
                </a:solidFill>
                <a:latin typeface="Arial"/>
                <a:cs typeface="Arial"/>
              </a:rPr>
              <a:t>ψηφοδέλτια</a:t>
            </a:r>
            <a:r>
              <a:rPr sz="2650" spc="-95" dirty="0">
                <a:solidFill>
                  <a:srgbClr val="2E7787"/>
                </a:solidFill>
                <a:latin typeface="Arial"/>
                <a:cs typeface="Arial"/>
              </a:rPr>
              <a:t> </a:t>
            </a:r>
            <a:r>
              <a:rPr sz="2650" spc="-10" dirty="0">
                <a:solidFill>
                  <a:srgbClr val="2E7787"/>
                </a:solidFill>
                <a:latin typeface="Arial"/>
                <a:cs typeface="Arial"/>
              </a:rPr>
              <a:t>τοποθετούνται</a:t>
            </a:r>
            <a:r>
              <a:rPr sz="2650" spc="-100" dirty="0">
                <a:solidFill>
                  <a:srgbClr val="2E7787"/>
                </a:solidFill>
                <a:latin typeface="Arial"/>
                <a:cs typeface="Arial"/>
              </a:rPr>
              <a:t> </a:t>
            </a:r>
            <a:r>
              <a:rPr sz="2650" dirty="0">
                <a:solidFill>
                  <a:srgbClr val="2E7787"/>
                </a:solidFill>
                <a:latin typeface="Arial"/>
                <a:cs typeface="Arial"/>
              </a:rPr>
              <a:t>ξεχωριστά</a:t>
            </a:r>
            <a:r>
              <a:rPr sz="2650" spc="-90" dirty="0">
                <a:solidFill>
                  <a:srgbClr val="2E7787"/>
                </a:solidFill>
                <a:latin typeface="Arial"/>
                <a:cs typeface="Arial"/>
              </a:rPr>
              <a:t> </a:t>
            </a:r>
            <a:r>
              <a:rPr sz="2650" dirty="0">
                <a:solidFill>
                  <a:srgbClr val="2E7787"/>
                </a:solidFill>
                <a:latin typeface="Arial"/>
                <a:cs typeface="Arial"/>
              </a:rPr>
              <a:t>και</a:t>
            </a:r>
            <a:r>
              <a:rPr sz="2650" spc="-100" dirty="0">
                <a:solidFill>
                  <a:srgbClr val="2E7787"/>
                </a:solidFill>
                <a:latin typeface="Arial"/>
                <a:cs typeface="Arial"/>
              </a:rPr>
              <a:t> </a:t>
            </a:r>
            <a:r>
              <a:rPr sz="2650" dirty="0">
                <a:solidFill>
                  <a:srgbClr val="2E7787"/>
                </a:solidFill>
                <a:latin typeface="Arial"/>
                <a:cs typeface="Arial"/>
              </a:rPr>
              <a:t>αφού</a:t>
            </a:r>
            <a:r>
              <a:rPr sz="2650" spc="-95" dirty="0">
                <a:solidFill>
                  <a:srgbClr val="2E7787"/>
                </a:solidFill>
                <a:latin typeface="Arial"/>
                <a:cs typeface="Arial"/>
              </a:rPr>
              <a:t> </a:t>
            </a:r>
            <a:r>
              <a:rPr sz="2650" spc="-10" dirty="0">
                <a:solidFill>
                  <a:srgbClr val="2E7787"/>
                </a:solidFill>
                <a:latin typeface="Arial"/>
                <a:cs typeface="Arial"/>
              </a:rPr>
              <a:t>συμπληρωθεί</a:t>
            </a:r>
            <a:r>
              <a:rPr sz="2650" spc="-90" dirty="0">
                <a:solidFill>
                  <a:srgbClr val="2E7787"/>
                </a:solidFill>
                <a:latin typeface="Arial"/>
                <a:cs typeface="Arial"/>
              </a:rPr>
              <a:t> </a:t>
            </a:r>
            <a:r>
              <a:rPr sz="2650" dirty="0">
                <a:solidFill>
                  <a:srgbClr val="2E7787"/>
                </a:solidFill>
                <a:latin typeface="Arial"/>
                <a:cs typeface="Arial"/>
              </a:rPr>
              <a:t>η</a:t>
            </a:r>
            <a:r>
              <a:rPr sz="2650" spc="-110" dirty="0">
                <a:solidFill>
                  <a:srgbClr val="2E7787"/>
                </a:solidFill>
                <a:latin typeface="Arial"/>
                <a:cs typeface="Arial"/>
              </a:rPr>
              <a:t> </a:t>
            </a:r>
            <a:r>
              <a:rPr sz="2650" dirty="0">
                <a:solidFill>
                  <a:srgbClr val="2E7787"/>
                </a:solidFill>
                <a:latin typeface="Arial"/>
                <a:cs typeface="Arial"/>
              </a:rPr>
              <a:t>διαλογή,</a:t>
            </a:r>
            <a:r>
              <a:rPr sz="2650" spc="-105" dirty="0">
                <a:solidFill>
                  <a:srgbClr val="2E7787"/>
                </a:solidFill>
                <a:latin typeface="Arial"/>
                <a:cs typeface="Arial"/>
              </a:rPr>
              <a:t> </a:t>
            </a:r>
            <a:r>
              <a:rPr sz="2650" dirty="0">
                <a:solidFill>
                  <a:srgbClr val="2E7787"/>
                </a:solidFill>
                <a:latin typeface="Arial"/>
                <a:cs typeface="Arial"/>
              </a:rPr>
              <a:t>ο/η</a:t>
            </a:r>
            <a:r>
              <a:rPr sz="2650" spc="-90" dirty="0">
                <a:solidFill>
                  <a:srgbClr val="2E7787"/>
                </a:solidFill>
                <a:latin typeface="Arial"/>
                <a:cs typeface="Arial"/>
              </a:rPr>
              <a:t> </a:t>
            </a:r>
            <a:r>
              <a:rPr sz="2650" spc="-10" dirty="0">
                <a:solidFill>
                  <a:srgbClr val="2E7787"/>
                </a:solidFill>
                <a:latin typeface="Arial"/>
                <a:cs typeface="Arial"/>
              </a:rPr>
              <a:t>Προεδρεύων </a:t>
            </a:r>
            <a:r>
              <a:rPr sz="2650" dirty="0">
                <a:solidFill>
                  <a:srgbClr val="2E7787"/>
                </a:solidFill>
                <a:latin typeface="Arial"/>
                <a:cs typeface="Arial"/>
              </a:rPr>
              <a:t>υπάλληλος</a:t>
            </a:r>
            <a:r>
              <a:rPr sz="2650" spc="-105" dirty="0">
                <a:solidFill>
                  <a:srgbClr val="2E7787"/>
                </a:solidFill>
                <a:latin typeface="Arial"/>
                <a:cs typeface="Arial"/>
              </a:rPr>
              <a:t> </a:t>
            </a:r>
            <a:r>
              <a:rPr sz="2650" spc="-10" dirty="0">
                <a:solidFill>
                  <a:srgbClr val="2E7787"/>
                </a:solidFill>
                <a:latin typeface="Arial"/>
                <a:cs typeface="Arial"/>
              </a:rPr>
              <a:t>αποφασίζει</a:t>
            </a:r>
            <a:r>
              <a:rPr sz="2650" spc="-80" dirty="0">
                <a:solidFill>
                  <a:srgbClr val="2E7787"/>
                </a:solidFill>
                <a:latin typeface="Arial"/>
                <a:cs typeface="Arial"/>
              </a:rPr>
              <a:t> </a:t>
            </a:r>
            <a:r>
              <a:rPr sz="2650" dirty="0">
                <a:solidFill>
                  <a:srgbClr val="2E7787"/>
                </a:solidFill>
                <a:latin typeface="Arial"/>
                <a:cs typeface="Arial"/>
              </a:rPr>
              <a:t>για</a:t>
            </a:r>
            <a:r>
              <a:rPr sz="2650" spc="-95" dirty="0">
                <a:solidFill>
                  <a:srgbClr val="2E7787"/>
                </a:solidFill>
                <a:latin typeface="Arial"/>
                <a:cs typeface="Arial"/>
              </a:rPr>
              <a:t> </a:t>
            </a:r>
            <a:r>
              <a:rPr sz="2650" dirty="0">
                <a:solidFill>
                  <a:srgbClr val="2E7787"/>
                </a:solidFill>
                <a:latin typeface="Arial"/>
                <a:cs typeface="Arial"/>
              </a:rPr>
              <a:t>την</a:t>
            </a:r>
            <a:r>
              <a:rPr sz="2650" spc="-80" dirty="0">
                <a:solidFill>
                  <a:srgbClr val="2E7787"/>
                </a:solidFill>
                <a:latin typeface="Arial"/>
                <a:cs typeface="Arial"/>
              </a:rPr>
              <a:t> </a:t>
            </a:r>
            <a:r>
              <a:rPr sz="2650" spc="-10" dirty="0">
                <a:solidFill>
                  <a:srgbClr val="2E7787"/>
                </a:solidFill>
                <a:latin typeface="Arial"/>
                <a:cs typeface="Arial"/>
              </a:rPr>
              <a:t>εγκυρότητά</a:t>
            </a:r>
            <a:r>
              <a:rPr sz="2650" spc="-90" dirty="0">
                <a:solidFill>
                  <a:srgbClr val="2E7787"/>
                </a:solidFill>
                <a:latin typeface="Arial"/>
                <a:cs typeface="Arial"/>
              </a:rPr>
              <a:t> </a:t>
            </a:r>
            <a:r>
              <a:rPr sz="2650" dirty="0">
                <a:solidFill>
                  <a:srgbClr val="2E7787"/>
                </a:solidFill>
                <a:latin typeface="Arial"/>
                <a:cs typeface="Arial"/>
              </a:rPr>
              <a:t>τους</a:t>
            </a:r>
            <a:r>
              <a:rPr sz="2650" spc="-85" dirty="0">
                <a:solidFill>
                  <a:srgbClr val="2E7787"/>
                </a:solidFill>
                <a:latin typeface="Arial"/>
                <a:cs typeface="Arial"/>
              </a:rPr>
              <a:t> </a:t>
            </a:r>
            <a:r>
              <a:rPr sz="2650" dirty="0">
                <a:solidFill>
                  <a:srgbClr val="2E7787"/>
                </a:solidFill>
                <a:latin typeface="Arial"/>
                <a:cs typeface="Arial"/>
              </a:rPr>
              <a:t>στο</a:t>
            </a:r>
            <a:r>
              <a:rPr sz="2650" spc="-95" dirty="0">
                <a:solidFill>
                  <a:srgbClr val="2E7787"/>
                </a:solidFill>
                <a:latin typeface="Arial"/>
                <a:cs typeface="Arial"/>
              </a:rPr>
              <a:t> </a:t>
            </a:r>
            <a:r>
              <a:rPr sz="2650" dirty="0">
                <a:solidFill>
                  <a:srgbClr val="2E7787"/>
                </a:solidFill>
                <a:latin typeface="Arial"/>
                <a:cs typeface="Arial"/>
              </a:rPr>
              <a:t>τέλος</a:t>
            </a:r>
            <a:r>
              <a:rPr sz="2650" spc="-90" dirty="0">
                <a:solidFill>
                  <a:srgbClr val="2E7787"/>
                </a:solidFill>
                <a:latin typeface="Arial"/>
                <a:cs typeface="Arial"/>
              </a:rPr>
              <a:t> </a:t>
            </a:r>
            <a:r>
              <a:rPr sz="2650" dirty="0">
                <a:solidFill>
                  <a:srgbClr val="2E7787"/>
                </a:solidFill>
                <a:latin typeface="Arial"/>
                <a:cs typeface="Arial"/>
              </a:rPr>
              <a:t>της</a:t>
            </a:r>
            <a:r>
              <a:rPr sz="2650" spc="-80" dirty="0">
                <a:solidFill>
                  <a:srgbClr val="2E7787"/>
                </a:solidFill>
                <a:latin typeface="Arial"/>
                <a:cs typeface="Arial"/>
              </a:rPr>
              <a:t> </a:t>
            </a:r>
            <a:r>
              <a:rPr sz="2650" dirty="0">
                <a:solidFill>
                  <a:srgbClr val="2E7787"/>
                </a:solidFill>
                <a:latin typeface="Arial"/>
                <a:cs typeface="Arial"/>
              </a:rPr>
              <a:t>διαδικασίας,</a:t>
            </a:r>
            <a:r>
              <a:rPr sz="2650" spc="-90" dirty="0">
                <a:solidFill>
                  <a:srgbClr val="2E7787"/>
                </a:solidFill>
                <a:latin typeface="Arial"/>
                <a:cs typeface="Arial"/>
              </a:rPr>
              <a:t> </a:t>
            </a:r>
            <a:r>
              <a:rPr sz="2650" spc="-10" dirty="0">
                <a:solidFill>
                  <a:srgbClr val="2E7787"/>
                </a:solidFill>
                <a:latin typeface="Arial"/>
                <a:cs typeface="Arial"/>
              </a:rPr>
              <a:t>αναγράφοντας</a:t>
            </a:r>
            <a:r>
              <a:rPr sz="2650" spc="-100" dirty="0">
                <a:solidFill>
                  <a:srgbClr val="2E7787"/>
                </a:solidFill>
                <a:latin typeface="Arial"/>
                <a:cs typeface="Arial"/>
              </a:rPr>
              <a:t> </a:t>
            </a:r>
            <a:r>
              <a:rPr sz="2650" dirty="0">
                <a:solidFill>
                  <a:srgbClr val="2E7787"/>
                </a:solidFill>
                <a:latin typeface="Arial"/>
                <a:cs typeface="Arial"/>
              </a:rPr>
              <a:t>στο</a:t>
            </a:r>
            <a:r>
              <a:rPr sz="2650" spc="-90" dirty="0">
                <a:solidFill>
                  <a:srgbClr val="2E7787"/>
                </a:solidFill>
                <a:latin typeface="Arial"/>
                <a:cs typeface="Arial"/>
              </a:rPr>
              <a:t> </a:t>
            </a:r>
            <a:r>
              <a:rPr sz="2650" spc="-10" dirty="0">
                <a:solidFill>
                  <a:srgbClr val="2E7787"/>
                </a:solidFill>
                <a:latin typeface="Arial"/>
                <a:cs typeface="Arial"/>
              </a:rPr>
              <a:t>ψηφοδέλτιο</a:t>
            </a:r>
            <a:endParaRPr sz="2650">
              <a:latin typeface="Arial"/>
              <a:cs typeface="Arial"/>
            </a:endParaRPr>
          </a:p>
          <a:p>
            <a:pPr marL="12700" marR="5080">
              <a:lnSpc>
                <a:spcPct val="119500"/>
              </a:lnSpc>
            </a:pPr>
            <a:r>
              <a:rPr sz="2650" spc="-10" dirty="0">
                <a:solidFill>
                  <a:srgbClr val="2E7787"/>
                </a:solidFill>
                <a:latin typeface="Arial"/>
                <a:cs typeface="Arial"/>
              </a:rPr>
              <a:t>«ΑΜΦΙΣΒΗΤΗΘΗΚΕ,</a:t>
            </a:r>
            <a:r>
              <a:rPr sz="2650" spc="-135" dirty="0">
                <a:solidFill>
                  <a:srgbClr val="2E7787"/>
                </a:solidFill>
                <a:latin typeface="Arial"/>
                <a:cs typeface="Arial"/>
              </a:rPr>
              <a:t> </a:t>
            </a:r>
            <a:r>
              <a:rPr sz="2650" dirty="0">
                <a:solidFill>
                  <a:srgbClr val="2E7787"/>
                </a:solidFill>
                <a:latin typeface="Arial"/>
                <a:cs typeface="Arial"/>
              </a:rPr>
              <a:t>ΚΡΙΘΗΚΕ</a:t>
            </a:r>
            <a:r>
              <a:rPr sz="2650" spc="-100" dirty="0">
                <a:solidFill>
                  <a:srgbClr val="2E7787"/>
                </a:solidFill>
                <a:latin typeface="Arial"/>
                <a:cs typeface="Arial"/>
              </a:rPr>
              <a:t> </a:t>
            </a:r>
            <a:r>
              <a:rPr sz="2650" dirty="0">
                <a:solidFill>
                  <a:srgbClr val="2E7787"/>
                </a:solidFill>
                <a:latin typeface="Arial"/>
                <a:cs typeface="Arial"/>
              </a:rPr>
              <a:t>ΕΓΚΥΡΟ</a:t>
            </a:r>
            <a:r>
              <a:rPr sz="2650" spc="-110" dirty="0">
                <a:solidFill>
                  <a:srgbClr val="2E7787"/>
                </a:solidFill>
                <a:latin typeface="Arial"/>
                <a:cs typeface="Arial"/>
              </a:rPr>
              <a:t> </a:t>
            </a:r>
            <a:r>
              <a:rPr sz="2650" dirty="0">
                <a:solidFill>
                  <a:srgbClr val="2E7787"/>
                </a:solidFill>
                <a:latin typeface="Arial"/>
                <a:cs typeface="Arial"/>
              </a:rPr>
              <a:t>ή</a:t>
            </a:r>
            <a:r>
              <a:rPr sz="2650" spc="-100" dirty="0">
                <a:solidFill>
                  <a:srgbClr val="2E7787"/>
                </a:solidFill>
                <a:latin typeface="Arial"/>
                <a:cs typeface="Arial"/>
              </a:rPr>
              <a:t> </a:t>
            </a:r>
            <a:r>
              <a:rPr sz="2650" dirty="0">
                <a:solidFill>
                  <a:srgbClr val="2E7787"/>
                </a:solidFill>
                <a:latin typeface="Arial"/>
                <a:cs typeface="Arial"/>
              </a:rPr>
              <a:t>ΑΚΥΡΟ»</a:t>
            </a:r>
            <a:r>
              <a:rPr sz="2650" spc="-95" dirty="0">
                <a:solidFill>
                  <a:srgbClr val="2E7787"/>
                </a:solidFill>
                <a:latin typeface="Arial"/>
                <a:cs typeface="Arial"/>
              </a:rPr>
              <a:t> </a:t>
            </a:r>
            <a:r>
              <a:rPr sz="2650" dirty="0">
                <a:solidFill>
                  <a:srgbClr val="2E7787"/>
                </a:solidFill>
                <a:latin typeface="Arial"/>
                <a:cs typeface="Arial"/>
              </a:rPr>
              <a:t>ανάλογα.</a:t>
            </a:r>
            <a:r>
              <a:rPr sz="2650" spc="-120" dirty="0">
                <a:solidFill>
                  <a:srgbClr val="2E7787"/>
                </a:solidFill>
                <a:latin typeface="Arial"/>
                <a:cs typeface="Arial"/>
              </a:rPr>
              <a:t> </a:t>
            </a:r>
            <a:r>
              <a:rPr sz="2650" dirty="0">
                <a:solidFill>
                  <a:srgbClr val="2E7787"/>
                </a:solidFill>
                <a:latin typeface="Arial"/>
                <a:cs typeface="Arial"/>
              </a:rPr>
              <a:t>Η</a:t>
            </a:r>
            <a:r>
              <a:rPr sz="2650" spc="-95" dirty="0">
                <a:solidFill>
                  <a:srgbClr val="2E7787"/>
                </a:solidFill>
                <a:latin typeface="Arial"/>
                <a:cs typeface="Arial"/>
              </a:rPr>
              <a:t> </a:t>
            </a:r>
            <a:r>
              <a:rPr sz="2650" dirty="0">
                <a:solidFill>
                  <a:srgbClr val="2E7787"/>
                </a:solidFill>
                <a:latin typeface="Arial"/>
                <a:cs typeface="Arial"/>
              </a:rPr>
              <a:t>απόφασή</a:t>
            </a:r>
            <a:r>
              <a:rPr sz="2650" spc="-95" dirty="0">
                <a:solidFill>
                  <a:srgbClr val="2E7787"/>
                </a:solidFill>
                <a:latin typeface="Arial"/>
                <a:cs typeface="Arial"/>
              </a:rPr>
              <a:t> </a:t>
            </a:r>
            <a:r>
              <a:rPr sz="2650" dirty="0">
                <a:solidFill>
                  <a:srgbClr val="2E7787"/>
                </a:solidFill>
                <a:latin typeface="Arial"/>
                <a:cs typeface="Arial"/>
              </a:rPr>
              <a:t>του/της</a:t>
            </a:r>
            <a:r>
              <a:rPr sz="2650" spc="-105" dirty="0">
                <a:solidFill>
                  <a:srgbClr val="2E7787"/>
                </a:solidFill>
                <a:latin typeface="Arial"/>
                <a:cs typeface="Arial"/>
              </a:rPr>
              <a:t> </a:t>
            </a:r>
            <a:r>
              <a:rPr sz="2650" spc="-10" dirty="0">
                <a:solidFill>
                  <a:srgbClr val="2E7787"/>
                </a:solidFill>
                <a:latin typeface="Arial"/>
                <a:cs typeface="Arial"/>
              </a:rPr>
              <a:t>Προεδρεύοντα</a:t>
            </a:r>
            <a:r>
              <a:rPr sz="2650" spc="-114" dirty="0">
                <a:solidFill>
                  <a:srgbClr val="2E7787"/>
                </a:solidFill>
                <a:latin typeface="Arial"/>
                <a:cs typeface="Arial"/>
              </a:rPr>
              <a:t> </a:t>
            </a:r>
            <a:r>
              <a:rPr sz="2650" dirty="0">
                <a:solidFill>
                  <a:srgbClr val="2E7787"/>
                </a:solidFill>
                <a:latin typeface="Arial"/>
                <a:cs typeface="Arial"/>
              </a:rPr>
              <a:t>είναι</a:t>
            </a:r>
            <a:r>
              <a:rPr sz="2650" spc="-100" dirty="0">
                <a:solidFill>
                  <a:srgbClr val="2E7787"/>
                </a:solidFill>
                <a:latin typeface="Arial"/>
                <a:cs typeface="Arial"/>
              </a:rPr>
              <a:t> </a:t>
            </a:r>
            <a:r>
              <a:rPr sz="2650" dirty="0">
                <a:solidFill>
                  <a:srgbClr val="2E7787"/>
                </a:solidFill>
                <a:latin typeface="Arial"/>
                <a:cs typeface="Arial"/>
              </a:rPr>
              <a:t>τελική</a:t>
            </a:r>
            <a:r>
              <a:rPr sz="2650" spc="-114" dirty="0">
                <a:solidFill>
                  <a:srgbClr val="2E7787"/>
                </a:solidFill>
                <a:latin typeface="Arial"/>
                <a:cs typeface="Arial"/>
              </a:rPr>
              <a:t> </a:t>
            </a:r>
            <a:r>
              <a:rPr sz="2650" dirty="0">
                <a:solidFill>
                  <a:srgbClr val="2E7787"/>
                </a:solidFill>
                <a:latin typeface="Arial"/>
                <a:cs typeface="Arial"/>
              </a:rPr>
              <a:t>και</a:t>
            </a:r>
            <a:r>
              <a:rPr sz="2650" spc="-95" dirty="0">
                <a:solidFill>
                  <a:srgbClr val="2E7787"/>
                </a:solidFill>
                <a:latin typeface="Arial"/>
                <a:cs typeface="Arial"/>
              </a:rPr>
              <a:t> </a:t>
            </a:r>
            <a:r>
              <a:rPr sz="2650" spc="-25" dirty="0">
                <a:solidFill>
                  <a:srgbClr val="2E7787"/>
                </a:solidFill>
                <a:latin typeface="Arial"/>
                <a:cs typeface="Arial"/>
              </a:rPr>
              <a:t>δεν </a:t>
            </a:r>
            <a:r>
              <a:rPr sz="2650" dirty="0">
                <a:solidFill>
                  <a:srgbClr val="2E7787"/>
                </a:solidFill>
                <a:latin typeface="Arial"/>
                <a:cs typeface="Arial"/>
              </a:rPr>
              <a:t>υπόκειται</a:t>
            </a:r>
            <a:r>
              <a:rPr sz="2650" spc="-120" dirty="0">
                <a:solidFill>
                  <a:srgbClr val="2E7787"/>
                </a:solidFill>
                <a:latin typeface="Arial"/>
                <a:cs typeface="Arial"/>
              </a:rPr>
              <a:t> </a:t>
            </a:r>
            <a:r>
              <a:rPr sz="2650" dirty="0">
                <a:solidFill>
                  <a:srgbClr val="2E7787"/>
                </a:solidFill>
                <a:latin typeface="Arial"/>
                <a:cs typeface="Arial"/>
              </a:rPr>
              <a:t>σε</a:t>
            </a:r>
            <a:r>
              <a:rPr sz="2650" spc="-110" dirty="0">
                <a:solidFill>
                  <a:srgbClr val="2E7787"/>
                </a:solidFill>
                <a:latin typeface="Arial"/>
                <a:cs typeface="Arial"/>
              </a:rPr>
              <a:t> </a:t>
            </a:r>
            <a:r>
              <a:rPr sz="2650" dirty="0">
                <a:solidFill>
                  <a:srgbClr val="2E7787"/>
                </a:solidFill>
                <a:latin typeface="Arial"/>
                <a:cs typeface="Arial"/>
              </a:rPr>
              <a:t>Εκλογική</a:t>
            </a:r>
            <a:r>
              <a:rPr sz="2650" spc="-140" dirty="0">
                <a:solidFill>
                  <a:srgbClr val="2E7787"/>
                </a:solidFill>
                <a:latin typeface="Arial"/>
                <a:cs typeface="Arial"/>
              </a:rPr>
              <a:t> </a:t>
            </a:r>
            <a:r>
              <a:rPr sz="2650" spc="-10" dirty="0">
                <a:solidFill>
                  <a:srgbClr val="2E7787"/>
                </a:solidFill>
                <a:latin typeface="Arial"/>
                <a:cs typeface="Arial"/>
              </a:rPr>
              <a:t>Αίτηση</a:t>
            </a:r>
            <a:endParaRPr sz="26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853337"/>
            <a:ext cx="17507585" cy="6664959"/>
          </a:xfrm>
          <a:prstGeom prst="rect">
            <a:avLst/>
          </a:prstGeom>
        </p:spPr>
        <p:txBody>
          <a:bodyPr vert="horz" wrap="square" lIns="0" tIns="108585" rIns="0" bIns="0" rtlCol="0">
            <a:spAutoFit/>
          </a:bodyPr>
          <a:lstStyle/>
          <a:p>
            <a:pPr marL="639445" indent="-626745">
              <a:lnSpc>
                <a:spcPct val="100000"/>
              </a:lnSpc>
              <a:spcBef>
                <a:spcPts val="855"/>
              </a:spcBef>
              <a:buClr>
                <a:srgbClr val="2E7787"/>
              </a:buClr>
              <a:buSzPct val="116949"/>
              <a:buFont typeface="Arial"/>
              <a:buAutoNum type="arabicPeriod" startAt="14"/>
              <a:tabLst>
                <a:tab pos="639445" algn="l"/>
              </a:tabLst>
            </a:pPr>
            <a:r>
              <a:rPr sz="2950" dirty="0">
                <a:solidFill>
                  <a:srgbClr val="2E7787"/>
                </a:solidFill>
                <a:latin typeface="Arial"/>
                <a:cs typeface="Arial"/>
              </a:rPr>
              <a:t>Το</a:t>
            </a:r>
            <a:r>
              <a:rPr sz="2950" spc="-30" dirty="0">
                <a:solidFill>
                  <a:srgbClr val="2E7787"/>
                </a:solidFill>
                <a:latin typeface="Arial"/>
                <a:cs typeface="Arial"/>
              </a:rPr>
              <a:t> </a:t>
            </a:r>
            <a:r>
              <a:rPr sz="2950" b="1" dirty="0">
                <a:solidFill>
                  <a:srgbClr val="2E7787"/>
                </a:solidFill>
                <a:latin typeface="Arial"/>
                <a:cs typeface="Arial"/>
              </a:rPr>
              <a:t>Φύλλο</a:t>
            </a:r>
            <a:r>
              <a:rPr sz="2950" b="1" spc="-15" dirty="0">
                <a:solidFill>
                  <a:srgbClr val="2E7787"/>
                </a:solidFill>
                <a:latin typeface="Arial"/>
                <a:cs typeface="Arial"/>
              </a:rPr>
              <a:t> </a:t>
            </a:r>
            <a:r>
              <a:rPr sz="2950" b="1" dirty="0">
                <a:solidFill>
                  <a:srgbClr val="2E7787"/>
                </a:solidFill>
                <a:latin typeface="Arial"/>
                <a:cs typeface="Arial"/>
              </a:rPr>
              <a:t>Καταμέτρησης</a:t>
            </a:r>
            <a:r>
              <a:rPr sz="2950" b="1" spc="-5" dirty="0">
                <a:solidFill>
                  <a:srgbClr val="2E7787"/>
                </a:solidFill>
                <a:latin typeface="Arial"/>
                <a:cs typeface="Arial"/>
              </a:rPr>
              <a:t> </a:t>
            </a:r>
            <a:r>
              <a:rPr sz="2950" b="1" spc="-10" dirty="0">
                <a:solidFill>
                  <a:srgbClr val="2E7787"/>
                </a:solidFill>
                <a:latin typeface="Arial"/>
                <a:cs typeface="Arial"/>
              </a:rPr>
              <a:t>Ψήφων</a:t>
            </a:r>
            <a:r>
              <a:rPr sz="2950" spc="-10" dirty="0">
                <a:solidFill>
                  <a:srgbClr val="2E7787"/>
                </a:solidFill>
                <a:latin typeface="Arial"/>
                <a:cs typeface="Arial"/>
              </a:rPr>
              <a:t>:</a:t>
            </a:r>
            <a:endParaRPr sz="2950">
              <a:latin typeface="Arial"/>
              <a:cs typeface="Arial"/>
            </a:endParaRPr>
          </a:p>
          <a:p>
            <a:pPr marL="483234" lvl="1" indent="-470534">
              <a:lnSpc>
                <a:spcPct val="100000"/>
              </a:lnSpc>
              <a:spcBef>
                <a:spcPts val="2100"/>
              </a:spcBef>
              <a:buSzPct val="120338"/>
              <a:buChar char="•"/>
              <a:tabLst>
                <a:tab pos="483234" algn="l"/>
              </a:tabLst>
            </a:pPr>
            <a:r>
              <a:rPr sz="2950" dirty="0">
                <a:solidFill>
                  <a:srgbClr val="2E7787"/>
                </a:solidFill>
                <a:latin typeface="Arial"/>
                <a:cs typeface="Arial"/>
              </a:rPr>
              <a:t>Συμπληρώνεται</a:t>
            </a:r>
            <a:r>
              <a:rPr sz="2950" spc="-40" dirty="0">
                <a:solidFill>
                  <a:srgbClr val="2E7787"/>
                </a:solidFill>
                <a:latin typeface="Arial"/>
                <a:cs typeface="Arial"/>
              </a:rPr>
              <a:t> </a:t>
            </a:r>
            <a:r>
              <a:rPr sz="2950" dirty="0">
                <a:solidFill>
                  <a:srgbClr val="2E7787"/>
                </a:solidFill>
                <a:latin typeface="Arial"/>
                <a:cs typeface="Arial"/>
              </a:rPr>
              <a:t>και</a:t>
            </a:r>
            <a:r>
              <a:rPr sz="2950" spc="-25" dirty="0">
                <a:solidFill>
                  <a:srgbClr val="2E7787"/>
                </a:solidFill>
                <a:latin typeface="Arial"/>
                <a:cs typeface="Arial"/>
              </a:rPr>
              <a:t> </a:t>
            </a:r>
            <a:r>
              <a:rPr sz="2950" spc="-10" dirty="0">
                <a:solidFill>
                  <a:srgbClr val="2E7787"/>
                </a:solidFill>
                <a:latin typeface="Arial"/>
                <a:cs typeface="Arial"/>
              </a:rPr>
              <a:t>σφραγίζεται</a:t>
            </a:r>
            <a:endParaRPr sz="2950">
              <a:latin typeface="Arial"/>
              <a:cs typeface="Arial"/>
            </a:endParaRPr>
          </a:p>
          <a:p>
            <a:pPr marL="483234" lvl="1" indent="-470534">
              <a:lnSpc>
                <a:spcPct val="100000"/>
              </a:lnSpc>
              <a:spcBef>
                <a:spcPts val="2220"/>
              </a:spcBef>
              <a:buSzPct val="120338"/>
              <a:buChar char="•"/>
              <a:tabLst>
                <a:tab pos="483234" algn="l"/>
              </a:tabLst>
            </a:pPr>
            <a:r>
              <a:rPr sz="2950" dirty="0">
                <a:solidFill>
                  <a:srgbClr val="2E7787"/>
                </a:solidFill>
                <a:latin typeface="Arial"/>
                <a:cs typeface="Arial"/>
              </a:rPr>
              <a:t>Υπογράφεται</a:t>
            </a:r>
            <a:r>
              <a:rPr sz="2950" spc="-10"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τον/την</a:t>
            </a:r>
            <a:r>
              <a:rPr sz="2950" spc="-10" dirty="0">
                <a:solidFill>
                  <a:srgbClr val="2E7787"/>
                </a:solidFill>
                <a:latin typeface="Arial"/>
                <a:cs typeface="Arial"/>
              </a:rPr>
              <a:t> </a:t>
            </a:r>
            <a:r>
              <a:rPr sz="2950" dirty="0">
                <a:solidFill>
                  <a:srgbClr val="2E7787"/>
                </a:solidFill>
                <a:latin typeface="Arial"/>
                <a:cs typeface="Arial"/>
              </a:rPr>
              <a:t>Προεδρεύοντα,</a:t>
            </a:r>
            <a:r>
              <a:rPr sz="2950" spc="-25" dirty="0">
                <a:solidFill>
                  <a:srgbClr val="2E7787"/>
                </a:solidFill>
                <a:latin typeface="Arial"/>
                <a:cs typeface="Arial"/>
              </a:rPr>
              <a:t> </a:t>
            </a:r>
            <a:r>
              <a:rPr sz="2950" dirty="0">
                <a:solidFill>
                  <a:srgbClr val="2E7787"/>
                </a:solidFill>
                <a:latin typeface="Arial"/>
                <a:cs typeface="Arial"/>
              </a:rPr>
              <a:t>αφού</a:t>
            </a:r>
            <a:r>
              <a:rPr sz="2950" spc="5" dirty="0">
                <a:solidFill>
                  <a:srgbClr val="2E7787"/>
                </a:solidFill>
                <a:latin typeface="Arial"/>
                <a:cs typeface="Arial"/>
              </a:rPr>
              <a:t> </a:t>
            </a:r>
            <a:r>
              <a:rPr sz="2950" dirty="0">
                <a:solidFill>
                  <a:srgbClr val="2E7787"/>
                </a:solidFill>
                <a:latin typeface="Arial"/>
                <a:cs typeface="Arial"/>
              </a:rPr>
              <a:t>βεβαιωθεί</a:t>
            </a:r>
            <a:r>
              <a:rPr sz="2950" spc="-20"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a:t>
            </a:r>
            <a:r>
              <a:rPr sz="2950" dirty="0">
                <a:solidFill>
                  <a:srgbClr val="2E7787"/>
                </a:solidFill>
                <a:latin typeface="Arial"/>
                <a:cs typeface="Arial"/>
              </a:rPr>
              <a:t>ορθότητα</a:t>
            </a:r>
            <a:r>
              <a:rPr sz="2950" spc="-2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spc="-10" dirty="0">
                <a:solidFill>
                  <a:srgbClr val="2E7787"/>
                </a:solidFill>
                <a:latin typeface="Arial"/>
                <a:cs typeface="Arial"/>
              </a:rPr>
              <a:t>καταχωρήσεων</a:t>
            </a:r>
            <a:endParaRPr sz="2950">
              <a:latin typeface="Arial"/>
              <a:cs typeface="Arial"/>
            </a:endParaRPr>
          </a:p>
          <a:p>
            <a:pPr marL="483234" lvl="1" indent="-470534">
              <a:lnSpc>
                <a:spcPct val="100000"/>
              </a:lnSpc>
              <a:spcBef>
                <a:spcPts val="2215"/>
              </a:spcBef>
              <a:buSzPct val="120338"/>
              <a:buChar char="•"/>
              <a:tabLst>
                <a:tab pos="483234" algn="l"/>
              </a:tabLst>
            </a:pPr>
            <a:r>
              <a:rPr sz="2950" dirty="0">
                <a:solidFill>
                  <a:srgbClr val="2E7787"/>
                </a:solidFill>
                <a:latin typeface="Arial"/>
                <a:cs typeface="Arial"/>
              </a:rPr>
              <a:t>Υπογράφεται</a:t>
            </a:r>
            <a:r>
              <a:rPr sz="2950" spc="-15" dirty="0">
                <a:solidFill>
                  <a:srgbClr val="2E7787"/>
                </a:solidFill>
                <a:latin typeface="Arial"/>
                <a:cs typeface="Arial"/>
              </a:rPr>
              <a:t> </a:t>
            </a:r>
            <a:r>
              <a:rPr sz="2950" dirty="0">
                <a:solidFill>
                  <a:srgbClr val="2E7787"/>
                </a:solidFill>
                <a:latin typeface="Arial"/>
                <a:cs typeface="Arial"/>
              </a:rPr>
              <a:t>και από</a:t>
            </a:r>
            <a:r>
              <a:rPr sz="2950" spc="-5" dirty="0">
                <a:solidFill>
                  <a:srgbClr val="2E7787"/>
                </a:solidFill>
                <a:latin typeface="Arial"/>
                <a:cs typeface="Arial"/>
              </a:rPr>
              <a:t> </a:t>
            </a:r>
            <a:r>
              <a:rPr sz="2950" dirty="0">
                <a:solidFill>
                  <a:srgbClr val="2E7787"/>
                </a:solidFill>
                <a:latin typeface="Arial"/>
                <a:cs typeface="Arial"/>
              </a:rPr>
              <a:t>2</a:t>
            </a:r>
            <a:r>
              <a:rPr sz="2950" spc="-5" dirty="0">
                <a:solidFill>
                  <a:srgbClr val="2E7787"/>
                </a:solidFill>
                <a:latin typeface="Arial"/>
                <a:cs typeface="Arial"/>
              </a:rPr>
              <a:t> </a:t>
            </a:r>
            <a:r>
              <a:rPr sz="2950" dirty="0">
                <a:solidFill>
                  <a:srgbClr val="2E7787"/>
                </a:solidFill>
                <a:latin typeface="Arial"/>
                <a:cs typeface="Arial"/>
              </a:rPr>
              <a:t>Βοηθούς</a:t>
            </a:r>
            <a:r>
              <a:rPr sz="2950" spc="-20" dirty="0">
                <a:solidFill>
                  <a:srgbClr val="2E7787"/>
                </a:solidFill>
                <a:latin typeface="Arial"/>
                <a:cs typeface="Arial"/>
              </a:rPr>
              <a:t> </a:t>
            </a:r>
            <a:r>
              <a:rPr sz="2950" dirty="0">
                <a:solidFill>
                  <a:srgbClr val="2E7787"/>
                </a:solidFill>
                <a:latin typeface="Arial"/>
                <a:cs typeface="Arial"/>
              </a:rPr>
              <a:t>(καταμετρητή</a:t>
            </a:r>
            <a:r>
              <a:rPr sz="2950" spc="5" dirty="0">
                <a:solidFill>
                  <a:srgbClr val="2E7787"/>
                </a:solidFill>
                <a:latin typeface="Arial"/>
                <a:cs typeface="Arial"/>
              </a:rPr>
              <a:t> </a:t>
            </a:r>
            <a:r>
              <a:rPr sz="2950" dirty="0">
                <a:solidFill>
                  <a:srgbClr val="2E7787"/>
                </a:solidFill>
                <a:latin typeface="Arial"/>
                <a:cs typeface="Arial"/>
              </a:rPr>
              <a:t>και</a:t>
            </a:r>
            <a:r>
              <a:rPr sz="2950" spc="15" dirty="0">
                <a:solidFill>
                  <a:srgbClr val="2E7787"/>
                </a:solidFill>
                <a:latin typeface="Arial"/>
                <a:cs typeface="Arial"/>
              </a:rPr>
              <a:t> </a:t>
            </a:r>
            <a:r>
              <a:rPr sz="2950" spc="-10" dirty="0">
                <a:solidFill>
                  <a:srgbClr val="2E7787"/>
                </a:solidFill>
                <a:latin typeface="Arial"/>
                <a:cs typeface="Arial"/>
              </a:rPr>
              <a:t>καταγραφέα)</a:t>
            </a:r>
            <a:endParaRPr sz="2950">
              <a:latin typeface="Arial"/>
              <a:cs typeface="Arial"/>
            </a:endParaRPr>
          </a:p>
          <a:p>
            <a:pPr marL="483234" marR="237490" lvl="1" indent="-471170">
              <a:lnSpc>
                <a:spcPct val="120700"/>
              </a:lnSpc>
              <a:spcBef>
                <a:spcPts val="1490"/>
              </a:spcBef>
              <a:buSzPct val="120338"/>
              <a:buChar char="•"/>
              <a:tabLst>
                <a:tab pos="483234" algn="l"/>
              </a:tabLst>
            </a:pPr>
            <a:r>
              <a:rPr sz="2950" dirty="0">
                <a:solidFill>
                  <a:srgbClr val="2E7787"/>
                </a:solidFill>
                <a:latin typeface="Arial"/>
                <a:cs typeface="Arial"/>
              </a:rPr>
              <a:t>Υπογράφεται</a:t>
            </a:r>
            <a:r>
              <a:rPr sz="2950" spc="-20" dirty="0">
                <a:solidFill>
                  <a:srgbClr val="2E7787"/>
                </a:solidFill>
                <a:latin typeface="Arial"/>
                <a:cs typeface="Arial"/>
              </a:rPr>
              <a:t> </a:t>
            </a:r>
            <a:r>
              <a:rPr sz="2950" dirty="0">
                <a:solidFill>
                  <a:srgbClr val="2E7787"/>
                </a:solidFill>
                <a:latin typeface="Arial"/>
                <a:cs typeface="Arial"/>
              </a:rPr>
              <a:t>προαιρετικά</a:t>
            </a:r>
            <a:r>
              <a:rPr sz="2950" spc="-10" dirty="0">
                <a:solidFill>
                  <a:srgbClr val="2E7787"/>
                </a:solidFill>
                <a:latin typeface="Arial"/>
                <a:cs typeface="Arial"/>
              </a:rPr>
              <a:t> </a:t>
            </a:r>
            <a:r>
              <a:rPr sz="2950" dirty="0">
                <a:solidFill>
                  <a:srgbClr val="2E7787"/>
                </a:solidFill>
                <a:latin typeface="Arial"/>
                <a:cs typeface="Arial"/>
              </a:rPr>
              <a:t>από</a:t>
            </a:r>
            <a:r>
              <a:rPr sz="2950" spc="-10" dirty="0">
                <a:solidFill>
                  <a:srgbClr val="2E7787"/>
                </a:solidFill>
                <a:latin typeface="Arial"/>
                <a:cs typeface="Arial"/>
              </a:rPr>
              <a:t> </a:t>
            </a:r>
            <a:r>
              <a:rPr sz="2950" dirty="0">
                <a:solidFill>
                  <a:srgbClr val="2E7787"/>
                </a:solidFill>
                <a:latin typeface="Arial"/>
                <a:cs typeface="Arial"/>
              </a:rPr>
              <a:t>τους αντιπροσώπους</a:t>
            </a:r>
            <a:r>
              <a:rPr sz="2950" spc="10"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a:t>
            </a:r>
            <a:r>
              <a:rPr sz="2950" dirty="0">
                <a:solidFill>
                  <a:srgbClr val="2E7787"/>
                </a:solidFill>
                <a:latin typeface="Arial"/>
                <a:cs typeface="Arial"/>
              </a:rPr>
              <a:t>υποψηφίων</a:t>
            </a:r>
            <a:r>
              <a:rPr sz="2950" spc="-5" dirty="0">
                <a:solidFill>
                  <a:srgbClr val="2E7787"/>
                </a:solidFill>
                <a:latin typeface="Arial"/>
                <a:cs typeface="Arial"/>
              </a:rPr>
              <a:t> </a:t>
            </a:r>
            <a:r>
              <a:rPr sz="2950" dirty="0">
                <a:solidFill>
                  <a:srgbClr val="2E7787"/>
                </a:solidFill>
                <a:latin typeface="Arial"/>
                <a:cs typeface="Arial"/>
              </a:rPr>
              <a:t>(εάν</a:t>
            </a:r>
            <a:r>
              <a:rPr sz="2950" spc="-10" dirty="0">
                <a:solidFill>
                  <a:srgbClr val="2E7787"/>
                </a:solidFill>
                <a:latin typeface="Arial"/>
                <a:cs typeface="Arial"/>
              </a:rPr>
              <a:t> </a:t>
            </a:r>
            <a:r>
              <a:rPr sz="2950" dirty="0">
                <a:solidFill>
                  <a:srgbClr val="2E7787"/>
                </a:solidFill>
                <a:latin typeface="Arial"/>
                <a:cs typeface="Arial"/>
              </a:rPr>
              <a:t>κάποιος/α</a:t>
            </a:r>
            <a:r>
              <a:rPr sz="2950" spc="5" dirty="0">
                <a:solidFill>
                  <a:srgbClr val="2E7787"/>
                </a:solidFill>
                <a:latin typeface="Arial"/>
                <a:cs typeface="Arial"/>
              </a:rPr>
              <a:t> </a:t>
            </a:r>
            <a:r>
              <a:rPr sz="2950" spc="-10" dirty="0">
                <a:solidFill>
                  <a:srgbClr val="2E7787"/>
                </a:solidFill>
                <a:latin typeface="Arial"/>
                <a:cs typeface="Arial"/>
              </a:rPr>
              <a:t>αντιπρόσωπος </a:t>
            </a:r>
            <a:r>
              <a:rPr sz="2950" dirty="0">
                <a:solidFill>
                  <a:srgbClr val="2E7787"/>
                </a:solidFill>
                <a:latin typeface="Arial"/>
                <a:cs typeface="Arial"/>
              </a:rPr>
              <a:t>δεν</a:t>
            </a:r>
            <a:r>
              <a:rPr sz="2950" spc="-15" dirty="0">
                <a:solidFill>
                  <a:srgbClr val="2E7787"/>
                </a:solidFill>
                <a:latin typeface="Arial"/>
                <a:cs typeface="Arial"/>
              </a:rPr>
              <a:t> </a:t>
            </a:r>
            <a:r>
              <a:rPr sz="2950" dirty="0">
                <a:solidFill>
                  <a:srgbClr val="2E7787"/>
                </a:solidFill>
                <a:latin typeface="Arial"/>
                <a:cs typeface="Arial"/>
              </a:rPr>
              <a:t>επιθυμεί</a:t>
            </a:r>
            <a:r>
              <a:rPr sz="2950" spc="5" dirty="0">
                <a:solidFill>
                  <a:srgbClr val="2E7787"/>
                </a:solidFill>
                <a:latin typeface="Arial"/>
                <a:cs typeface="Arial"/>
              </a:rPr>
              <a:t> </a:t>
            </a:r>
            <a:r>
              <a:rPr sz="2950" dirty="0">
                <a:solidFill>
                  <a:srgbClr val="2E7787"/>
                </a:solidFill>
                <a:latin typeface="Arial"/>
                <a:cs typeface="Arial"/>
              </a:rPr>
              <a:t>να</a:t>
            </a:r>
            <a:r>
              <a:rPr sz="2950" spc="-15" dirty="0">
                <a:solidFill>
                  <a:srgbClr val="2E7787"/>
                </a:solidFill>
                <a:latin typeface="Arial"/>
                <a:cs typeface="Arial"/>
              </a:rPr>
              <a:t> </a:t>
            </a:r>
            <a:r>
              <a:rPr sz="2950" dirty="0">
                <a:solidFill>
                  <a:srgbClr val="2E7787"/>
                </a:solidFill>
                <a:latin typeface="Arial"/>
                <a:cs typeface="Arial"/>
              </a:rPr>
              <a:t>το υπογράψει,</a:t>
            </a:r>
            <a:r>
              <a:rPr sz="2950" spc="5" dirty="0">
                <a:solidFill>
                  <a:srgbClr val="2E7787"/>
                </a:solidFill>
                <a:latin typeface="Arial"/>
                <a:cs typeface="Arial"/>
              </a:rPr>
              <a:t> </a:t>
            </a:r>
            <a:r>
              <a:rPr sz="2950" dirty="0">
                <a:solidFill>
                  <a:srgbClr val="2E7787"/>
                </a:solidFill>
                <a:latin typeface="Arial"/>
                <a:cs typeface="Arial"/>
              </a:rPr>
              <a:t>καταγράφεται</a:t>
            </a:r>
            <a:r>
              <a:rPr sz="2950" spc="15" dirty="0">
                <a:solidFill>
                  <a:srgbClr val="2E7787"/>
                </a:solidFill>
                <a:latin typeface="Arial"/>
                <a:cs typeface="Arial"/>
              </a:rPr>
              <a:t> </a:t>
            </a:r>
            <a:r>
              <a:rPr sz="2950" dirty="0">
                <a:solidFill>
                  <a:srgbClr val="2E7787"/>
                </a:solidFill>
                <a:latin typeface="Arial"/>
                <a:cs typeface="Arial"/>
              </a:rPr>
              <a:t>ότι</a:t>
            </a:r>
            <a:r>
              <a:rPr sz="2950" spc="-10" dirty="0">
                <a:solidFill>
                  <a:srgbClr val="2E7787"/>
                </a:solidFill>
                <a:latin typeface="Arial"/>
                <a:cs typeface="Arial"/>
              </a:rPr>
              <a:t> </a:t>
            </a:r>
            <a:r>
              <a:rPr sz="2950" dirty="0">
                <a:solidFill>
                  <a:srgbClr val="2E7787"/>
                </a:solidFill>
                <a:latin typeface="Arial"/>
                <a:cs typeface="Arial"/>
              </a:rPr>
              <a:t>παρευρέθηκε</a:t>
            </a:r>
            <a:r>
              <a:rPr sz="2950" spc="5" dirty="0">
                <a:solidFill>
                  <a:srgbClr val="2E7787"/>
                </a:solidFill>
                <a:latin typeface="Arial"/>
                <a:cs typeface="Arial"/>
              </a:rPr>
              <a:t> </a:t>
            </a:r>
            <a:r>
              <a:rPr sz="2950" dirty="0">
                <a:solidFill>
                  <a:srgbClr val="2E7787"/>
                </a:solidFill>
                <a:latin typeface="Arial"/>
                <a:cs typeface="Arial"/>
              </a:rPr>
              <a:t>στη</a:t>
            </a:r>
            <a:r>
              <a:rPr sz="2950" spc="-5" dirty="0">
                <a:solidFill>
                  <a:srgbClr val="2E7787"/>
                </a:solidFill>
                <a:latin typeface="Arial"/>
                <a:cs typeface="Arial"/>
              </a:rPr>
              <a:t> </a:t>
            </a:r>
            <a:r>
              <a:rPr sz="2950" spc="-10" dirty="0">
                <a:solidFill>
                  <a:srgbClr val="2E7787"/>
                </a:solidFill>
                <a:latin typeface="Arial"/>
                <a:cs typeface="Arial"/>
              </a:rPr>
              <a:t>διαδικασία)</a:t>
            </a:r>
            <a:endParaRPr sz="2950">
              <a:latin typeface="Arial"/>
              <a:cs typeface="Arial"/>
            </a:endParaRPr>
          </a:p>
          <a:p>
            <a:pPr marL="483234" marR="5080" lvl="1" indent="-471170">
              <a:lnSpc>
                <a:spcPct val="120700"/>
              </a:lnSpc>
              <a:spcBef>
                <a:spcPts val="1485"/>
              </a:spcBef>
              <a:buSzPct val="120338"/>
              <a:buChar char="•"/>
              <a:tabLst>
                <a:tab pos="483234" algn="l"/>
              </a:tabLst>
            </a:pPr>
            <a:r>
              <a:rPr sz="2950" dirty="0">
                <a:solidFill>
                  <a:srgbClr val="2E7787"/>
                </a:solidFill>
                <a:latin typeface="Arial"/>
                <a:cs typeface="Arial"/>
              </a:rPr>
              <a:t>Αποστέλλεται</a:t>
            </a:r>
            <a:r>
              <a:rPr sz="2950" spc="-5"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ηλεκτρονικό</a:t>
            </a:r>
            <a:r>
              <a:rPr sz="2950" spc="-25" dirty="0">
                <a:solidFill>
                  <a:srgbClr val="2E7787"/>
                </a:solidFill>
                <a:latin typeface="Arial"/>
                <a:cs typeface="Arial"/>
              </a:rPr>
              <a:t> </a:t>
            </a:r>
            <a:r>
              <a:rPr sz="2950" dirty="0">
                <a:solidFill>
                  <a:srgbClr val="2E7787"/>
                </a:solidFill>
                <a:latin typeface="Arial"/>
                <a:cs typeface="Arial"/>
              </a:rPr>
              <a:t>σύστημα</a:t>
            </a:r>
            <a:r>
              <a:rPr sz="2950" spc="15" dirty="0">
                <a:solidFill>
                  <a:srgbClr val="2E7787"/>
                </a:solidFill>
                <a:latin typeface="Arial"/>
                <a:cs typeface="Arial"/>
              </a:rPr>
              <a:t> </a:t>
            </a:r>
            <a:r>
              <a:rPr sz="2950" dirty="0">
                <a:solidFill>
                  <a:srgbClr val="2E7787"/>
                </a:solidFill>
                <a:latin typeface="Arial"/>
                <a:cs typeface="Arial"/>
              </a:rPr>
              <a:t>αποστολής</a:t>
            </a:r>
            <a:r>
              <a:rPr sz="2950" spc="5" dirty="0">
                <a:solidFill>
                  <a:srgbClr val="2E7787"/>
                </a:solidFill>
                <a:latin typeface="Arial"/>
                <a:cs typeface="Arial"/>
              </a:rPr>
              <a:t> </a:t>
            </a:r>
            <a:r>
              <a:rPr sz="2950" dirty="0">
                <a:solidFill>
                  <a:srgbClr val="2E7787"/>
                </a:solidFill>
                <a:latin typeface="Arial"/>
                <a:cs typeface="Arial"/>
              </a:rPr>
              <a:t>αποτελεσμάτων</a:t>
            </a:r>
            <a:r>
              <a:rPr sz="2950" spc="-5" dirty="0">
                <a:solidFill>
                  <a:srgbClr val="2E7787"/>
                </a:solidFill>
                <a:latin typeface="Arial"/>
                <a:cs typeface="Arial"/>
              </a:rPr>
              <a:t> </a:t>
            </a:r>
            <a:r>
              <a:rPr sz="2950" dirty="0">
                <a:solidFill>
                  <a:srgbClr val="2E7787"/>
                </a:solidFill>
                <a:latin typeface="Arial"/>
                <a:cs typeface="Arial"/>
              </a:rPr>
              <a:t>ή, σε</a:t>
            </a:r>
            <a:r>
              <a:rPr sz="2950" spc="-5" dirty="0">
                <a:solidFill>
                  <a:srgbClr val="2E7787"/>
                </a:solidFill>
                <a:latin typeface="Arial"/>
                <a:cs typeface="Arial"/>
              </a:rPr>
              <a:t> </a:t>
            </a:r>
            <a:r>
              <a:rPr sz="2950" dirty="0">
                <a:solidFill>
                  <a:srgbClr val="2E7787"/>
                </a:solidFill>
                <a:latin typeface="Arial"/>
                <a:cs typeface="Arial"/>
              </a:rPr>
              <a:t>περίπτωση </a:t>
            </a:r>
            <a:r>
              <a:rPr sz="2950" spc="-10" dirty="0">
                <a:solidFill>
                  <a:srgbClr val="2E7787"/>
                </a:solidFill>
                <a:latin typeface="Arial"/>
                <a:cs typeface="Arial"/>
              </a:rPr>
              <a:t>προβλήματος,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τηλεομοιότυπο,</a:t>
            </a:r>
            <a:r>
              <a:rPr sz="2950" spc="-35"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τον/την Προεδρεύοντα</a:t>
            </a:r>
            <a:r>
              <a:rPr sz="2950" spc="-30" dirty="0">
                <a:solidFill>
                  <a:srgbClr val="2E7787"/>
                </a:solidFill>
                <a:latin typeface="Arial"/>
                <a:cs typeface="Arial"/>
              </a:rPr>
              <a:t> </a:t>
            </a:r>
            <a:r>
              <a:rPr sz="2950" dirty="0">
                <a:solidFill>
                  <a:srgbClr val="2E7787"/>
                </a:solidFill>
                <a:latin typeface="Arial"/>
                <a:cs typeface="Arial"/>
              </a:rPr>
              <a:t>στον/ην</a:t>
            </a:r>
            <a:r>
              <a:rPr sz="2950" spc="-5" dirty="0">
                <a:solidFill>
                  <a:srgbClr val="2E7787"/>
                </a:solidFill>
                <a:latin typeface="Arial"/>
                <a:cs typeface="Arial"/>
              </a:rPr>
              <a:t> </a:t>
            </a:r>
            <a:r>
              <a:rPr sz="2950" dirty="0">
                <a:solidFill>
                  <a:srgbClr val="2E7787"/>
                </a:solidFill>
                <a:latin typeface="Arial"/>
                <a:cs typeface="Arial"/>
              </a:rPr>
              <a:t>Έφορο</a:t>
            </a:r>
            <a:r>
              <a:rPr sz="2950" spc="-10" dirty="0">
                <a:solidFill>
                  <a:srgbClr val="2E7787"/>
                </a:solidFill>
                <a:latin typeface="Arial"/>
                <a:cs typeface="Arial"/>
              </a:rPr>
              <a:t> </a:t>
            </a:r>
            <a:r>
              <a:rPr sz="2950" dirty="0">
                <a:solidFill>
                  <a:srgbClr val="2E7787"/>
                </a:solidFill>
                <a:latin typeface="Arial"/>
                <a:cs typeface="Arial"/>
              </a:rPr>
              <a:t>Εκλογής</a:t>
            </a:r>
            <a:r>
              <a:rPr sz="2950" spc="-5" dirty="0">
                <a:solidFill>
                  <a:srgbClr val="2E7787"/>
                </a:solidFill>
                <a:latin typeface="Arial"/>
                <a:cs typeface="Arial"/>
              </a:rPr>
              <a:t> </a:t>
            </a:r>
            <a:r>
              <a:rPr sz="2950" dirty="0">
                <a:solidFill>
                  <a:srgbClr val="2E7787"/>
                </a:solidFill>
                <a:latin typeface="Arial"/>
                <a:cs typeface="Arial"/>
              </a:rPr>
              <a:t>στον</a:t>
            </a:r>
            <a:r>
              <a:rPr sz="2950" spc="-10" dirty="0">
                <a:solidFill>
                  <a:srgbClr val="2E7787"/>
                </a:solidFill>
                <a:latin typeface="Arial"/>
                <a:cs typeface="Arial"/>
              </a:rPr>
              <a:t> </a:t>
            </a:r>
            <a:r>
              <a:rPr sz="2950" dirty="0">
                <a:solidFill>
                  <a:srgbClr val="2E7787"/>
                </a:solidFill>
                <a:latin typeface="Arial"/>
                <a:cs typeface="Arial"/>
              </a:rPr>
              <a:t>αρ.</a:t>
            </a:r>
            <a:r>
              <a:rPr sz="2950" spc="-5" dirty="0">
                <a:solidFill>
                  <a:srgbClr val="2E7787"/>
                </a:solidFill>
                <a:latin typeface="Arial"/>
                <a:cs typeface="Arial"/>
              </a:rPr>
              <a:t> </a:t>
            </a:r>
            <a:r>
              <a:rPr sz="2950" spc="-10" dirty="0">
                <a:solidFill>
                  <a:srgbClr val="2E7787"/>
                </a:solidFill>
                <a:latin typeface="Arial"/>
                <a:cs typeface="Arial"/>
              </a:rPr>
              <a:t>…………….</a:t>
            </a:r>
            <a:endParaRPr sz="2950">
              <a:latin typeface="Arial"/>
              <a:cs typeface="Arial"/>
            </a:endParaRPr>
          </a:p>
          <a:p>
            <a:pPr marL="483234" marR="835025" lvl="1" indent="-471170">
              <a:lnSpc>
                <a:spcPct val="120700"/>
              </a:lnSpc>
              <a:spcBef>
                <a:spcPts val="1485"/>
              </a:spcBef>
              <a:buSzPct val="120338"/>
              <a:buChar char="•"/>
              <a:tabLst>
                <a:tab pos="483234" algn="l"/>
              </a:tabLst>
            </a:pPr>
            <a:r>
              <a:rPr sz="2950" dirty="0">
                <a:solidFill>
                  <a:srgbClr val="2E7787"/>
                </a:solidFill>
                <a:latin typeface="Arial"/>
                <a:cs typeface="Arial"/>
              </a:rPr>
              <a:t>Η</a:t>
            </a:r>
            <a:r>
              <a:rPr sz="2950" spc="-15" dirty="0">
                <a:solidFill>
                  <a:srgbClr val="2E7787"/>
                </a:solidFill>
                <a:latin typeface="Arial"/>
                <a:cs typeface="Arial"/>
              </a:rPr>
              <a:t> </a:t>
            </a:r>
            <a:r>
              <a:rPr sz="2950" dirty="0">
                <a:solidFill>
                  <a:srgbClr val="2E7787"/>
                </a:solidFill>
                <a:latin typeface="Arial"/>
                <a:cs typeface="Arial"/>
              </a:rPr>
              <a:t>παραλαβή</a:t>
            </a:r>
            <a:r>
              <a:rPr sz="2950" spc="15" dirty="0">
                <a:solidFill>
                  <a:srgbClr val="2E7787"/>
                </a:solidFill>
                <a:latin typeface="Arial"/>
                <a:cs typeface="Arial"/>
              </a:rPr>
              <a:t> </a:t>
            </a:r>
            <a:r>
              <a:rPr sz="2950" dirty="0">
                <a:solidFill>
                  <a:srgbClr val="2E7787"/>
                </a:solidFill>
                <a:latin typeface="Arial"/>
                <a:cs typeface="Arial"/>
              </a:rPr>
              <a:t>του</a:t>
            </a:r>
            <a:r>
              <a:rPr sz="2950" spc="-10" dirty="0">
                <a:solidFill>
                  <a:srgbClr val="2E7787"/>
                </a:solidFill>
                <a:latin typeface="Arial"/>
                <a:cs typeface="Arial"/>
              </a:rPr>
              <a:t> </a:t>
            </a:r>
            <a:r>
              <a:rPr sz="2950" dirty="0">
                <a:solidFill>
                  <a:srgbClr val="2E7787"/>
                </a:solidFill>
                <a:latin typeface="Arial"/>
                <a:cs typeface="Arial"/>
              </a:rPr>
              <a:t>Φύλλου</a:t>
            </a:r>
            <a:r>
              <a:rPr sz="2950" spc="-5" dirty="0">
                <a:solidFill>
                  <a:srgbClr val="2E7787"/>
                </a:solidFill>
                <a:latin typeface="Arial"/>
                <a:cs typeface="Arial"/>
              </a:rPr>
              <a:t> </a:t>
            </a:r>
            <a:r>
              <a:rPr sz="2950" dirty="0">
                <a:solidFill>
                  <a:srgbClr val="2E7787"/>
                </a:solidFill>
                <a:latin typeface="Arial"/>
                <a:cs typeface="Arial"/>
              </a:rPr>
              <a:t>Καταμέτρησης</a:t>
            </a:r>
            <a:r>
              <a:rPr sz="2950" spc="-10"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Ψήφων</a:t>
            </a:r>
            <a:r>
              <a:rPr sz="2950" spc="-10" dirty="0">
                <a:solidFill>
                  <a:srgbClr val="2E7787"/>
                </a:solidFill>
                <a:latin typeface="Arial"/>
                <a:cs typeface="Arial"/>
              </a:rPr>
              <a:t> </a:t>
            </a:r>
            <a:r>
              <a:rPr sz="2950" dirty="0">
                <a:solidFill>
                  <a:srgbClr val="2E7787"/>
                </a:solidFill>
                <a:latin typeface="Arial"/>
                <a:cs typeface="Arial"/>
              </a:rPr>
              <a:t>επιβεβαιώνεται</a:t>
            </a:r>
            <a:r>
              <a:rPr sz="2950" spc="-15" dirty="0">
                <a:solidFill>
                  <a:srgbClr val="2E7787"/>
                </a:solidFill>
                <a:latin typeface="Arial"/>
                <a:cs typeface="Arial"/>
              </a:rPr>
              <a:t> </a:t>
            </a:r>
            <a:r>
              <a:rPr sz="2950" dirty="0">
                <a:solidFill>
                  <a:srgbClr val="2E7787"/>
                </a:solidFill>
                <a:latin typeface="Arial"/>
                <a:cs typeface="Arial"/>
              </a:rPr>
              <a:t>τηλεφωνικά</a:t>
            </a:r>
            <a:r>
              <a:rPr sz="2950" spc="-30" dirty="0">
                <a:solidFill>
                  <a:srgbClr val="2E7787"/>
                </a:solidFill>
                <a:latin typeface="Arial"/>
                <a:cs typeface="Arial"/>
              </a:rPr>
              <a:t> </a:t>
            </a:r>
            <a:r>
              <a:rPr sz="2950" dirty="0">
                <a:solidFill>
                  <a:srgbClr val="2E7787"/>
                </a:solidFill>
                <a:latin typeface="Arial"/>
                <a:cs typeface="Arial"/>
              </a:rPr>
              <a:t>από το</a:t>
            </a:r>
            <a:r>
              <a:rPr sz="2950" spc="-10" dirty="0">
                <a:solidFill>
                  <a:srgbClr val="2E7787"/>
                </a:solidFill>
                <a:latin typeface="Arial"/>
                <a:cs typeface="Arial"/>
              </a:rPr>
              <a:t> Γραφείο </a:t>
            </a:r>
            <a:r>
              <a:rPr sz="2950" dirty="0">
                <a:solidFill>
                  <a:srgbClr val="2E7787"/>
                </a:solidFill>
                <a:latin typeface="Arial"/>
                <a:cs typeface="Arial"/>
              </a:rPr>
              <a:t>του/της</a:t>
            </a:r>
            <a:r>
              <a:rPr sz="2950" spc="-5" dirty="0">
                <a:solidFill>
                  <a:srgbClr val="2E7787"/>
                </a:solidFill>
                <a:latin typeface="Arial"/>
                <a:cs typeface="Arial"/>
              </a:rPr>
              <a:t> </a:t>
            </a:r>
            <a:r>
              <a:rPr sz="2950" dirty="0">
                <a:solidFill>
                  <a:srgbClr val="2E7787"/>
                </a:solidFill>
                <a:latin typeface="Arial"/>
                <a:cs typeface="Arial"/>
              </a:rPr>
              <a:t>Εφόρου </a:t>
            </a:r>
            <a:r>
              <a:rPr sz="2950" spc="-10" dirty="0">
                <a:solidFill>
                  <a:srgbClr val="2E7787"/>
                </a:solidFill>
                <a:latin typeface="Arial"/>
                <a:cs typeface="Arial"/>
              </a:rPr>
              <a:t>Εκλογής</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b="0" spc="75" dirty="0">
                <a:latin typeface="Arial"/>
                <a:cs typeface="Arial"/>
              </a:rPr>
              <a:t>Διαλογή</a:t>
            </a:r>
            <a:r>
              <a:rPr b="0" spc="265" dirty="0">
                <a:latin typeface="Arial"/>
                <a:cs typeface="Arial"/>
              </a:rPr>
              <a:t> </a:t>
            </a:r>
            <a:r>
              <a:rPr b="0" dirty="0">
                <a:latin typeface="Arial"/>
                <a:cs typeface="Arial"/>
              </a:rPr>
              <a:t>&amp;</a:t>
            </a:r>
            <a:r>
              <a:rPr b="0" spc="270" dirty="0">
                <a:latin typeface="Arial"/>
                <a:cs typeface="Arial"/>
              </a:rPr>
              <a:t> </a:t>
            </a:r>
            <a:r>
              <a:rPr spc="60" dirty="0"/>
              <a:t>Καταμέτρηση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456237" y="1926223"/>
            <a:ext cx="12647930" cy="9032240"/>
            <a:chOff x="7456237" y="1926223"/>
            <a:chExt cx="12647930" cy="9032240"/>
          </a:xfrm>
        </p:grpSpPr>
        <p:pic>
          <p:nvPicPr>
            <p:cNvPr id="3" name="object 3"/>
            <p:cNvPicPr/>
            <p:nvPr/>
          </p:nvPicPr>
          <p:blipFill>
            <a:blip r:embed="rId2" cstate="print"/>
            <a:stretch>
              <a:fillRect/>
            </a:stretch>
          </p:blipFill>
          <p:spPr>
            <a:xfrm>
              <a:off x="11362586" y="1926223"/>
              <a:ext cx="5995105" cy="7784161"/>
            </a:xfrm>
            <a:prstGeom prst="rect">
              <a:avLst/>
            </a:prstGeom>
          </p:spPr>
        </p:pic>
        <p:pic>
          <p:nvPicPr>
            <p:cNvPr id="4" name="object 4"/>
            <p:cNvPicPr/>
            <p:nvPr/>
          </p:nvPicPr>
          <p:blipFill>
            <a:blip r:embed="rId3" cstate="print"/>
            <a:stretch>
              <a:fillRect/>
            </a:stretch>
          </p:blipFill>
          <p:spPr>
            <a:xfrm>
              <a:off x="11646556" y="2212707"/>
              <a:ext cx="5454493" cy="7241245"/>
            </a:xfrm>
            <a:prstGeom prst="rect">
              <a:avLst/>
            </a:prstGeom>
          </p:spPr>
        </p:pic>
        <p:sp>
          <p:nvSpPr>
            <p:cNvPr id="5" name="object 5"/>
            <p:cNvSpPr/>
            <p:nvPr/>
          </p:nvSpPr>
          <p:spPr>
            <a:xfrm>
              <a:off x="11609908" y="2175117"/>
              <a:ext cx="5528310" cy="7315834"/>
            </a:xfrm>
            <a:custGeom>
              <a:avLst/>
              <a:gdLst/>
              <a:ahLst/>
              <a:cxnLst/>
              <a:rect l="l" t="t" r="r" b="b"/>
              <a:pathLst>
                <a:path w="5528309" h="7315834">
                  <a:moveTo>
                    <a:pt x="982378" y="0"/>
                  </a:moveTo>
                  <a:lnTo>
                    <a:pt x="982378" y="942"/>
                  </a:lnTo>
                  <a:lnTo>
                    <a:pt x="5527789" y="942"/>
                  </a:lnTo>
                  <a:lnTo>
                    <a:pt x="5527789" y="6370172"/>
                  </a:lnTo>
                  <a:lnTo>
                    <a:pt x="5526533" y="6418338"/>
                  </a:lnTo>
                  <a:lnTo>
                    <a:pt x="5522868" y="6466399"/>
                  </a:lnTo>
                  <a:lnTo>
                    <a:pt x="5516900" y="6513728"/>
                  </a:lnTo>
                  <a:lnTo>
                    <a:pt x="5508628" y="6560323"/>
                  </a:lnTo>
                  <a:lnTo>
                    <a:pt x="5498052" y="6606081"/>
                  </a:lnTo>
                  <a:lnTo>
                    <a:pt x="5485278" y="6651001"/>
                  </a:lnTo>
                  <a:lnTo>
                    <a:pt x="5470409" y="6694874"/>
                  </a:lnTo>
                  <a:lnTo>
                    <a:pt x="5453341" y="6738328"/>
                  </a:lnTo>
                  <a:lnTo>
                    <a:pt x="5413657" y="6820525"/>
                  </a:lnTo>
                  <a:lnTo>
                    <a:pt x="5366328" y="6898533"/>
                  </a:lnTo>
                  <a:lnTo>
                    <a:pt x="5311880" y="6971410"/>
                  </a:lnTo>
                  <a:lnTo>
                    <a:pt x="5250834" y="7038529"/>
                  </a:lnTo>
                  <a:lnTo>
                    <a:pt x="5183611" y="7099574"/>
                  </a:lnTo>
                  <a:lnTo>
                    <a:pt x="5110839" y="7154023"/>
                  </a:lnTo>
                  <a:lnTo>
                    <a:pt x="5032831" y="7201351"/>
                  </a:lnTo>
                  <a:lnTo>
                    <a:pt x="4950634" y="7241036"/>
                  </a:lnTo>
                  <a:lnTo>
                    <a:pt x="4907180" y="7258103"/>
                  </a:lnTo>
                  <a:lnTo>
                    <a:pt x="4863307" y="7272972"/>
                  </a:lnTo>
                  <a:lnTo>
                    <a:pt x="4818387" y="7285746"/>
                  </a:lnTo>
                  <a:lnTo>
                    <a:pt x="4772629" y="7296322"/>
                  </a:lnTo>
                  <a:lnTo>
                    <a:pt x="4726034" y="7304594"/>
                  </a:lnTo>
                  <a:lnTo>
                    <a:pt x="4678705" y="7310562"/>
                  </a:lnTo>
                  <a:lnTo>
                    <a:pt x="4630644" y="7314227"/>
                  </a:lnTo>
                  <a:lnTo>
                    <a:pt x="4582478" y="7315484"/>
                  </a:lnTo>
                  <a:lnTo>
                    <a:pt x="0" y="7315484"/>
                  </a:lnTo>
                  <a:lnTo>
                    <a:pt x="0" y="946253"/>
                  </a:lnTo>
                  <a:lnTo>
                    <a:pt x="1256" y="898087"/>
                  </a:lnTo>
                  <a:lnTo>
                    <a:pt x="4921" y="850026"/>
                  </a:lnTo>
                  <a:lnTo>
                    <a:pt x="10889" y="802698"/>
                  </a:lnTo>
                  <a:lnTo>
                    <a:pt x="19161" y="756102"/>
                  </a:lnTo>
                  <a:lnTo>
                    <a:pt x="29737" y="710344"/>
                  </a:lnTo>
                  <a:lnTo>
                    <a:pt x="42511" y="665424"/>
                  </a:lnTo>
                  <a:lnTo>
                    <a:pt x="57380" y="621551"/>
                  </a:lnTo>
                  <a:lnTo>
                    <a:pt x="74447" y="578097"/>
                  </a:lnTo>
                  <a:lnTo>
                    <a:pt x="114132" y="495901"/>
                  </a:lnTo>
                  <a:lnTo>
                    <a:pt x="161461" y="417893"/>
                  </a:lnTo>
                  <a:lnTo>
                    <a:pt x="215909" y="345015"/>
                  </a:lnTo>
                  <a:lnTo>
                    <a:pt x="276954" y="277897"/>
                  </a:lnTo>
                  <a:lnTo>
                    <a:pt x="344073" y="216852"/>
                  </a:lnTo>
                  <a:lnTo>
                    <a:pt x="416950" y="162403"/>
                  </a:lnTo>
                  <a:lnTo>
                    <a:pt x="494958" y="115075"/>
                  </a:lnTo>
                  <a:lnTo>
                    <a:pt x="577155" y="75390"/>
                  </a:lnTo>
                  <a:lnTo>
                    <a:pt x="620609" y="58322"/>
                  </a:lnTo>
                  <a:lnTo>
                    <a:pt x="664482" y="43454"/>
                  </a:lnTo>
                  <a:lnTo>
                    <a:pt x="709402" y="30679"/>
                  </a:lnTo>
                  <a:lnTo>
                    <a:pt x="755160" y="20104"/>
                  </a:lnTo>
                  <a:lnTo>
                    <a:pt x="801755" y="11832"/>
                  </a:lnTo>
                  <a:lnTo>
                    <a:pt x="849084" y="5863"/>
                  </a:lnTo>
                  <a:lnTo>
                    <a:pt x="897145" y="2198"/>
                  </a:lnTo>
                  <a:lnTo>
                    <a:pt x="982378" y="0"/>
                  </a:lnTo>
                  <a:close/>
                </a:path>
              </a:pathLst>
            </a:custGeom>
            <a:ln w="73296">
              <a:solidFill>
                <a:srgbClr val="FFFFFF"/>
              </a:solidFill>
            </a:ln>
          </p:spPr>
          <p:txBody>
            <a:bodyPr wrap="square" lIns="0" tIns="0" rIns="0" bIns="0" rtlCol="0"/>
            <a:lstStyle/>
            <a:p>
              <a:endParaRPr/>
            </a:p>
          </p:txBody>
        </p:sp>
      </p:grpSp>
      <p:sp>
        <p:nvSpPr>
          <p:cNvPr id="6" name="object 6"/>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0" dirty="0"/>
              <a:t>Φύλλο</a:t>
            </a:r>
            <a:r>
              <a:rPr spc="280" dirty="0"/>
              <a:t> </a:t>
            </a:r>
            <a:r>
              <a:rPr spc="70" dirty="0"/>
              <a:t>Καταμέτρησης</a:t>
            </a:r>
            <a:r>
              <a:rPr spc="310" dirty="0"/>
              <a:t> </a:t>
            </a:r>
            <a:r>
              <a:rPr spc="50" dirty="0"/>
              <a:t>Ψήφων</a:t>
            </a:r>
          </a:p>
        </p:txBody>
      </p:sp>
      <p:grpSp>
        <p:nvGrpSpPr>
          <p:cNvPr id="7" name="object 7"/>
          <p:cNvGrpSpPr/>
          <p:nvPr/>
        </p:nvGrpSpPr>
        <p:grpSpPr>
          <a:xfrm>
            <a:off x="3876321" y="1996588"/>
            <a:ext cx="5669915" cy="7784465"/>
            <a:chOff x="3876321" y="1996588"/>
            <a:chExt cx="5669915" cy="7784465"/>
          </a:xfrm>
        </p:grpSpPr>
        <p:pic>
          <p:nvPicPr>
            <p:cNvPr id="8" name="object 8"/>
            <p:cNvPicPr/>
            <p:nvPr/>
          </p:nvPicPr>
          <p:blipFill>
            <a:blip r:embed="rId4" cstate="print"/>
            <a:stretch>
              <a:fillRect/>
            </a:stretch>
          </p:blipFill>
          <p:spPr>
            <a:xfrm>
              <a:off x="3876321" y="1996588"/>
              <a:ext cx="5669565" cy="7784160"/>
            </a:xfrm>
            <a:prstGeom prst="rect">
              <a:avLst/>
            </a:prstGeom>
          </p:spPr>
        </p:pic>
        <p:pic>
          <p:nvPicPr>
            <p:cNvPr id="9" name="object 9"/>
            <p:cNvPicPr/>
            <p:nvPr/>
          </p:nvPicPr>
          <p:blipFill>
            <a:blip r:embed="rId5" cstate="print"/>
            <a:stretch>
              <a:fillRect/>
            </a:stretch>
          </p:blipFill>
          <p:spPr>
            <a:xfrm>
              <a:off x="4160292" y="2283071"/>
              <a:ext cx="5129058" cy="7241245"/>
            </a:xfrm>
            <a:prstGeom prst="rect">
              <a:avLst/>
            </a:prstGeom>
          </p:spPr>
        </p:pic>
        <p:sp>
          <p:nvSpPr>
            <p:cNvPr id="10" name="object 10"/>
            <p:cNvSpPr/>
            <p:nvPr/>
          </p:nvSpPr>
          <p:spPr>
            <a:xfrm>
              <a:off x="4123644" y="2245481"/>
              <a:ext cx="5202555" cy="7315834"/>
            </a:xfrm>
            <a:custGeom>
              <a:avLst/>
              <a:gdLst/>
              <a:ahLst/>
              <a:cxnLst/>
              <a:rect l="l" t="t" r="r" b="b"/>
              <a:pathLst>
                <a:path w="5202555" h="7315834">
                  <a:moveTo>
                    <a:pt x="928139" y="0"/>
                  </a:moveTo>
                  <a:lnTo>
                    <a:pt x="928139" y="942"/>
                  </a:lnTo>
                  <a:lnTo>
                    <a:pt x="5202354" y="942"/>
                  </a:lnTo>
                  <a:lnTo>
                    <a:pt x="5202354" y="6424411"/>
                  </a:lnTo>
                  <a:lnTo>
                    <a:pt x="5201202" y="6469855"/>
                  </a:lnTo>
                  <a:lnTo>
                    <a:pt x="5197747" y="6515089"/>
                  </a:lnTo>
                  <a:lnTo>
                    <a:pt x="5192093" y="6559695"/>
                  </a:lnTo>
                  <a:lnTo>
                    <a:pt x="5184240" y="6603568"/>
                  </a:lnTo>
                  <a:lnTo>
                    <a:pt x="5174292" y="6646708"/>
                  </a:lnTo>
                  <a:lnTo>
                    <a:pt x="5162146" y="6689534"/>
                  </a:lnTo>
                  <a:lnTo>
                    <a:pt x="5132304" y="6770998"/>
                  </a:lnTo>
                  <a:lnTo>
                    <a:pt x="5094818" y="6849006"/>
                  </a:lnTo>
                  <a:lnTo>
                    <a:pt x="5050108" y="6922511"/>
                  </a:lnTo>
                  <a:lnTo>
                    <a:pt x="4998800" y="6991096"/>
                  </a:lnTo>
                  <a:lnTo>
                    <a:pt x="4941315" y="7054444"/>
                  </a:lnTo>
                  <a:lnTo>
                    <a:pt x="4877966" y="7111930"/>
                  </a:lnTo>
                  <a:lnTo>
                    <a:pt x="4809382" y="7163237"/>
                  </a:lnTo>
                  <a:lnTo>
                    <a:pt x="4735876" y="7207948"/>
                  </a:lnTo>
                  <a:lnTo>
                    <a:pt x="4657868" y="7245433"/>
                  </a:lnTo>
                  <a:lnTo>
                    <a:pt x="4576405" y="7275275"/>
                  </a:lnTo>
                  <a:lnTo>
                    <a:pt x="4533579" y="7287422"/>
                  </a:lnTo>
                  <a:lnTo>
                    <a:pt x="4490439" y="7297369"/>
                  </a:lnTo>
                  <a:lnTo>
                    <a:pt x="4446566" y="7305222"/>
                  </a:lnTo>
                  <a:lnTo>
                    <a:pt x="4401960" y="7310876"/>
                  </a:lnTo>
                  <a:lnTo>
                    <a:pt x="4356725" y="7314332"/>
                  </a:lnTo>
                  <a:lnTo>
                    <a:pt x="4311282" y="7315484"/>
                  </a:lnTo>
                  <a:lnTo>
                    <a:pt x="0" y="7315484"/>
                  </a:lnTo>
                  <a:lnTo>
                    <a:pt x="0" y="892014"/>
                  </a:lnTo>
                  <a:lnTo>
                    <a:pt x="1151" y="846571"/>
                  </a:lnTo>
                  <a:lnTo>
                    <a:pt x="4607" y="801336"/>
                  </a:lnTo>
                  <a:lnTo>
                    <a:pt x="10261" y="756730"/>
                  </a:lnTo>
                  <a:lnTo>
                    <a:pt x="18114" y="712857"/>
                  </a:lnTo>
                  <a:lnTo>
                    <a:pt x="28061" y="669717"/>
                  </a:lnTo>
                  <a:lnTo>
                    <a:pt x="40208" y="626891"/>
                  </a:lnTo>
                  <a:lnTo>
                    <a:pt x="70050" y="545428"/>
                  </a:lnTo>
                  <a:lnTo>
                    <a:pt x="107535" y="467420"/>
                  </a:lnTo>
                  <a:lnTo>
                    <a:pt x="152246" y="393914"/>
                  </a:lnTo>
                  <a:lnTo>
                    <a:pt x="203554" y="325330"/>
                  </a:lnTo>
                  <a:lnTo>
                    <a:pt x="261039" y="261981"/>
                  </a:lnTo>
                  <a:lnTo>
                    <a:pt x="324388" y="204496"/>
                  </a:lnTo>
                  <a:lnTo>
                    <a:pt x="392972" y="153189"/>
                  </a:lnTo>
                  <a:lnTo>
                    <a:pt x="466477" y="108478"/>
                  </a:lnTo>
                  <a:lnTo>
                    <a:pt x="544486" y="70992"/>
                  </a:lnTo>
                  <a:lnTo>
                    <a:pt x="625949" y="41150"/>
                  </a:lnTo>
                  <a:lnTo>
                    <a:pt x="668775" y="29004"/>
                  </a:lnTo>
                  <a:lnTo>
                    <a:pt x="711915" y="19057"/>
                  </a:lnTo>
                  <a:lnTo>
                    <a:pt x="755788" y="11203"/>
                  </a:lnTo>
                  <a:lnTo>
                    <a:pt x="800394" y="5549"/>
                  </a:lnTo>
                  <a:lnTo>
                    <a:pt x="845628" y="2094"/>
                  </a:lnTo>
                  <a:lnTo>
                    <a:pt x="928139" y="0"/>
                  </a:lnTo>
                  <a:close/>
                </a:path>
              </a:pathLst>
            </a:custGeom>
            <a:ln w="73296">
              <a:solidFill>
                <a:srgbClr val="FFFFFF"/>
              </a:solidFill>
            </a:ln>
          </p:spPr>
          <p:txBody>
            <a:bodyPr wrap="square" lIns="0" tIns="0" rIns="0" bIns="0" rtlCol="0"/>
            <a:lstStyle/>
            <a:p>
              <a:endParaRPr/>
            </a:p>
          </p:txBody>
        </p:sp>
      </p:grpSp>
      <p:pic>
        <p:nvPicPr>
          <p:cNvPr id="11" name="object 11"/>
          <p:cNvPicPr/>
          <p:nvPr/>
        </p:nvPicPr>
        <p:blipFill>
          <a:blip r:embed="rId6" cstate="print"/>
          <a:stretch>
            <a:fillRect/>
          </a:stretch>
        </p:blipFill>
        <p:spPr>
          <a:xfrm>
            <a:off x="1032848" y="12565"/>
            <a:ext cx="2798239" cy="1882246"/>
          </a:xfrm>
          <a:prstGeom prst="rect">
            <a:avLst/>
          </a:prstGeom>
        </p:spPr>
      </p:pic>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671407"/>
            <a:ext cx="13385800" cy="478155"/>
          </a:xfrm>
          <a:prstGeom prst="rect">
            <a:avLst/>
          </a:prstGeom>
        </p:spPr>
        <p:txBody>
          <a:bodyPr vert="horz" wrap="square" lIns="0" tIns="14604" rIns="0" bIns="0" rtlCol="0">
            <a:spAutoFit/>
          </a:bodyPr>
          <a:lstStyle/>
          <a:p>
            <a:pPr marL="12700">
              <a:lnSpc>
                <a:spcPct val="100000"/>
              </a:lnSpc>
              <a:spcBef>
                <a:spcPts val="114"/>
              </a:spcBef>
            </a:pPr>
            <a:r>
              <a:rPr sz="2950" dirty="0">
                <a:solidFill>
                  <a:srgbClr val="2E7787"/>
                </a:solidFill>
                <a:latin typeface="Arial"/>
                <a:cs typeface="Arial"/>
              </a:rPr>
              <a:t>Στα</a:t>
            </a:r>
            <a:r>
              <a:rPr sz="2950" spc="-20" dirty="0">
                <a:solidFill>
                  <a:srgbClr val="2E7787"/>
                </a:solidFill>
                <a:latin typeface="Arial"/>
                <a:cs typeface="Arial"/>
              </a:rPr>
              <a:t> </a:t>
            </a:r>
            <a:r>
              <a:rPr sz="2950" dirty="0">
                <a:solidFill>
                  <a:srgbClr val="2E7787"/>
                </a:solidFill>
                <a:latin typeface="Arial"/>
                <a:cs typeface="Arial"/>
              </a:rPr>
              <a:t>ακόλουθα</a:t>
            </a:r>
            <a:r>
              <a:rPr sz="2950" spc="10" dirty="0">
                <a:solidFill>
                  <a:srgbClr val="2E7787"/>
                </a:solidFill>
                <a:latin typeface="Arial"/>
                <a:cs typeface="Arial"/>
              </a:rPr>
              <a:t> </a:t>
            </a:r>
            <a:r>
              <a:rPr sz="2950" dirty="0">
                <a:solidFill>
                  <a:srgbClr val="2E7787"/>
                </a:solidFill>
                <a:latin typeface="Arial"/>
                <a:cs typeface="Arial"/>
              </a:rPr>
              <a:t>εκλογικά</a:t>
            </a:r>
            <a:r>
              <a:rPr sz="2950" spc="-10" dirty="0">
                <a:solidFill>
                  <a:srgbClr val="2E7787"/>
                </a:solidFill>
                <a:latin typeface="Arial"/>
                <a:cs typeface="Arial"/>
              </a:rPr>
              <a:t> </a:t>
            </a:r>
            <a:r>
              <a:rPr sz="2950" dirty="0">
                <a:solidFill>
                  <a:srgbClr val="2E7787"/>
                </a:solidFill>
                <a:latin typeface="Arial"/>
                <a:cs typeface="Arial"/>
              </a:rPr>
              <a:t>κέντρα</a:t>
            </a:r>
            <a:r>
              <a:rPr sz="2950" spc="-15" dirty="0">
                <a:solidFill>
                  <a:srgbClr val="2E7787"/>
                </a:solidFill>
                <a:latin typeface="Arial"/>
                <a:cs typeface="Arial"/>
              </a:rPr>
              <a:t> </a:t>
            </a:r>
            <a:r>
              <a:rPr sz="2950" dirty="0">
                <a:solidFill>
                  <a:srgbClr val="2E7787"/>
                </a:solidFill>
                <a:latin typeface="Arial"/>
                <a:cs typeface="Arial"/>
              </a:rPr>
              <a:t>θα</a:t>
            </a:r>
            <a:r>
              <a:rPr sz="2950" spc="-5" dirty="0">
                <a:solidFill>
                  <a:srgbClr val="2E7787"/>
                </a:solidFill>
                <a:latin typeface="Arial"/>
                <a:cs typeface="Arial"/>
              </a:rPr>
              <a:t> </a:t>
            </a:r>
            <a:r>
              <a:rPr sz="2950" dirty="0">
                <a:solidFill>
                  <a:srgbClr val="2E7787"/>
                </a:solidFill>
                <a:latin typeface="Arial"/>
                <a:cs typeface="Arial"/>
              </a:rPr>
              <a:t>τοποθετηθούν</a:t>
            </a:r>
            <a:r>
              <a:rPr sz="2950" spc="-25" dirty="0">
                <a:solidFill>
                  <a:srgbClr val="2E7787"/>
                </a:solidFill>
                <a:latin typeface="Arial"/>
                <a:cs typeface="Arial"/>
              </a:rPr>
              <a:t> </a:t>
            </a:r>
            <a:r>
              <a:rPr sz="2950" dirty="0">
                <a:solidFill>
                  <a:srgbClr val="2E7787"/>
                </a:solidFill>
                <a:latin typeface="Arial"/>
                <a:cs typeface="Arial"/>
              </a:rPr>
              <a:t>περισσότερες</a:t>
            </a:r>
            <a:r>
              <a:rPr sz="2950" spc="-15"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μία</a:t>
            </a:r>
            <a:r>
              <a:rPr sz="2950" spc="-5" dirty="0">
                <a:solidFill>
                  <a:srgbClr val="2E7787"/>
                </a:solidFill>
                <a:latin typeface="Arial"/>
                <a:cs typeface="Arial"/>
              </a:rPr>
              <a:t> </a:t>
            </a:r>
            <a:r>
              <a:rPr sz="2950" spc="-10" dirty="0">
                <a:solidFill>
                  <a:srgbClr val="2E7787"/>
                </a:solidFill>
                <a:latin typeface="Arial"/>
                <a:cs typeface="Arial"/>
              </a:rPr>
              <a:t>κάλπες:</a:t>
            </a:r>
            <a:endParaRPr sz="29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0" dirty="0"/>
              <a:t>Ψηφοδέλτια</a:t>
            </a:r>
          </a:p>
        </p:txBody>
      </p:sp>
      <p:graphicFrame>
        <p:nvGraphicFramePr>
          <p:cNvPr id="4" name="object 4"/>
          <p:cNvGraphicFramePr>
            <a:graphicFrameLocks noGrp="1"/>
          </p:cNvGraphicFramePr>
          <p:nvPr>
            <p:extLst>
              <p:ext uri="{D42A27DB-BD31-4B8C-83A1-F6EECF244321}">
                <p14:modId xmlns:p14="http://schemas.microsoft.com/office/powerpoint/2010/main" val="1026192784"/>
              </p:ext>
            </p:extLst>
          </p:nvPr>
        </p:nvGraphicFramePr>
        <p:xfrm>
          <a:off x="1670051" y="3641145"/>
          <a:ext cx="17527488" cy="5253935"/>
        </p:xfrm>
        <a:graphic>
          <a:graphicData uri="http://schemas.openxmlformats.org/drawingml/2006/table">
            <a:tbl>
              <a:tblPr firstRow="1" bandRow="1">
                <a:tableStyleId>{2D5ABB26-0587-4C30-8999-92F81FD0307C}</a:tableStyleId>
              </a:tblPr>
              <a:tblGrid>
                <a:gridCol w="3505498">
                  <a:extLst>
                    <a:ext uri="{9D8B030D-6E8A-4147-A177-3AD203B41FA5}">
                      <a16:colId xmlns:a16="http://schemas.microsoft.com/office/drawing/2014/main" val="20000"/>
                    </a:ext>
                  </a:extLst>
                </a:gridCol>
                <a:gridCol w="3505498">
                  <a:extLst>
                    <a:ext uri="{9D8B030D-6E8A-4147-A177-3AD203B41FA5}">
                      <a16:colId xmlns:a16="http://schemas.microsoft.com/office/drawing/2014/main" val="20001"/>
                    </a:ext>
                  </a:extLst>
                </a:gridCol>
                <a:gridCol w="3505498">
                  <a:extLst>
                    <a:ext uri="{9D8B030D-6E8A-4147-A177-3AD203B41FA5}">
                      <a16:colId xmlns:a16="http://schemas.microsoft.com/office/drawing/2014/main" val="20002"/>
                    </a:ext>
                  </a:extLst>
                </a:gridCol>
                <a:gridCol w="3505497">
                  <a:extLst>
                    <a:ext uri="{9D8B030D-6E8A-4147-A177-3AD203B41FA5}">
                      <a16:colId xmlns:a16="http://schemas.microsoft.com/office/drawing/2014/main" val="20003"/>
                    </a:ext>
                  </a:extLst>
                </a:gridCol>
                <a:gridCol w="3505497">
                  <a:extLst>
                    <a:ext uri="{9D8B030D-6E8A-4147-A177-3AD203B41FA5}">
                      <a16:colId xmlns:a16="http://schemas.microsoft.com/office/drawing/2014/main" val="20004"/>
                    </a:ext>
                  </a:extLst>
                </a:gridCol>
              </a:tblGrid>
              <a:tr h="1175330">
                <a:tc gridSpan="2">
                  <a:txBody>
                    <a:bodyPr/>
                    <a:lstStyle/>
                    <a:p>
                      <a:pPr algn="ctr">
                        <a:lnSpc>
                          <a:spcPct val="100000"/>
                        </a:lnSpc>
                        <a:spcBef>
                          <a:spcPts val="125"/>
                        </a:spcBef>
                      </a:pPr>
                      <a:r>
                        <a:rPr sz="2650" b="1" spc="-10" dirty="0">
                          <a:solidFill>
                            <a:srgbClr val="FFFFFF"/>
                          </a:solidFill>
                          <a:latin typeface="Carlito"/>
                          <a:cs typeface="Carlito"/>
                        </a:rPr>
                        <a:t>Επαρχία</a:t>
                      </a:r>
                      <a:endParaRPr sz="2650" dirty="0">
                        <a:latin typeface="Carlito"/>
                        <a:cs typeface="Carlito"/>
                      </a:endParaRPr>
                    </a:p>
                  </a:txBody>
                  <a:tcPr marL="0" marR="0" marT="158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C7C30"/>
                    </a:solidFill>
                  </a:tcPr>
                </a:tc>
                <a:tc hMerge="1">
                  <a:txBody>
                    <a:bodyPr/>
                    <a:lstStyle/>
                    <a:p>
                      <a:endParaRPr/>
                    </a:p>
                  </a:txBody>
                  <a:tcPr marL="0" marR="0" marT="0" marB="0"/>
                </a:tc>
                <a:tc>
                  <a:txBody>
                    <a:bodyPr/>
                    <a:lstStyle/>
                    <a:p>
                      <a:pPr marL="311150">
                        <a:lnSpc>
                          <a:spcPct val="100000"/>
                        </a:lnSpc>
                        <a:spcBef>
                          <a:spcPts val="125"/>
                        </a:spcBef>
                      </a:pPr>
                      <a:r>
                        <a:rPr sz="2650" b="1" spc="-10" dirty="0">
                          <a:solidFill>
                            <a:srgbClr val="FFFFFF"/>
                          </a:solidFill>
                          <a:latin typeface="Carlito"/>
                          <a:cs typeface="Carlito"/>
                        </a:rPr>
                        <a:t>Εκλογικό</a:t>
                      </a:r>
                      <a:r>
                        <a:rPr sz="2650" b="1" spc="-120" dirty="0">
                          <a:solidFill>
                            <a:srgbClr val="FFFFFF"/>
                          </a:solidFill>
                          <a:latin typeface="Carlito"/>
                          <a:cs typeface="Carlito"/>
                        </a:rPr>
                        <a:t> </a:t>
                      </a:r>
                      <a:r>
                        <a:rPr sz="2650" b="1" spc="-10" dirty="0">
                          <a:solidFill>
                            <a:srgbClr val="FFFFFF"/>
                          </a:solidFill>
                          <a:latin typeface="Carlito"/>
                          <a:cs typeface="Carlito"/>
                        </a:rPr>
                        <a:t>Κέντρο</a:t>
                      </a:r>
                      <a:endParaRPr sz="2650">
                        <a:latin typeface="Carlito"/>
                        <a:cs typeface="Carlito"/>
                      </a:endParaRPr>
                    </a:p>
                  </a:txBody>
                  <a:tcPr marL="0" marR="0" marT="158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C7C30"/>
                    </a:solidFill>
                  </a:tcPr>
                </a:tc>
                <a:tc>
                  <a:txBody>
                    <a:bodyPr/>
                    <a:lstStyle/>
                    <a:p>
                      <a:pPr marL="629285">
                        <a:lnSpc>
                          <a:spcPct val="100000"/>
                        </a:lnSpc>
                        <a:spcBef>
                          <a:spcPts val="125"/>
                        </a:spcBef>
                      </a:pPr>
                      <a:r>
                        <a:rPr sz="2650" b="1" dirty="0">
                          <a:solidFill>
                            <a:srgbClr val="FFFFFF"/>
                          </a:solidFill>
                          <a:latin typeface="Carlito"/>
                          <a:cs typeface="Carlito"/>
                        </a:rPr>
                        <a:t>Αρ.</a:t>
                      </a:r>
                      <a:r>
                        <a:rPr sz="2650" b="1" spc="-65" dirty="0">
                          <a:solidFill>
                            <a:srgbClr val="FFFFFF"/>
                          </a:solidFill>
                          <a:latin typeface="Carlito"/>
                          <a:cs typeface="Carlito"/>
                        </a:rPr>
                        <a:t> </a:t>
                      </a:r>
                      <a:r>
                        <a:rPr sz="2650" b="1" spc="-10" dirty="0">
                          <a:solidFill>
                            <a:srgbClr val="FFFFFF"/>
                          </a:solidFill>
                          <a:latin typeface="Carlito"/>
                          <a:cs typeface="Carlito"/>
                        </a:rPr>
                        <a:t>Καλπών</a:t>
                      </a:r>
                      <a:endParaRPr sz="2650">
                        <a:latin typeface="Carlito"/>
                        <a:cs typeface="Carlito"/>
                      </a:endParaRPr>
                    </a:p>
                  </a:txBody>
                  <a:tcPr marL="0" marR="0" marT="158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C7C30"/>
                    </a:solidFill>
                  </a:tcPr>
                </a:tc>
                <a:tc>
                  <a:txBody>
                    <a:bodyPr/>
                    <a:lstStyle/>
                    <a:p>
                      <a:pPr marL="709930">
                        <a:lnSpc>
                          <a:spcPct val="100000"/>
                        </a:lnSpc>
                        <a:spcBef>
                          <a:spcPts val="125"/>
                        </a:spcBef>
                      </a:pPr>
                      <a:r>
                        <a:rPr sz="2650" b="1" spc="-10" dirty="0">
                          <a:solidFill>
                            <a:srgbClr val="FFFFFF"/>
                          </a:solidFill>
                          <a:latin typeface="Carlito"/>
                          <a:cs typeface="Carlito"/>
                        </a:rPr>
                        <a:t>Κοινότητες</a:t>
                      </a:r>
                      <a:endParaRPr sz="2650">
                        <a:latin typeface="Carlito"/>
                        <a:cs typeface="Carlito"/>
                      </a:endParaRPr>
                    </a:p>
                  </a:txBody>
                  <a:tcPr marL="0" marR="0" marT="158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C7C30"/>
                    </a:solidFill>
                  </a:tcPr>
                </a:tc>
                <a:extLst>
                  <a:ext uri="{0D108BD9-81ED-4DB2-BD59-A6C34878D82A}">
                    <a16:rowId xmlns:a16="http://schemas.microsoft.com/office/drawing/2014/main" val="10000"/>
                  </a:ext>
                </a:extLst>
              </a:tr>
              <a:tr h="904875">
                <a:tc>
                  <a:txBody>
                    <a:bodyPr/>
                    <a:lstStyle/>
                    <a:p>
                      <a:pPr>
                        <a:lnSpc>
                          <a:spcPct val="100000"/>
                        </a:lnSpc>
                      </a:pPr>
                      <a:r>
                        <a:rPr lang="el-GR" sz="2700" baseline="0" dirty="0" smtClean="0">
                          <a:latin typeface="Times New Roman"/>
                          <a:cs typeface="Times New Roman"/>
                        </a:rPr>
                        <a:t>  </a:t>
                      </a:r>
                      <a:r>
                        <a:rPr lang="el-GR" sz="2800" baseline="0" dirty="0" smtClean="0">
                          <a:latin typeface="Times New Roman"/>
                          <a:cs typeface="Times New Roman"/>
                        </a:rPr>
                        <a:t>Λεμεσού  </a:t>
                      </a:r>
                    </a:p>
                    <a:p>
                      <a:pPr algn="r">
                        <a:lnSpc>
                          <a:spcPct val="100000"/>
                        </a:lnSpc>
                      </a:pPr>
                      <a:r>
                        <a:rPr lang="el-GR" sz="2700" dirty="0" smtClean="0">
                          <a:latin typeface="Times New Roman"/>
                          <a:cs typeface="Times New Roman"/>
                        </a:rPr>
                        <a:t>                                                                                                                                                                                                                               </a:t>
                      </a: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tc>
                  <a:txBody>
                    <a:bodyPr/>
                    <a:lstStyle/>
                    <a:p>
                      <a:pPr>
                        <a:lnSpc>
                          <a:spcPct val="100000"/>
                        </a:lnSpc>
                      </a:pPr>
                      <a:r>
                        <a:rPr lang="el-GR" sz="2800" dirty="0" smtClean="0">
                          <a:latin typeface="Times New Roman"/>
                          <a:cs typeface="Times New Roman"/>
                        </a:rPr>
                        <a:t>Πολιτιστικό Κέντρο </a:t>
                      </a:r>
                      <a:r>
                        <a:rPr lang="el-GR" sz="2800" dirty="0" err="1" smtClean="0">
                          <a:latin typeface="Times New Roman"/>
                          <a:cs typeface="Times New Roman"/>
                        </a:rPr>
                        <a:t>Επταγώνιας</a:t>
                      </a:r>
                      <a:endParaRPr sz="28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tc>
                  <a:txBody>
                    <a:bodyPr/>
                    <a:lstStyle/>
                    <a:p>
                      <a:pPr>
                        <a:lnSpc>
                          <a:spcPct val="100000"/>
                        </a:lnSpc>
                      </a:pPr>
                      <a:r>
                        <a:rPr lang="el-GR" sz="2700" dirty="0" smtClean="0">
                          <a:latin typeface="Times New Roman"/>
                          <a:cs typeface="Times New Roman"/>
                        </a:rPr>
                        <a:t>                 2</a:t>
                      </a: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tc>
                  <a:txBody>
                    <a:bodyPr/>
                    <a:lstStyle/>
                    <a:p>
                      <a:pPr>
                        <a:lnSpc>
                          <a:spcPct val="100000"/>
                        </a:lnSpc>
                      </a:pPr>
                      <a:r>
                        <a:rPr lang="el-GR" sz="2700" dirty="0" smtClean="0">
                          <a:latin typeface="Times New Roman"/>
                          <a:cs typeface="Times New Roman"/>
                        </a:rPr>
                        <a:t> </a:t>
                      </a:r>
                      <a:r>
                        <a:rPr lang="el-GR" sz="2800" dirty="0" err="1" smtClean="0">
                          <a:latin typeface="Times New Roman"/>
                          <a:cs typeface="Times New Roman"/>
                        </a:rPr>
                        <a:t>Ακαπνού</a:t>
                      </a:r>
                      <a:r>
                        <a:rPr lang="el-GR" sz="2800" dirty="0" smtClean="0">
                          <a:latin typeface="Times New Roman"/>
                          <a:cs typeface="Times New Roman"/>
                        </a:rPr>
                        <a:t> Κάλπη</a:t>
                      </a:r>
                      <a:r>
                        <a:rPr lang="el-GR" sz="2800" baseline="0" dirty="0" smtClean="0">
                          <a:latin typeface="Times New Roman"/>
                          <a:cs typeface="Times New Roman"/>
                        </a:rPr>
                        <a:t> 335</a:t>
                      </a:r>
                    </a:p>
                    <a:p>
                      <a:pPr>
                        <a:lnSpc>
                          <a:spcPct val="100000"/>
                        </a:lnSpc>
                      </a:pPr>
                      <a:r>
                        <a:rPr lang="el-GR" sz="2800" baseline="0" dirty="0" smtClean="0">
                          <a:latin typeface="Times New Roman"/>
                          <a:cs typeface="Times New Roman"/>
                        </a:rPr>
                        <a:t> </a:t>
                      </a:r>
                      <a:r>
                        <a:rPr lang="el-GR" sz="2800" baseline="0" dirty="0" err="1" smtClean="0">
                          <a:latin typeface="Times New Roman"/>
                          <a:cs typeface="Times New Roman"/>
                        </a:rPr>
                        <a:t>Επταγώνια</a:t>
                      </a:r>
                      <a:r>
                        <a:rPr lang="el-GR" sz="2800" baseline="0" dirty="0" smtClean="0">
                          <a:latin typeface="Times New Roman"/>
                          <a:cs typeface="Times New Roman"/>
                        </a:rPr>
                        <a:t> Κάλπη 353</a:t>
                      </a:r>
                      <a:endParaRPr sz="28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extLst>
                  <a:ext uri="{0D108BD9-81ED-4DB2-BD59-A6C34878D82A}">
                    <a16:rowId xmlns:a16="http://schemas.microsoft.com/office/drawing/2014/main" val="10001"/>
                  </a:ext>
                </a:extLst>
              </a:tr>
              <a:tr h="904875">
                <a:tc>
                  <a:txBody>
                    <a:bodyPr/>
                    <a:lstStyle/>
                    <a:p>
                      <a:pPr>
                        <a:lnSpc>
                          <a:spcPct val="100000"/>
                        </a:lnSpc>
                      </a:pPr>
                      <a:r>
                        <a:rPr lang="el-GR" sz="2700" baseline="0" dirty="0" smtClean="0">
                          <a:latin typeface="Times New Roman"/>
                          <a:cs typeface="Times New Roman"/>
                        </a:rPr>
                        <a:t>  Λεμεσού                                                                                                                                            </a:t>
                      </a: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r>
                        <a:rPr lang="el-GR" sz="2700" dirty="0" smtClean="0">
                          <a:latin typeface="Times New Roman"/>
                          <a:cs typeface="Times New Roman"/>
                        </a:rPr>
                        <a:t>Πολιτιστικό Κέντρο </a:t>
                      </a:r>
                      <a:r>
                        <a:rPr lang="el-GR" sz="2700" dirty="0" err="1" smtClean="0">
                          <a:latin typeface="Times New Roman"/>
                          <a:cs typeface="Times New Roman"/>
                        </a:rPr>
                        <a:t>Κελλακίου</a:t>
                      </a: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r>
                        <a:rPr lang="el-GR" sz="2700" dirty="0" smtClean="0">
                          <a:latin typeface="Times New Roman"/>
                          <a:cs typeface="Times New Roman"/>
                        </a:rPr>
                        <a:t>                 2</a:t>
                      </a: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r>
                        <a:rPr lang="el-GR" sz="2700" dirty="0" smtClean="0">
                          <a:latin typeface="Times New Roman"/>
                          <a:cs typeface="Times New Roman"/>
                        </a:rPr>
                        <a:t> </a:t>
                      </a:r>
                      <a:r>
                        <a:rPr lang="el-GR" sz="2700" dirty="0" err="1" smtClean="0">
                          <a:latin typeface="Times New Roman"/>
                          <a:cs typeface="Times New Roman"/>
                        </a:rPr>
                        <a:t>Κελλάκι</a:t>
                      </a:r>
                      <a:r>
                        <a:rPr lang="el-GR" sz="2700" dirty="0" smtClean="0">
                          <a:latin typeface="Times New Roman"/>
                          <a:cs typeface="Times New Roman"/>
                        </a:rPr>
                        <a:t> Κάλπη 360</a:t>
                      </a:r>
                    </a:p>
                    <a:p>
                      <a:pPr>
                        <a:lnSpc>
                          <a:spcPct val="100000"/>
                        </a:lnSpc>
                      </a:pPr>
                      <a:r>
                        <a:rPr lang="el-GR" sz="2700" dirty="0" smtClean="0">
                          <a:latin typeface="Times New Roman"/>
                          <a:cs typeface="Times New Roman"/>
                        </a:rPr>
                        <a:t> Κλωνάρι Κάλπη 361</a:t>
                      </a: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extLst>
                  <a:ext uri="{0D108BD9-81ED-4DB2-BD59-A6C34878D82A}">
                    <a16:rowId xmlns:a16="http://schemas.microsoft.com/office/drawing/2014/main" val="10002"/>
                  </a:ext>
                </a:extLst>
              </a:tr>
              <a:tr h="1034415">
                <a:tc>
                  <a:txBody>
                    <a:bodyPr/>
                    <a:lstStyle/>
                    <a:p>
                      <a:pPr>
                        <a:lnSpc>
                          <a:spcPct val="100000"/>
                        </a:lnSpc>
                      </a:pPr>
                      <a:r>
                        <a:rPr lang="el-GR" sz="2700" dirty="0" smtClean="0">
                          <a:latin typeface="Times New Roman"/>
                          <a:cs typeface="Times New Roman"/>
                        </a:rPr>
                        <a:t>  Αμμοχώστου</a:t>
                      </a: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r>
                        <a:rPr lang="el-GR" sz="2700" dirty="0" err="1" smtClean="0">
                          <a:latin typeface="Times New Roman"/>
                          <a:cs typeface="Times New Roman"/>
                        </a:rPr>
                        <a:t>Λανίτειο</a:t>
                      </a:r>
                      <a:r>
                        <a:rPr lang="el-GR" sz="2700" dirty="0" smtClean="0">
                          <a:latin typeface="Times New Roman"/>
                          <a:cs typeface="Times New Roman"/>
                        </a:rPr>
                        <a:t> Λύκειο (Κρατικό</a:t>
                      </a:r>
                      <a:r>
                        <a:rPr lang="el-GR" sz="2700" baseline="0" dirty="0" smtClean="0">
                          <a:latin typeface="Times New Roman"/>
                          <a:cs typeface="Times New Roman"/>
                        </a:rPr>
                        <a:t> Ινστιτούτο Επιμόρφωσης)</a:t>
                      </a: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r>
                        <a:rPr lang="el-GR" sz="2700" dirty="0" smtClean="0">
                          <a:latin typeface="Times New Roman"/>
                          <a:cs typeface="Times New Roman"/>
                        </a:rPr>
                        <a:t>                 2</a:t>
                      </a: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r>
                        <a:rPr lang="el-GR" sz="2700" dirty="0" err="1" smtClean="0">
                          <a:latin typeface="Times New Roman"/>
                          <a:cs typeface="Times New Roman"/>
                        </a:rPr>
                        <a:t>Αχερίτου</a:t>
                      </a:r>
                      <a:r>
                        <a:rPr lang="el-GR" sz="2700" dirty="0" smtClean="0">
                          <a:latin typeface="Times New Roman"/>
                          <a:cs typeface="Times New Roman"/>
                        </a:rPr>
                        <a:t> Κάλπη 1</a:t>
                      </a:r>
                    </a:p>
                    <a:p>
                      <a:pPr>
                        <a:lnSpc>
                          <a:spcPct val="100000"/>
                        </a:lnSpc>
                      </a:pPr>
                      <a:r>
                        <a:rPr lang="el-GR" sz="2700" dirty="0" smtClean="0">
                          <a:latin typeface="Times New Roman"/>
                          <a:cs typeface="Times New Roman"/>
                        </a:rPr>
                        <a:t>Άχνα Κάλπη</a:t>
                      </a:r>
                      <a:r>
                        <a:rPr lang="el-GR" sz="2700" baseline="0" dirty="0" smtClean="0">
                          <a:latin typeface="Times New Roman"/>
                          <a:cs typeface="Times New Roman"/>
                        </a:rPr>
                        <a:t> 1</a:t>
                      </a: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extLst>
                  <a:ext uri="{0D108BD9-81ED-4DB2-BD59-A6C34878D82A}">
                    <a16:rowId xmlns:a16="http://schemas.microsoft.com/office/drawing/2014/main" val="10003"/>
                  </a:ext>
                </a:extLst>
              </a:tr>
              <a:tr h="1034415">
                <a:tc>
                  <a:txBody>
                    <a:bodyPr/>
                    <a:lstStyle/>
                    <a:p>
                      <a:pPr>
                        <a:lnSpc>
                          <a:spcPct val="100000"/>
                        </a:lnSpc>
                      </a:pPr>
                      <a:endParaRPr sz="2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extLst>
                  <a:ext uri="{0D108BD9-81ED-4DB2-BD59-A6C34878D82A}">
                    <a16:rowId xmlns:a16="http://schemas.microsoft.com/office/drawing/2014/main" val="10004"/>
                  </a:ext>
                </a:extLst>
              </a:tr>
            </a:tbl>
          </a:graphicData>
        </a:graphic>
      </p:graphicFrame>
      <p:pic>
        <p:nvPicPr>
          <p:cNvPr id="5" name="object 5"/>
          <p:cNvPicPr/>
          <p:nvPr/>
        </p:nvPicPr>
        <p:blipFill>
          <a:blip r:embed="rId2" cstate="print"/>
          <a:stretch>
            <a:fillRect/>
          </a:stretch>
        </p:blipFill>
        <p:spPr>
          <a:xfrm>
            <a:off x="877041" y="0"/>
            <a:ext cx="2798239" cy="1880989"/>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368152" y="0"/>
            <a:ext cx="12736195" cy="11345545"/>
            <a:chOff x="7368152" y="0"/>
            <a:chExt cx="12736195" cy="11345545"/>
          </a:xfrm>
        </p:grpSpPr>
        <p:pic>
          <p:nvPicPr>
            <p:cNvPr id="3" name="object 3"/>
            <p:cNvPicPr/>
            <p:nvPr/>
          </p:nvPicPr>
          <p:blipFill>
            <a:blip r:embed="rId2" cstate="print"/>
            <a:stretch>
              <a:fillRect/>
            </a:stretch>
          </p:blipFill>
          <p:spPr>
            <a:xfrm>
              <a:off x="10590610" y="0"/>
              <a:ext cx="9316908" cy="11308549"/>
            </a:xfrm>
            <a:prstGeom prst="rect">
              <a:avLst/>
            </a:prstGeom>
          </p:spPr>
        </p:pic>
        <p:pic>
          <p:nvPicPr>
            <p:cNvPr id="4" name="object 4"/>
            <p:cNvPicPr/>
            <p:nvPr/>
          </p:nvPicPr>
          <p:blipFill>
            <a:blip r:embed="rId3" cstate="print"/>
            <a:stretch>
              <a:fillRect/>
            </a:stretch>
          </p:blipFill>
          <p:spPr>
            <a:xfrm>
              <a:off x="10819775" y="129420"/>
              <a:ext cx="8886012" cy="11179132"/>
            </a:xfrm>
            <a:prstGeom prst="rect">
              <a:avLst/>
            </a:prstGeom>
          </p:spPr>
        </p:pic>
        <p:sp>
          <p:nvSpPr>
            <p:cNvPr id="5" name="object 5"/>
            <p:cNvSpPr/>
            <p:nvPr/>
          </p:nvSpPr>
          <p:spPr>
            <a:xfrm>
              <a:off x="10783127" y="91829"/>
              <a:ext cx="8959850" cy="11217275"/>
            </a:xfrm>
            <a:custGeom>
              <a:avLst/>
              <a:gdLst/>
              <a:ahLst/>
              <a:cxnLst/>
              <a:rect l="l" t="t" r="r" b="b"/>
              <a:pathLst>
                <a:path w="8959850" h="11217275">
                  <a:moveTo>
                    <a:pt x="1554298" y="0"/>
                  </a:moveTo>
                  <a:lnTo>
                    <a:pt x="1554298" y="942"/>
                  </a:lnTo>
                  <a:lnTo>
                    <a:pt x="8959308" y="942"/>
                  </a:lnTo>
                  <a:lnTo>
                    <a:pt x="8959308" y="11000209"/>
                  </a:lnTo>
                  <a:lnTo>
                    <a:pt x="8957318" y="11077809"/>
                  </a:lnTo>
                  <a:lnTo>
                    <a:pt x="8951455" y="11154869"/>
                  </a:lnTo>
                  <a:lnTo>
                    <a:pt x="8943609" y="11216726"/>
                  </a:lnTo>
                </a:path>
                <a:path w="8959850" h="11217275">
                  <a:moveTo>
                    <a:pt x="0" y="11216726"/>
                  </a:moveTo>
                  <a:lnTo>
                    <a:pt x="0" y="1518173"/>
                  </a:lnTo>
                  <a:lnTo>
                    <a:pt x="1989" y="1440584"/>
                  </a:lnTo>
                  <a:lnTo>
                    <a:pt x="7853" y="1363518"/>
                  </a:lnTo>
                  <a:lnTo>
                    <a:pt x="17486" y="1287500"/>
                  </a:lnTo>
                  <a:lnTo>
                    <a:pt x="30784" y="1212842"/>
                  </a:lnTo>
                  <a:lnTo>
                    <a:pt x="47747" y="1139337"/>
                  </a:lnTo>
                  <a:lnTo>
                    <a:pt x="68270" y="1067297"/>
                  </a:lnTo>
                  <a:lnTo>
                    <a:pt x="92039" y="996828"/>
                  </a:lnTo>
                  <a:lnTo>
                    <a:pt x="119263" y="927825"/>
                  </a:lnTo>
                  <a:lnTo>
                    <a:pt x="149628" y="860602"/>
                  </a:lnTo>
                  <a:lnTo>
                    <a:pt x="183135" y="795159"/>
                  </a:lnTo>
                  <a:lnTo>
                    <a:pt x="219783" y="731600"/>
                  </a:lnTo>
                  <a:lnTo>
                    <a:pt x="259259" y="670031"/>
                  </a:lnTo>
                  <a:lnTo>
                    <a:pt x="301561" y="610557"/>
                  </a:lnTo>
                  <a:lnTo>
                    <a:pt x="346586" y="553176"/>
                  </a:lnTo>
                  <a:lnTo>
                    <a:pt x="394228" y="498204"/>
                  </a:lnTo>
                  <a:lnTo>
                    <a:pt x="444489" y="445431"/>
                  </a:lnTo>
                  <a:lnTo>
                    <a:pt x="497262" y="395171"/>
                  </a:lnTo>
                  <a:lnTo>
                    <a:pt x="552234" y="347528"/>
                  </a:lnTo>
                  <a:lnTo>
                    <a:pt x="609614" y="302503"/>
                  </a:lnTo>
                  <a:lnTo>
                    <a:pt x="669089" y="260201"/>
                  </a:lnTo>
                  <a:lnTo>
                    <a:pt x="730658" y="220726"/>
                  </a:lnTo>
                  <a:lnTo>
                    <a:pt x="794216" y="184078"/>
                  </a:lnTo>
                  <a:lnTo>
                    <a:pt x="859659" y="150571"/>
                  </a:lnTo>
                  <a:lnTo>
                    <a:pt x="926882" y="120205"/>
                  </a:lnTo>
                  <a:lnTo>
                    <a:pt x="995885" y="93086"/>
                  </a:lnTo>
                  <a:lnTo>
                    <a:pt x="1066354" y="69212"/>
                  </a:lnTo>
                  <a:lnTo>
                    <a:pt x="1138394" y="48689"/>
                  </a:lnTo>
                  <a:lnTo>
                    <a:pt x="1211900" y="31726"/>
                  </a:lnTo>
                  <a:lnTo>
                    <a:pt x="1286557" y="18428"/>
                  </a:lnTo>
                  <a:lnTo>
                    <a:pt x="1362576" y="8795"/>
                  </a:lnTo>
                  <a:lnTo>
                    <a:pt x="1439642" y="2931"/>
                  </a:lnTo>
                  <a:lnTo>
                    <a:pt x="1554298" y="0"/>
                  </a:lnTo>
                </a:path>
              </a:pathLst>
            </a:custGeom>
            <a:ln w="73296">
              <a:solidFill>
                <a:srgbClr val="FFFFFF"/>
              </a:solidFill>
            </a:ln>
          </p:spPr>
          <p:txBody>
            <a:bodyPr wrap="square" lIns="0" tIns="0" rIns="0" bIns="0" rtlCol="0"/>
            <a:lstStyle/>
            <a:p>
              <a:endParaRPr/>
            </a:p>
          </p:txBody>
        </p:sp>
        <p:pic>
          <p:nvPicPr>
            <p:cNvPr id="6" name="object 6"/>
            <p:cNvPicPr/>
            <p:nvPr/>
          </p:nvPicPr>
          <p:blipFill>
            <a:blip r:embed="rId4" cstate="print"/>
            <a:stretch>
              <a:fillRect/>
            </a:stretch>
          </p:blipFill>
          <p:spPr>
            <a:xfrm>
              <a:off x="7368152" y="8536702"/>
              <a:ext cx="12735947" cy="2758029"/>
            </a:xfrm>
            <a:prstGeom prst="rect">
              <a:avLst/>
            </a:prstGeom>
          </p:spPr>
        </p:pic>
        <p:sp>
          <p:nvSpPr>
            <p:cNvPr id="7" name="object 7"/>
            <p:cNvSpPr/>
            <p:nvPr/>
          </p:nvSpPr>
          <p:spPr>
            <a:xfrm>
              <a:off x="14118104" y="3784596"/>
              <a:ext cx="912494" cy="226695"/>
            </a:xfrm>
            <a:custGeom>
              <a:avLst/>
              <a:gdLst/>
              <a:ahLst/>
              <a:cxnLst/>
              <a:rect l="l" t="t" r="r" b="b"/>
              <a:pathLst>
                <a:path w="912494" h="226695">
                  <a:moveTo>
                    <a:pt x="912223" y="0"/>
                  </a:moveTo>
                  <a:lnTo>
                    <a:pt x="0" y="0"/>
                  </a:lnTo>
                  <a:lnTo>
                    <a:pt x="0" y="226171"/>
                  </a:lnTo>
                  <a:lnTo>
                    <a:pt x="912223" y="226171"/>
                  </a:lnTo>
                  <a:lnTo>
                    <a:pt x="912223" y="0"/>
                  </a:lnTo>
                  <a:close/>
                </a:path>
              </a:pathLst>
            </a:custGeom>
            <a:solidFill>
              <a:srgbClr val="E28B18">
                <a:alpha val="50195"/>
              </a:srgbClr>
            </a:solidFill>
          </p:spPr>
          <p:txBody>
            <a:bodyPr wrap="square" lIns="0" tIns="0" rIns="0" bIns="0" rtlCol="0"/>
            <a:lstStyle/>
            <a:p>
              <a:endParaRPr/>
            </a:p>
          </p:txBody>
        </p:sp>
        <p:sp>
          <p:nvSpPr>
            <p:cNvPr id="8" name="object 8"/>
            <p:cNvSpPr/>
            <p:nvPr/>
          </p:nvSpPr>
          <p:spPr>
            <a:xfrm>
              <a:off x="14118104" y="3784596"/>
              <a:ext cx="912494" cy="226695"/>
            </a:xfrm>
            <a:custGeom>
              <a:avLst/>
              <a:gdLst/>
              <a:ahLst/>
              <a:cxnLst/>
              <a:rect l="l" t="t" r="r" b="b"/>
              <a:pathLst>
                <a:path w="912494" h="226695">
                  <a:moveTo>
                    <a:pt x="0" y="226171"/>
                  </a:moveTo>
                  <a:lnTo>
                    <a:pt x="912223" y="226171"/>
                  </a:lnTo>
                  <a:lnTo>
                    <a:pt x="912223" y="0"/>
                  </a:lnTo>
                  <a:lnTo>
                    <a:pt x="0" y="0"/>
                  </a:lnTo>
                  <a:lnTo>
                    <a:pt x="0" y="226171"/>
                  </a:lnTo>
                  <a:close/>
                </a:path>
              </a:pathLst>
            </a:custGeom>
            <a:ln w="10470">
              <a:solidFill>
                <a:srgbClr val="FFC000"/>
              </a:solidFill>
            </a:ln>
          </p:spPr>
          <p:txBody>
            <a:bodyPr wrap="square" lIns="0" tIns="0" rIns="0" bIns="0" rtlCol="0"/>
            <a:lstStyle/>
            <a:p>
              <a:endParaRPr/>
            </a:p>
          </p:txBody>
        </p:sp>
        <p:sp>
          <p:nvSpPr>
            <p:cNvPr id="9" name="object 9"/>
            <p:cNvSpPr/>
            <p:nvPr/>
          </p:nvSpPr>
          <p:spPr>
            <a:xfrm>
              <a:off x="18314834" y="3897682"/>
              <a:ext cx="912494" cy="226695"/>
            </a:xfrm>
            <a:custGeom>
              <a:avLst/>
              <a:gdLst/>
              <a:ahLst/>
              <a:cxnLst/>
              <a:rect l="l" t="t" r="r" b="b"/>
              <a:pathLst>
                <a:path w="912494" h="226695">
                  <a:moveTo>
                    <a:pt x="912223" y="0"/>
                  </a:moveTo>
                  <a:lnTo>
                    <a:pt x="0" y="0"/>
                  </a:lnTo>
                  <a:lnTo>
                    <a:pt x="0" y="226171"/>
                  </a:lnTo>
                  <a:lnTo>
                    <a:pt x="912223" y="226171"/>
                  </a:lnTo>
                  <a:lnTo>
                    <a:pt x="912223" y="0"/>
                  </a:lnTo>
                  <a:close/>
                </a:path>
              </a:pathLst>
            </a:custGeom>
            <a:solidFill>
              <a:srgbClr val="E28B18">
                <a:alpha val="50195"/>
              </a:srgbClr>
            </a:solidFill>
          </p:spPr>
          <p:txBody>
            <a:bodyPr wrap="square" lIns="0" tIns="0" rIns="0" bIns="0" rtlCol="0"/>
            <a:lstStyle/>
            <a:p>
              <a:endParaRPr/>
            </a:p>
          </p:txBody>
        </p:sp>
        <p:sp>
          <p:nvSpPr>
            <p:cNvPr id="10" name="object 10"/>
            <p:cNvSpPr/>
            <p:nvPr/>
          </p:nvSpPr>
          <p:spPr>
            <a:xfrm>
              <a:off x="18314834" y="3897682"/>
              <a:ext cx="912494" cy="226695"/>
            </a:xfrm>
            <a:custGeom>
              <a:avLst/>
              <a:gdLst/>
              <a:ahLst/>
              <a:cxnLst/>
              <a:rect l="l" t="t" r="r" b="b"/>
              <a:pathLst>
                <a:path w="912494" h="226695">
                  <a:moveTo>
                    <a:pt x="0" y="226171"/>
                  </a:moveTo>
                  <a:lnTo>
                    <a:pt x="912223" y="226171"/>
                  </a:lnTo>
                  <a:lnTo>
                    <a:pt x="912223" y="0"/>
                  </a:lnTo>
                  <a:lnTo>
                    <a:pt x="0" y="0"/>
                  </a:lnTo>
                  <a:lnTo>
                    <a:pt x="0" y="226171"/>
                  </a:lnTo>
                  <a:close/>
                </a:path>
              </a:pathLst>
            </a:custGeom>
            <a:ln w="10470">
              <a:solidFill>
                <a:srgbClr val="FFC000"/>
              </a:solidFill>
            </a:ln>
          </p:spPr>
          <p:txBody>
            <a:bodyPr wrap="square" lIns="0" tIns="0" rIns="0" bIns="0" rtlCol="0"/>
            <a:lstStyle/>
            <a:p>
              <a:endParaRPr/>
            </a:p>
          </p:txBody>
        </p:sp>
        <p:sp>
          <p:nvSpPr>
            <p:cNvPr id="11" name="object 11"/>
            <p:cNvSpPr/>
            <p:nvPr/>
          </p:nvSpPr>
          <p:spPr>
            <a:xfrm>
              <a:off x="15186134" y="9274272"/>
              <a:ext cx="776605" cy="285750"/>
            </a:xfrm>
            <a:custGeom>
              <a:avLst/>
              <a:gdLst/>
              <a:ahLst/>
              <a:cxnLst/>
              <a:rect l="l" t="t" r="r" b="b"/>
              <a:pathLst>
                <a:path w="776605" h="285750">
                  <a:moveTo>
                    <a:pt x="776520" y="0"/>
                  </a:moveTo>
                  <a:lnTo>
                    <a:pt x="0" y="0"/>
                  </a:lnTo>
                  <a:lnTo>
                    <a:pt x="0" y="285226"/>
                  </a:lnTo>
                  <a:lnTo>
                    <a:pt x="776520" y="285226"/>
                  </a:lnTo>
                  <a:lnTo>
                    <a:pt x="776520" y="0"/>
                  </a:lnTo>
                  <a:close/>
                </a:path>
              </a:pathLst>
            </a:custGeom>
            <a:solidFill>
              <a:srgbClr val="2E7787">
                <a:alpha val="50195"/>
              </a:srgbClr>
            </a:solidFill>
          </p:spPr>
          <p:txBody>
            <a:bodyPr wrap="square" lIns="0" tIns="0" rIns="0" bIns="0" rtlCol="0"/>
            <a:lstStyle/>
            <a:p>
              <a:endParaRPr/>
            </a:p>
          </p:txBody>
        </p:sp>
        <p:sp>
          <p:nvSpPr>
            <p:cNvPr id="12" name="object 12"/>
            <p:cNvSpPr/>
            <p:nvPr/>
          </p:nvSpPr>
          <p:spPr>
            <a:xfrm>
              <a:off x="15186134" y="9274272"/>
              <a:ext cx="776605" cy="285750"/>
            </a:xfrm>
            <a:custGeom>
              <a:avLst/>
              <a:gdLst/>
              <a:ahLst/>
              <a:cxnLst/>
              <a:rect l="l" t="t" r="r" b="b"/>
              <a:pathLst>
                <a:path w="776605" h="285750">
                  <a:moveTo>
                    <a:pt x="0" y="285226"/>
                  </a:moveTo>
                  <a:lnTo>
                    <a:pt x="776520" y="285226"/>
                  </a:lnTo>
                  <a:lnTo>
                    <a:pt x="776520" y="0"/>
                  </a:lnTo>
                  <a:lnTo>
                    <a:pt x="0" y="0"/>
                  </a:lnTo>
                  <a:lnTo>
                    <a:pt x="0" y="285226"/>
                  </a:lnTo>
                  <a:close/>
                </a:path>
              </a:pathLst>
            </a:custGeom>
            <a:ln w="10470">
              <a:solidFill>
                <a:srgbClr val="2E528F"/>
              </a:solidFill>
            </a:ln>
          </p:spPr>
          <p:txBody>
            <a:bodyPr wrap="square" lIns="0" tIns="0" rIns="0" bIns="0" rtlCol="0"/>
            <a:lstStyle/>
            <a:p>
              <a:endParaRPr/>
            </a:p>
          </p:txBody>
        </p:sp>
        <p:sp>
          <p:nvSpPr>
            <p:cNvPr id="13" name="object 13"/>
            <p:cNvSpPr/>
            <p:nvPr/>
          </p:nvSpPr>
          <p:spPr>
            <a:xfrm>
              <a:off x="18338708" y="3544604"/>
              <a:ext cx="913765" cy="226695"/>
            </a:xfrm>
            <a:custGeom>
              <a:avLst/>
              <a:gdLst/>
              <a:ahLst/>
              <a:cxnLst/>
              <a:rect l="l" t="t" r="r" b="b"/>
              <a:pathLst>
                <a:path w="913765" h="226695">
                  <a:moveTo>
                    <a:pt x="913480" y="0"/>
                  </a:moveTo>
                  <a:lnTo>
                    <a:pt x="0" y="0"/>
                  </a:lnTo>
                  <a:lnTo>
                    <a:pt x="0" y="226171"/>
                  </a:lnTo>
                  <a:lnTo>
                    <a:pt x="913480" y="226171"/>
                  </a:lnTo>
                  <a:lnTo>
                    <a:pt x="913480" y="0"/>
                  </a:lnTo>
                  <a:close/>
                </a:path>
              </a:pathLst>
            </a:custGeom>
            <a:solidFill>
              <a:srgbClr val="2E7787">
                <a:alpha val="50195"/>
              </a:srgbClr>
            </a:solidFill>
          </p:spPr>
          <p:txBody>
            <a:bodyPr wrap="square" lIns="0" tIns="0" rIns="0" bIns="0" rtlCol="0"/>
            <a:lstStyle/>
            <a:p>
              <a:endParaRPr/>
            </a:p>
          </p:txBody>
        </p:sp>
        <p:sp>
          <p:nvSpPr>
            <p:cNvPr id="14" name="object 14"/>
            <p:cNvSpPr/>
            <p:nvPr/>
          </p:nvSpPr>
          <p:spPr>
            <a:xfrm>
              <a:off x="18338708" y="3544604"/>
              <a:ext cx="913765" cy="226695"/>
            </a:xfrm>
            <a:custGeom>
              <a:avLst/>
              <a:gdLst/>
              <a:ahLst/>
              <a:cxnLst/>
              <a:rect l="l" t="t" r="r" b="b"/>
              <a:pathLst>
                <a:path w="913765" h="226695">
                  <a:moveTo>
                    <a:pt x="0" y="226171"/>
                  </a:moveTo>
                  <a:lnTo>
                    <a:pt x="913480" y="226171"/>
                  </a:lnTo>
                  <a:lnTo>
                    <a:pt x="913480" y="0"/>
                  </a:lnTo>
                  <a:lnTo>
                    <a:pt x="0" y="0"/>
                  </a:lnTo>
                  <a:lnTo>
                    <a:pt x="0" y="226171"/>
                  </a:lnTo>
                  <a:close/>
                </a:path>
              </a:pathLst>
            </a:custGeom>
            <a:ln w="10470">
              <a:solidFill>
                <a:srgbClr val="2E528F"/>
              </a:solidFill>
            </a:ln>
          </p:spPr>
          <p:txBody>
            <a:bodyPr wrap="square" lIns="0" tIns="0" rIns="0" bIns="0" rtlCol="0"/>
            <a:lstStyle/>
            <a:p>
              <a:endParaRPr/>
            </a:p>
          </p:txBody>
        </p:sp>
      </p:grpSp>
      <p:sp>
        <p:nvSpPr>
          <p:cNvPr id="15" name="object 15"/>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0" dirty="0"/>
              <a:t>Φύλλο</a:t>
            </a:r>
            <a:r>
              <a:rPr spc="280" dirty="0"/>
              <a:t> </a:t>
            </a:r>
            <a:r>
              <a:rPr spc="70" dirty="0"/>
              <a:t>Καταμέτρησης</a:t>
            </a:r>
            <a:r>
              <a:rPr spc="310" dirty="0"/>
              <a:t> </a:t>
            </a:r>
            <a:r>
              <a:rPr spc="50" dirty="0"/>
              <a:t>Ψήφων</a:t>
            </a:r>
          </a:p>
        </p:txBody>
      </p:sp>
      <p:sp>
        <p:nvSpPr>
          <p:cNvPr id="16" name="object 16"/>
          <p:cNvSpPr txBox="1"/>
          <p:nvPr/>
        </p:nvSpPr>
        <p:spPr>
          <a:xfrm>
            <a:off x="877041" y="3564708"/>
            <a:ext cx="8126095" cy="1536065"/>
          </a:xfrm>
          <a:prstGeom prst="rect">
            <a:avLst/>
          </a:prstGeom>
          <a:solidFill>
            <a:srgbClr val="F0C58B"/>
          </a:solidFill>
        </p:spPr>
        <p:txBody>
          <a:bodyPr vert="horz" wrap="square" lIns="0" tIns="358140" rIns="0" bIns="0" rtlCol="0">
            <a:spAutoFit/>
          </a:bodyPr>
          <a:lstStyle/>
          <a:p>
            <a:pPr marL="75565" marR="380365">
              <a:lnSpc>
                <a:spcPts val="3170"/>
              </a:lnSpc>
              <a:spcBef>
                <a:spcPts val="2820"/>
              </a:spcBef>
            </a:pPr>
            <a:r>
              <a:rPr sz="2650" spc="-114" dirty="0">
                <a:solidFill>
                  <a:srgbClr val="2E7787"/>
                </a:solidFill>
                <a:latin typeface="Carlito"/>
                <a:cs typeface="Carlito"/>
              </a:rPr>
              <a:t>Το</a:t>
            </a:r>
            <a:r>
              <a:rPr sz="2650" spc="-35" dirty="0">
                <a:solidFill>
                  <a:srgbClr val="2E7787"/>
                </a:solidFill>
                <a:latin typeface="Carlito"/>
                <a:cs typeface="Carlito"/>
              </a:rPr>
              <a:t> </a:t>
            </a:r>
            <a:r>
              <a:rPr sz="2650" spc="-10" dirty="0">
                <a:solidFill>
                  <a:srgbClr val="2E7787"/>
                </a:solidFill>
                <a:latin typeface="Carlito"/>
                <a:cs typeface="Carlito"/>
              </a:rPr>
              <a:t>σύνολο</a:t>
            </a:r>
            <a:r>
              <a:rPr sz="2650" spc="-114" dirty="0">
                <a:solidFill>
                  <a:srgbClr val="2E7787"/>
                </a:solidFill>
                <a:latin typeface="Carlito"/>
                <a:cs typeface="Carlito"/>
              </a:rPr>
              <a:t> </a:t>
            </a:r>
            <a:r>
              <a:rPr sz="2650" spc="-10" dirty="0">
                <a:solidFill>
                  <a:srgbClr val="2E7787"/>
                </a:solidFill>
                <a:latin typeface="Carlito"/>
                <a:cs typeface="Carlito"/>
              </a:rPr>
              <a:t>ψηφισάντων</a:t>
            </a:r>
            <a:r>
              <a:rPr sz="2650" spc="-75" dirty="0">
                <a:solidFill>
                  <a:srgbClr val="2E7787"/>
                </a:solidFill>
                <a:latin typeface="Carlito"/>
                <a:cs typeface="Carlito"/>
              </a:rPr>
              <a:t> </a:t>
            </a:r>
            <a:r>
              <a:rPr sz="2650" dirty="0">
                <a:solidFill>
                  <a:srgbClr val="2E7787"/>
                </a:solidFill>
                <a:latin typeface="Carlito"/>
                <a:cs typeface="Carlito"/>
              </a:rPr>
              <a:t>πρέπει</a:t>
            </a:r>
            <a:r>
              <a:rPr sz="2650" spc="-70" dirty="0">
                <a:solidFill>
                  <a:srgbClr val="2E7787"/>
                </a:solidFill>
                <a:latin typeface="Carlito"/>
                <a:cs typeface="Carlito"/>
              </a:rPr>
              <a:t> </a:t>
            </a:r>
            <a:r>
              <a:rPr sz="2650" dirty="0">
                <a:solidFill>
                  <a:srgbClr val="2E7787"/>
                </a:solidFill>
                <a:latin typeface="Carlito"/>
                <a:cs typeface="Carlito"/>
              </a:rPr>
              <a:t>να</a:t>
            </a:r>
            <a:r>
              <a:rPr sz="2650" spc="-80" dirty="0">
                <a:solidFill>
                  <a:srgbClr val="2E7787"/>
                </a:solidFill>
                <a:latin typeface="Carlito"/>
                <a:cs typeface="Carlito"/>
              </a:rPr>
              <a:t> </a:t>
            </a:r>
            <a:r>
              <a:rPr sz="2650" dirty="0">
                <a:solidFill>
                  <a:srgbClr val="2E7787"/>
                </a:solidFill>
                <a:latin typeface="Carlito"/>
                <a:cs typeface="Carlito"/>
              </a:rPr>
              <a:t>ισούται</a:t>
            </a:r>
            <a:r>
              <a:rPr sz="2650" spc="-85" dirty="0">
                <a:solidFill>
                  <a:srgbClr val="2E7787"/>
                </a:solidFill>
                <a:latin typeface="Carlito"/>
                <a:cs typeface="Carlito"/>
              </a:rPr>
              <a:t> </a:t>
            </a:r>
            <a:r>
              <a:rPr sz="2650" dirty="0">
                <a:solidFill>
                  <a:srgbClr val="2E7787"/>
                </a:solidFill>
                <a:latin typeface="Carlito"/>
                <a:cs typeface="Carlito"/>
              </a:rPr>
              <a:t>με</a:t>
            </a:r>
            <a:r>
              <a:rPr sz="2650" spc="-65" dirty="0">
                <a:solidFill>
                  <a:srgbClr val="2E7787"/>
                </a:solidFill>
                <a:latin typeface="Carlito"/>
                <a:cs typeface="Carlito"/>
              </a:rPr>
              <a:t> </a:t>
            </a:r>
            <a:r>
              <a:rPr sz="2650" dirty="0">
                <a:solidFill>
                  <a:srgbClr val="2E7787"/>
                </a:solidFill>
                <a:latin typeface="Carlito"/>
                <a:cs typeface="Carlito"/>
              </a:rPr>
              <a:t>το</a:t>
            </a:r>
            <a:r>
              <a:rPr sz="2650" spc="-70" dirty="0">
                <a:solidFill>
                  <a:srgbClr val="2E7787"/>
                </a:solidFill>
                <a:latin typeface="Carlito"/>
                <a:cs typeface="Carlito"/>
              </a:rPr>
              <a:t> </a:t>
            </a:r>
            <a:r>
              <a:rPr sz="2650" spc="-10" dirty="0">
                <a:solidFill>
                  <a:srgbClr val="2E7787"/>
                </a:solidFill>
                <a:latin typeface="Carlito"/>
                <a:cs typeface="Carlito"/>
              </a:rPr>
              <a:t>σύνολο </a:t>
            </a:r>
            <a:r>
              <a:rPr sz="2650" dirty="0">
                <a:solidFill>
                  <a:srgbClr val="2E7787"/>
                </a:solidFill>
                <a:latin typeface="Carlito"/>
                <a:cs typeface="Carlito"/>
              </a:rPr>
              <a:t>της</a:t>
            </a:r>
            <a:r>
              <a:rPr sz="2650" spc="-90" dirty="0">
                <a:solidFill>
                  <a:srgbClr val="2E7787"/>
                </a:solidFill>
                <a:latin typeface="Carlito"/>
                <a:cs typeface="Carlito"/>
              </a:rPr>
              <a:t> </a:t>
            </a:r>
            <a:r>
              <a:rPr sz="2650" dirty="0">
                <a:solidFill>
                  <a:srgbClr val="2E7787"/>
                </a:solidFill>
                <a:latin typeface="Carlito"/>
                <a:cs typeface="Carlito"/>
              </a:rPr>
              <a:t>ανάλυσης</a:t>
            </a:r>
            <a:r>
              <a:rPr sz="2650" spc="-100" dirty="0">
                <a:solidFill>
                  <a:srgbClr val="2E7787"/>
                </a:solidFill>
                <a:latin typeface="Carlito"/>
                <a:cs typeface="Carlito"/>
              </a:rPr>
              <a:t> </a:t>
            </a:r>
            <a:r>
              <a:rPr sz="2650" spc="-10" dirty="0">
                <a:solidFill>
                  <a:srgbClr val="2E7787"/>
                </a:solidFill>
                <a:latin typeface="Carlito"/>
                <a:cs typeface="Carlito"/>
              </a:rPr>
              <a:t>ψηφοδελτίων</a:t>
            </a:r>
            <a:endParaRPr sz="2650">
              <a:latin typeface="Carlito"/>
              <a:cs typeface="Carlito"/>
            </a:endParaRPr>
          </a:p>
        </p:txBody>
      </p:sp>
      <p:sp>
        <p:nvSpPr>
          <p:cNvPr id="17" name="object 17"/>
          <p:cNvSpPr txBox="1"/>
          <p:nvPr/>
        </p:nvSpPr>
        <p:spPr>
          <a:xfrm>
            <a:off x="877041" y="5306226"/>
            <a:ext cx="8126095" cy="1696720"/>
          </a:xfrm>
          <a:prstGeom prst="rect">
            <a:avLst/>
          </a:prstGeom>
          <a:solidFill>
            <a:srgbClr val="96BAC3"/>
          </a:solidFill>
        </p:spPr>
        <p:txBody>
          <a:bodyPr vert="horz" wrap="square" lIns="0" tIns="36195" rIns="0" bIns="0" rtlCol="0">
            <a:spAutoFit/>
          </a:bodyPr>
          <a:lstStyle/>
          <a:p>
            <a:pPr marL="75565" marR="803910">
              <a:lnSpc>
                <a:spcPts val="3170"/>
              </a:lnSpc>
              <a:spcBef>
                <a:spcPts val="285"/>
              </a:spcBef>
            </a:pPr>
            <a:r>
              <a:rPr sz="2650" spc="-114" dirty="0">
                <a:solidFill>
                  <a:srgbClr val="2E7787"/>
                </a:solidFill>
                <a:latin typeface="Carlito"/>
                <a:cs typeface="Carlito"/>
              </a:rPr>
              <a:t>Το</a:t>
            </a:r>
            <a:r>
              <a:rPr sz="2650" spc="-35" dirty="0">
                <a:solidFill>
                  <a:srgbClr val="2E7787"/>
                </a:solidFill>
                <a:latin typeface="Carlito"/>
                <a:cs typeface="Carlito"/>
              </a:rPr>
              <a:t> </a:t>
            </a:r>
            <a:r>
              <a:rPr sz="2650" spc="-10" dirty="0">
                <a:solidFill>
                  <a:srgbClr val="2E7787"/>
                </a:solidFill>
                <a:latin typeface="Carlito"/>
                <a:cs typeface="Carlito"/>
              </a:rPr>
              <a:t>σύνολο</a:t>
            </a:r>
            <a:r>
              <a:rPr sz="2650" spc="-135" dirty="0">
                <a:solidFill>
                  <a:srgbClr val="2E7787"/>
                </a:solidFill>
                <a:latin typeface="Carlito"/>
                <a:cs typeface="Carlito"/>
              </a:rPr>
              <a:t> </a:t>
            </a:r>
            <a:r>
              <a:rPr sz="2650" spc="-10" dirty="0">
                <a:solidFill>
                  <a:srgbClr val="2E7787"/>
                </a:solidFill>
                <a:latin typeface="Carlito"/>
                <a:cs typeface="Carlito"/>
              </a:rPr>
              <a:t>έγκυρων</a:t>
            </a:r>
            <a:r>
              <a:rPr sz="2650" spc="-100" dirty="0">
                <a:solidFill>
                  <a:srgbClr val="2E7787"/>
                </a:solidFill>
                <a:latin typeface="Carlito"/>
                <a:cs typeface="Carlito"/>
              </a:rPr>
              <a:t> </a:t>
            </a:r>
            <a:r>
              <a:rPr sz="2650" dirty="0">
                <a:solidFill>
                  <a:srgbClr val="2E7787"/>
                </a:solidFill>
                <a:latin typeface="Carlito"/>
                <a:cs typeface="Carlito"/>
              </a:rPr>
              <a:t>ψήφων</a:t>
            </a:r>
            <a:r>
              <a:rPr sz="2650" spc="-75" dirty="0">
                <a:solidFill>
                  <a:srgbClr val="2E7787"/>
                </a:solidFill>
                <a:latin typeface="Carlito"/>
                <a:cs typeface="Carlito"/>
              </a:rPr>
              <a:t> </a:t>
            </a:r>
            <a:r>
              <a:rPr sz="2650" dirty="0">
                <a:solidFill>
                  <a:srgbClr val="2E7787"/>
                </a:solidFill>
                <a:latin typeface="Carlito"/>
                <a:cs typeface="Carlito"/>
              </a:rPr>
              <a:t>πρέπει</a:t>
            </a:r>
            <a:r>
              <a:rPr sz="2650" spc="-80" dirty="0">
                <a:solidFill>
                  <a:srgbClr val="2E7787"/>
                </a:solidFill>
                <a:latin typeface="Carlito"/>
                <a:cs typeface="Carlito"/>
              </a:rPr>
              <a:t> </a:t>
            </a:r>
            <a:r>
              <a:rPr sz="2650" dirty="0">
                <a:solidFill>
                  <a:srgbClr val="2E7787"/>
                </a:solidFill>
                <a:latin typeface="Carlito"/>
                <a:cs typeface="Carlito"/>
              </a:rPr>
              <a:t>να</a:t>
            </a:r>
            <a:r>
              <a:rPr sz="2650" spc="-85" dirty="0">
                <a:solidFill>
                  <a:srgbClr val="2E7787"/>
                </a:solidFill>
                <a:latin typeface="Carlito"/>
                <a:cs typeface="Carlito"/>
              </a:rPr>
              <a:t> </a:t>
            </a:r>
            <a:r>
              <a:rPr sz="2650" dirty="0">
                <a:solidFill>
                  <a:srgbClr val="2E7787"/>
                </a:solidFill>
                <a:latin typeface="Carlito"/>
                <a:cs typeface="Carlito"/>
              </a:rPr>
              <a:t>ισούται</a:t>
            </a:r>
            <a:r>
              <a:rPr sz="2650" spc="-95" dirty="0">
                <a:solidFill>
                  <a:srgbClr val="2E7787"/>
                </a:solidFill>
                <a:latin typeface="Carlito"/>
                <a:cs typeface="Carlito"/>
              </a:rPr>
              <a:t> </a:t>
            </a:r>
            <a:r>
              <a:rPr sz="2650" dirty="0">
                <a:solidFill>
                  <a:srgbClr val="2E7787"/>
                </a:solidFill>
                <a:latin typeface="Carlito"/>
                <a:cs typeface="Carlito"/>
              </a:rPr>
              <a:t>με</a:t>
            </a:r>
            <a:r>
              <a:rPr sz="2650" spc="-80" dirty="0">
                <a:solidFill>
                  <a:srgbClr val="2E7787"/>
                </a:solidFill>
                <a:latin typeface="Carlito"/>
                <a:cs typeface="Carlito"/>
              </a:rPr>
              <a:t> </a:t>
            </a:r>
            <a:r>
              <a:rPr sz="2650" spc="-25" dirty="0">
                <a:solidFill>
                  <a:srgbClr val="2E7787"/>
                </a:solidFill>
                <a:latin typeface="Carlito"/>
                <a:cs typeface="Carlito"/>
              </a:rPr>
              <a:t>τον </a:t>
            </a:r>
            <a:r>
              <a:rPr sz="2650" dirty="0">
                <a:solidFill>
                  <a:srgbClr val="2E7787"/>
                </a:solidFill>
                <a:latin typeface="Carlito"/>
                <a:cs typeface="Carlito"/>
              </a:rPr>
              <a:t>αριθμό</a:t>
            </a:r>
            <a:r>
              <a:rPr sz="2650" spc="-105" dirty="0">
                <a:solidFill>
                  <a:srgbClr val="2E7787"/>
                </a:solidFill>
                <a:latin typeface="Carlito"/>
                <a:cs typeface="Carlito"/>
              </a:rPr>
              <a:t> </a:t>
            </a:r>
            <a:r>
              <a:rPr sz="2650" dirty="0">
                <a:solidFill>
                  <a:srgbClr val="2E7787"/>
                </a:solidFill>
                <a:latin typeface="Carlito"/>
                <a:cs typeface="Carlito"/>
              </a:rPr>
              <a:t>των</a:t>
            </a:r>
            <a:r>
              <a:rPr sz="2650" spc="-90" dirty="0">
                <a:solidFill>
                  <a:srgbClr val="2E7787"/>
                </a:solidFill>
                <a:latin typeface="Carlito"/>
                <a:cs typeface="Carlito"/>
              </a:rPr>
              <a:t> </a:t>
            </a:r>
            <a:r>
              <a:rPr sz="2650" spc="-10" dirty="0">
                <a:solidFill>
                  <a:srgbClr val="2E7787"/>
                </a:solidFill>
                <a:latin typeface="Carlito"/>
                <a:cs typeface="Carlito"/>
              </a:rPr>
              <a:t>έγκυρων</a:t>
            </a:r>
            <a:r>
              <a:rPr sz="2650" spc="-114" dirty="0">
                <a:solidFill>
                  <a:srgbClr val="2E7787"/>
                </a:solidFill>
                <a:latin typeface="Carlito"/>
                <a:cs typeface="Carlito"/>
              </a:rPr>
              <a:t> </a:t>
            </a:r>
            <a:r>
              <a:rPr sz="2650" spc="-20" dirty="0">
                <a:solidFill>
                  <a:srgbClr val="2E7787"/>
                </a:solidFill>
                <a:latin typeface="Carlito"/>
                <a:cs typeface="Carlito"/>
              </a:rPr>
              <a:t>ψηφοδελτίων</a:t>
            </a:r>
            <a:r>
              <a:rPr sz="2650" spc="-105" dirty="0">
                <a:solidFill>
                  <a:srgbClr val="2E7787"/>
                </a:solidFill>
                <a:latin typeface="Carlito"/>
                <a:cs typeface="Carlito"/>
              </a:rPr>
              <a:t> </a:t>
            </a:r>
            <a:r>
              <a:rPr sz="2650" dirty="0">
                <a:solidFill>
                  <a:srgbClr val="2E7787"/>
                </a:solidFill>
                <a:latin typeface="Carlito"/>
                <a:cs typeface="Carlito"/>
              </a:rPr>
              <a:t>στην</a:t>
            </a:r>
            <a:r>
              <a:rPr sz="2650" spc="-90" dirty="0">
                <a:solidFill>
                  <a:srgbClr val="2E7787"/>
                </a:solidFill>
                <a:latin typeface="Carlito"/>
                <a:cs typeface="Carlito"/>
              </a:rPr>
              <a:t> </a:t>
            </a:r>
            <a:r>
              <a:rPr sz="2650" spc="-10" dirty="0">
                <a:solidFill>
                  <a:srgbClr val="2E7787"/>
                </a:solidFill>
                <a:latin typeface="Carlito"/>
                <a:cs typeface="Carlito"/>
              </a:rPr>
              <a:t>ανάλυση</a:t>
            </a:r>
            <a:endParaRPr sz="2650">
              <a:latin typeface="Carlito"/>
              <a:cs typeface="Carlito"/>
            </a:endParaRPr>
          </a:p>
          <a:p>
            <a:pPr marL="75565">
              <a:lnSpc>
                <a:spcPts val="3060"/>
              </a:lnSpc>
            </a:pPr>
            <a:r>
              <a:rPr sz="2650" spc="-10" dirty="0">
                <a:solidFill>
                  <a:srgbClr val="2E7787"/>
                </a:solidFill>
                <a:latin typeface="Carlito"/>
                <a:cs typeface="Carlito"/>
              </a:rPr>
              <a:t>ψηφοδελτίων</a:t>
            </a:r>
            <a:endParaRPr sz="2650">
              <a:latin typeface="Carlito"/>
              <a:cs typeface="Carlito"/>
            </a:endParaRPr>
          </a:p>
        </p:txBody>
      </p:sp>
      <p:pic>
        <p:nvPicPr>
          <p:cNvPr id="18" name="object 18"/>
          <p:cNvPicPr/>
          <p:nvPr/>
        </p:nvPicPr>
        <p:blipFill>
          <a:blip r:embed="rId5" cstate="print"/>
          <a:stretch>
            <a:fillRect/>
          </a:stretch>
        </p:blipFill>
        <p:spPr>
          <a:xfrm>
            <a:off x="1032848" y="12565"/>
            <a:ext cx="2798239" cy="1882246"/>
          </a:xfrm>
          <a:prstGeom prst="rect">
            <a:avLst/>
          </a:prstGeom>
        </p:spPr>
      </p:pic>
      <p:sp>
        <p:nvSpPr>
          <p:cNvPr id="19" name="object 1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3023228"/>
            <a:ext cx="17521555" cy="3757929"/>
          </a:xfrm>
          <a:prstGeom prst="rect">
            <a:avLst/>
          </a:prstGeom>
        </p:spPr>
        <p:txBody>
          <a:bodyPr vert="horz" wrap="square" lIns="0" tIns="0" rIns="0" bIns="0" rtlCol="0">
            <a:spAutoFit/>
          </a:bodyPr>
          <a:lstStyle/>
          <a:p>
            <a:pPr marL="639445" indent="-626745">
              <a:lnSpc>
                <a:spcPts val="3779"/>
              </a:lnSpc>
              <a:buClr>
                <a:srgbClr val="2E7787"/>
              </a:buClr>
              <a:buSzPct val="116949"/>
              <a:buFont typeface="Arial"/>
              <a:buAutoNum type="arabicPeriod" startAt="15"/>
              <a:tabLst>
                <a:tab pos="639445" algn="l"/>
              </a:tabLst>
            </a:pPr>
            <a:r>
              <a:rPr sz="2950" dirty="0">
                <a:solidFill>
                  <a:srgbClr val="2E7787"/>
                </a:solidFill>
                <a:latin typeface="Arial"/>
                <a:cs typeface="Arial"/>
              </a:rPr>
              <a:t>Διαλογή</a:t>
            </a:r>
            <a:r>
              <a:rPr sz="2950" spc="-5" dirty="0">
                <a:solidFill>
                  <a:srgbClr val="2E7787"/>
                </a:solidFill>
                <a:latin typeface="Arial"/>
                <a:cs typeface="Arial"/>
              </a:rPr>
              <a:t> </a:t>
            </a:r>
            <a:r>
              <a:rPr sz="2950" dirty="0">
                <a:solidFill>
                  <a:srgbClr val="2E7787"/>
                </a:solidFill>
                <a:latin typeface="Arial"/>
                <a:cs typeface="Arial"/>
              </a:rPr>
              <a:t>&amp; καταμέτρηση</a:t>
            </a:r>
            <a:r>
              <a:rPr sz="2950" spc="-5" dirty="0">
                <a:solidFill>
                  <a:srgbClr val="2E7787"/>
                </a:solidFill>
                <a:latin typeface="Arial"/>
                <a:cs typeface="Arial"/>
              </a:rPr>
              <a:t> </a:t>
            </a:r>
            <a:r>
              <a:rPr sz="2950" dirty="0">
                <a:solidFill>
                  <a:srgbClr val="2E7787"/>
                </a:solidFill>
                <a:latin typeface="Arial"/>
                <a:cs typeface="Arial"/>
              </a:rPr>
              <a:t>των σταυρών</a:t>
            </a:r>
            <a:r>
              <a:rPr sz="2950" spc="5" dirty="0">
                <a:solidFill>
                  <a:srgbClr val="2E7787"/>
                </a:solidFill>
                <a:latin typeface="Arial"/>
                <a:cs typeface="Arial"/>
              </a:rPr>
              <a:t> </a:t>
            </a:r>
            <a:r>
              <a:rPr sz="2950" spc="-10" dirty="0">
                <a:solidFill>
                  <a:srgbClr val="2E7787"/>
                </a:solidFill>
                <a:latin typeface="Arial"/>
                <a:cs typeface="Arial"/>
              </a:rPr>
              <a:t>προτίμησης</a:t>
            </a:r>
            <a:endParaRPr sz="2950">
              <a:latin typeface="Arial"/>
              <a:cs typeface="Arial"/>
            </a:endParaRPr>
          </a:p>
          <a:p>
            <a:pPr>
              <a:lnSpc>
                <a:spcPct val="100000"/>
              </a:lnSpc>
              <a:buClr>
                <a:srgbClr val="2E7787"/>
              </a:buClr>
              <a:buFont typeface="Arial"/>
              <a:buAutoNum type="arabicPeriod" startAt="15"/>
            </a:pPr>
            <a:endParaRPr sz="2950">
              <a:latin typeface="Arial"/>
              <a:cs typeface="Arial"/>
            </a:endParaRPr>
          </a:p>
          <a:p>
            <a:pPr>
              <a:lnSpc>
                <a:spcPct val="100000"/>
              </a:lnSpc>
              <a:spcBef>
                <a:spcPts val="470"/>
              </a:spcBef>
              <a:buClr>
                <a:srgbClr val="2E7787"/>
              </a:buClr>
              <a:buFont typeface="Arial"/>
              <a:buAutoNum type="arabicPeriod" startAt="15"/>
            </a:pPr>
            <a:endParaRPr sz="2950">
              <a:latin typeface="Arial"/>
              <a:cs typeface="Arial"/>
            </a:endParaRPr>
          </a:p>
          <a:p>
            <a:pPr marL="639445" indent="-626745">
              <a:lnSpc>
                <a:spcPct val="100000"/>
              </a:lnSpc>
              <a:spcBef>
                <a:spcPts val="5"/>
              </a:spcBef>
              <a:buSzPct val="116949"/>
              <a:buAutoNum type="arabicPeriod" startAt="15"/>
              <a:tabLst>
                <a:tab pos="639445" algn="l"/>
              </a:tabLst>
            </a:pPr>
            <a:r>
              <a:rPr sz="2950" dirty="0">
                <a:solidFill>
                  <a:srgbClr val="2E7787"/>
                </a:solidFill>
                <a:latin typeface="Arial"/>
                <a:cs typeface="Arial"/>
              </a:rPr>
              <a:t>Συμπλήρωση του</a:t>
            </a:r>
            <a:r>
              <a:rPr sz="2950" spc="-5" dirty="0">
                <a:solidFill>
                  <a:srgbClr val="2E7787"/>
                </a:solidFill>
                <a:latin typeface="Arial"/>
                <a:cs typeface="Arial"/>
              </a:rPr>
              <a:t> </a:t>
            </a:r>
            <a:r>
              <a:rPr sz="2950" dirty="0">
                <a:solidFill>
                  <a:srgbClr val="2E7787"/>
                </a:solidFill>
                <a:latin typeface="Arial"/>
                <a:cs typeface="Arial"/>
              </a:rPr>
              <a:t>Πίνακα Καταγραφής</a:t>
            </a:r>
            <a:r>
              <a:rPr sz="2950" spc="15" dirty="0">
                <a:solidFill>
                  <a:srgbClr val="2E7787"/>
                </a:solidFill>
                <a:latin typeface="Arial"/>
                <a:cs typeface="Arial"/>
              </a:rPr>
              <a:t> </a:t>
            </a:r>
            <a:r>
              <a:rPr sz="2950" dirty="0">
                <a:solidFill>
                  <a:srgbClr val="2E7787"/>
                </a:solidFill>
                <a:latin typeface="Arial"/>
                <a:cs typeface="Arial"/>
              </a:rPr>
              <a:t>Σταυρών</a:t>
            </a:r>
            <a:r>
              <a:rPr sz="2950" spc="15" dirty="0">
                <a:solidFill>
                  <a:srgbClr val="2E7787"/>
                </a:solidFill>
                <a:latin typeface="Arial"/>
                <a:cs typeface="Arial"/>
              </a:rPr>
              <a:t> </a:t>
            </a:r>
            <a:r>
              <a:rPr sz="2950" spc="-10" dirty="0">
                <a:solidFill>
                  <a:srgbClr val="2E7787"/>
                </a:solidFill>
                <a:latin typeface="Arial"/>
                <a:cs typeface="Arial"/>
              </a:rPr>
              <a:t>Προτίμησης</a:t>
            </a:r>
            <a:endParaRPr sz="2950">
              <a:latin typeface="Arial"/>
              <a:cs typeface="Arial"/>
            </a:endParaRPr>
          </a:p>
          <a:p>
            <a:pPr marL="389255" marR="5080">
              <a:lnSpc>
                <a:spcPct val="120800"/>
              </a:lnSpc>
              <a:spcBef>
                <a:spcPts val="1360"/>
              </a:spcBef>
            </a:pPr>
            <a:r>
              <a:rPr sz="2950" dirty="0">
                <a:solidFill>
                  <a:srgbClr val="2E7787"/>
                </a:solidFill>
                <a:latin typeface="Arial"/>
                <a:cs typeface="Arial"/>
              </a:rPr>
              <a:t>(Στη</a:t>
            </a:r>
            <a:r>
              <a:rPr sz="2950" spc="-5" dirty="0">
                <a:solidFill>
                  <a:srgbClr val="2E7787"/>
                </a:solidFill>
                <a:latin typeface="Arial"/>
                <a:cs typeface="Arial"/>
              </a:rPr>
              <a:t> </a:t>
            </a:r>
            <a:r>
              <a:rPr sz="2950" dirty="0">
                <a:solidFill>
                  <a:srgbClr val="2E7787"/>
                </a:solidFill>
                <a:latin typeface="Arial"/>
                <a:cs typeface="Arial"/>
              </a:rPr>
              <a:t>στήλη</a:t>
            </a:r>
            <a:r>
              <a:rPr sz="2950" spc="-5" dirty="0">
                <a:solidFill>
                  <a:srgbClr val="2E7787"/>
                </a:solidFill>
                <a:latin typeface="Arial"/>
                <a:cs typeface="Arial"/>
              </a:rPr>
              <a:t> </a:t>
            </a:r>
            <a:r>
              <a:rPr sz="2950" dirty="0">
                <a:solidFill>
                  <a:srgbClr val="2E7787"/>
                </a:solidFill>
                <a:latin typeface="Arial"/>
                <a:cs typeface="Arial"/>
              </a:rPr>
              <a:t>κάθε</a:t>
            </a:r>
            <a:r>
              <a:rPr sz="2950" spc="-5" dirty="0">
                <a:solidFill>
                  <a:srgbClr val="2E7787"/>
                </a:solidFill>
                <a:latin typeface="Arial"/>
                <a:cs typeface="Arial"/>
              </a:rPr>
              <a:t> </a:t>
            </a:r>
            <a:r>
              <a:rPr sz="2950" dirty="0">
                <a:solidFill>
                  <a:srgbClr val="2E7787"/>
                </a:solidFill>
                <a:latin typeface="Arial"/>
                <a:cs typeface="Arial"/>
              </a:rPr>
              <a:t>υποψηφίου/ας</a:t>
            </a:r>
            <a:r>
              <a:rPr sz="2950" spc="-5" dirty="0">
                <a:solidFill>
                  <a:srgbClr val="2E7787"/>
                </a:solidFill>
                <a:latin typeface="Arial"/>
                <a:cs typeface="Arial"/>
              </a:rPr>
              <a:t> </a:t>
            </a:r>
            <a:r>
              <a:rPr sz="2950" dirty="0">
                <a:solidFill>
                  <a:srgbClr val="2E7787"/>
                </a:solidFill>
                <a:latin typeface="Arial"/>
                <a:cs typeface="Arial"/>
              </a:rPr>
              <a:t>αναγράφεται</a:t>
            </a:r>
            <a:r>
              <a:rPr sz="2950" spc="15" dirty="0">
                <a:solidFill>
                  <a:srgbClr val="2E7787"/>
                </a:solidFill>
                <a:latin typeface="Arial"/>
                <a:cs typeface="Arial"/>
              </a:rPr>
              <a:t> </a:t>
            </a:r>
            <a:r>
              <a:rPr sz="2950" dirty="0">
                <a:solidFill>
                  <a:srgbClr val="2E7787"/>
                </a:solidFill>
                <a:latin typeface="Arial"/>
                <a:cs typeface="Arial"/>
              </a:rPr>
              <a:t>ολογράφως και</a:t>
            </a:r>
            <a:r>
              <a:rPr sz="2950" spc="-5" dirty="0">
                <a:solidFill>
                  <a:srgbClr val="2E7787"/>
                </a:solidFill>
                <a:latin typeface="Arial"/>
                <a:cs typeface="Arial"/>
              </a:rPr>
              <a:t> </a:t>
            </a:r>
            <a:r>
              <a:rPr sz="2950" dirty="0">
                <a:solidFill>
                  <a:srgbClr val="2E7787"/>
                </a:solidFill>
                <a:latin typeface="Arial"/>
                <a:cs typeface="Arial"/>
              </a:rPr>
              <a:t>αριθμητικώς</a:t>
            </a:r>
            <a:r>
              <a:rPr sz="2950" spc="-5" dirty="0">
                <a:solidFill>
                  <a:srgbClr val="2E7787"/>
                </a:solidFill>
                <a:latin typeface="Arial"/>
                <a:cs typeface="Arial"/>
              </a:rPr>
              <a:t> </a:t>
            </a:r>
            <a:r>
              <a:rPr sz="2950" dirty="0">
                <a:solidFill>
                  <a:srgbClr val="2E7787"/>
                </a:solidFill>
                <a:latin typeface="Arial"/>
                <a:cs typeface="Arial"/>
              </a:rPr>
              <a:t>ο</a:t>
            </a:r>
            <a:r>
              <a:rPr sz="2950" spc="-5" dirty="0">
                <a:solidFill>
                  <a:srgbClr val="2E7787"/>
                </a:solidFill>
                <a:latin typeface="Arial"/>
                <a:cs typeface="Arial"/>
              </a:rPr>
              <a:t> </a:t>
            </a:r>
            <a:r>
              <a:rPr sz="2950" dirty="0">
                <a:solidFill>
                  <a:srgbClr val="2E7787"/>
                </a:solidFill>
                <a:latin typeface="Arial"/>
                <a:cs typeface="Arial"/>
              </a:rPr>
              <a:t>αριθμός</a:t>
            </a:r>
            <a:r>
              <a:rPr sz="2950" spc="-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spc="-10" dirty="0">
                <a:solidFill>
                  <a:srgbClr val="2E7787"/>
                </a:solidFill>
                <a:latin typeface="Arial"/>
                <a:cs typeface="Arial"/>
              </a:rPr>
              <a:t>σταυρών </a:t>
            </a:r>
            <a:r>
              <a:rPr sz="2950" dirty="0">
                <a:solidFill>
                  <a:srgbClr val="2E7787"/>
                </a:solidFill>
                <a:latin typeface="Arial"/>
                <a:cs typeface="Arial"/>
              </a:rPr>
              <a:t>προτίμησης</a:t>
            </a:r>
            <a:r>
              <a:rPr sz="2950" spc="-35" dirty="0">
                <a:solidFill>
                  <a:srgbClr val="2E7787"/>
                </a:solidFill>
                <a:latin typeface="Arial"/>
                <a:cs typeface="Arial"/>
              </a:rPr>
              <a:t> </a:t>
            </a:r>
            <a:r>
              <a:rPr sz="2950" dirty="0">
                <a:solidFill>
                  <a:srgbClr val="2E7787"/>
                </a:solidFill>
                <a:latin typeface="Arial"/>
                <a:cs typeface="Arial"/>
              </a:rPr>
              <a:t>που</a:t>
            </a:r>
            <a:r>
              <a:rPr sz="2950" spc="-10" dirty="0">
                <a:solidFill>
                  <a:srgbClr val="2E7787"/>
                </a:solidFill>
                <a:latin typeface="Arial"/>
                <a:cs typeface="Arial"/>
              </a:rPr>
              <a:t> </a:t>
            </a:r>
            <a:r>
              <a:rPr sz="2950" dirty="0">
                <a:solidFill>
                  <a:srgbClr val="2E7787"/>
                </a:solidFill>
                <a:latin typeface="Arial"/>
                <a:cs typeface="Arial"/>
              </a:rPr>
              <a:t>πήρε</a:t>
            </a:r>
            <a:r>
              <a:rPr sz="2950" spc="-15"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αντίστοιχη</a:t>
            </a:r>
            <a:r>
              <a:rPr sz="2950" spc="-10" dirty="0">
                <a:solidFill>
                  <a:srgbClr val="2E7787"/>
                </a:solidFill>
                <a:latin typeface="Arial"/>
                <a:cs typeface="Arial"/>
              </a:rPr>
              <a:t> </a:t>
            </a:r>
            <a:r>
              <a:rPr sz="2950" dirty="0">
                <a:solidFill>
                  <a:srgbClr val="2E7787"/>
                </a:solidFill>
                <a:latin typeface="Arial"/>
                <a:cs typeface="Arial"/>
              </a:rPr>
              <a:t>σελίδα</a:t>
            </a:r>
            <a:r>
              <a:rPr sz="2950" spc="-5" dirty="0">
                <a:solidFill>
                  <a:srgbClr val="2E7787"/>
                </a:solidFill>
                <a:latin typeface="Arial"/>
                <a:cs typeface="Arial"/>
              </a:rPr>
              <a:t> </a:t>
            </a:r>
            <a:r>
              <a:rPr sz="2950" dirty="0">
                <a:solidFill>
                  <a:srgbClr val="2E7787"/>
                </a:solidFill>
                <a:latin typeface="Arial"/>
                <a:cs typeface="Arial"/>
              </a:rPr>
              <a:t>υπογράφεται</a:t>
            </a:r>
            <a:r>
              <a:rPr sz="2950" spc="-10" dirty="0">
                <a:solidFill>
                  <a:srgbClr val="2E7787"/>
                </a:solidFill>
                <a:latin typeface="Arial"/>
                <a:cs typeface="Arial"/>
              </a:rPr>
              <a:t> </a:t>
            </a:r>
            <a:r>
              <a:rPr sz="2950" dirty="0">
                <a:solidFill>
                  <a:srgbClr val="2E7787"/>
                </a:solidFill>
                <a:latin typeface="Arial"/>
                <a:cs typeface="Arial"/>
              </a:rPr>
              <a:t>από</a:t>
            </a:r>
            <a:r>
              <a:rPr sz="2950" spc="-10" dirty="0">
                <a:solidFill>
                  <a:srgbClr val="2E7787"/>
                </a:solidFill>
                <a:latin typeface="Arial"/>
                <a:cs typeface="Arial"/>
              </a:rPr>
              <a:t> </a:t>
            </a:r>
            <a:r>
              <a:rPr sz="2950" dirty="0">
                <a:solidFill>
                  <a:srgbClr val="2E7787"/>
                </a:solidFill>
                <a:latin typeface="Arial"/>
                <a:cs typeface="Arial"/>
              </a:rPr>
              <a:t>τον/ην</a:t>
            </a:r>
            <a:r>
              <a:rPr sz="2950" spc="-5" dirty="0">
                <a:solidFill>
                  <a:srgbClr val="2E7787"/>
                </a:solidFill>
                <a:latin typeface="Arial"/>
                <a:cs typeface="Arial"/>
              </a:rPr>
              <a:t> </a:t>
            </a:r>
            <a:r>
              <a:rPr sz="2950" dirty="0">
                <a:solidFill>
                  <a:srgbClr val="2E7787"/>
                </a:solidFill>
                <a:latin typeface="Arial"/>
                <a:cs typeface="Arial"/>
              </a:rPr>
              <a:t>εκπρόσωπο</a:t>
            </a:r>
            <a:r>
              <a:rPr sz="2950" spc="-25"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συνδυασμού</a:t>
            </a:r>
            <a:r>
              <a:rPr sz="2950" spc="10" dirty="0">
                <a:solidFill>
                  <a:srgbClr val="2E7787"/>
                </a:solidFill>
                <a:latin typeface="Arial"/>
                <a:cs typeface="Arial"/>
              </a:rPr>
              <a:t> </a:t>
            </a:r>
            <a:r>
              <a:rPr sz="2950" spc="-50" dirty="0">
                <a:solidFill>
                  <a:srgbClr val="2E7787"/>
                </a:solidFill>
                <a:latin typeface="Arial"/>
                <a:cs typeface="Arial"/>
              </a:rPr>
              <a:t>/ </a:t>
            </a:r>
            <a:r>
              <a:rPr sz="2950" dirty="0">
                <a:solidFill>
                  <a:srgbClr val="2E7787"/>
                </a:solidFill>
                <a:latin typeface="Arial"/>
                <a:cs typeface="Arial"/>
              </a:rPr>
              <a:t>υποψηφίου/ας,</a:t>
            </a:r>
            <a:r>
              <a:rPr sz="2950" spc="-5" dirty="0">
                <a:solidFill>
                  <a:srgbClr val="2E7787"/>
                </a:solidFill>
                <a:latin typeface="Arial"/>
                <a:cs typeface="Arial"/>
              </a:rPr>
              <a:t> </a:t>
            </a:r>
            <a:r>
              <a:rPr sz="2950" dirty="0">
                <a:solidFill>
                  <a:srgbClr val="2E7787"/>
                </a:solidFill>
                <a:latin typeface="Arial"/>
                <a:cs typeface="Arial"/>
              </a:rPr>
              <a:t>εάν</a:t>
            </a:r>
            <a:r>
              <a:rPr sz="2950" spc="-5" dirty="0">
                <a:solidFill>
                  <a:srgbClr val="2E7787"/>
                </a:solidFill>
                <a:latin typeface="Arial"/>
                <a:cs typeface="Arial"/>
              </a:rPr>
              <a:t> </a:t>
            </a:r>
            <a:r>
              <a:rPr sz="2950" dirty="0">
                <a:solidFill>
                  <a:srgbClr val="2E7787"/>
                </a:solidFill>
                <a:latin typeface="Arial"/>
                <a:cs typeface="Arial"/>
              </a:rPr>
              <a:t>παρευρίσκεται. Ο/η</a:t>
            </a:r>
            <a:r>
              <a:rPr sz="2950" spc="15" dirty="0">
                <a:solidFill>
                  <a:srgbClr val="2E7787"/>
                </a:solidFill>
                <a:latin typeface="Arial"/>
                <a:cs typeface="Arial"/>
              </a:rPr>
              <a:t> </a:t>
            </a:r>
            <a:r>
              <a:rPr sz="2950" dirty="0">
                <a:solidFill>
                  <a:srgbClr val="2E7787"/>
                </a:solidFill>
                <a:latin typeface="Arial"/>
                <a:cs typeface="Arial"/>
              </a:rPr>
              <a:t>Προεδρεύων</a:t>
            </a:r>
            <a:r>
              <a:rPr sz="2950" spc="-30" dirty="0">
                <a:solidFill>
                  <a:srgbClr val="2E7787"/>
                </a:solidFill>
                <a:latin typeface="Arial"/>
                <a:cs typeface="Arial"/>
              </a:rPr>
              <a:t> </a:t>
            </a:r>
            <a:r>
              <a:rPr sz="2950" dirty="0">
                <a:solidFill>
                  <a:srgbClr val="2E7787"/>
                </a:solidFill>
                <a:latin typeface="Arial"/>
                <a:cs typeface="Arial"/>
              </a:rPr>
              <a:t>μονογράφει ΟΛΕΣ</a:t>
            </a:r>
            <a:r>
              <a:rPr sz="2950" spc="-5" dirty="0">
                <a:solidFill>
                  <a:srgbClr val="2E7787"/>
                </a:solidFill>
                <a:latin typeface="Arial"/>
                <a:cs typeface="Arial"/>
              </a:rPr>
              <a:t> </a:t>
            </a:r>
            <a:r>
              <a:rPr sz="2950" dirty="0">
                <a:solidFill>
                  <a:srgbClr val="2E7787"/>
                </a:solidFill>
                <a:latin typeface="Arial"/>
                <a:cs typeface="Arial"/>
              </a:rPr>
              <a:t>τις</a:t>
            </a:r>
            <a:r>
              <a:rPr sz="2950" spc="-10" dirty="0">
                <a:solidFill>
                  <a:srgbClr val="2E7787"/>
                </a:solidFill>
                <a:latin typeface="Arial"/>
                <a:cs typeface="Arial"/>
              </a:rPr>
              <a:t> σελίδες)</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grpSp>
        <p:nvGrpSpPr>
          <p:cNvPr id="3" name="object 3"/>
          <p:cNvGrpSpPr/>
          <p:nvPr/>
        </p:nvGrpSpPr>
        <p:grpSpPr>
          <a:xfrm>
            <a:off x="6994330" y="708031"/>
            <a:ext cx="11974830" cy="8428990"/>
            <a:chOff x="6994330" y="708031"/>
            <a:chExt cx="11974830" cy="8428990"/>
          </a:xfrm>
        </p:grpSpPr>
        <p:pic>
          <p:nvPicPr>
            <p:cNvPr id="4" name="object 4"/>
            <p:cNvPicPr/>
            <p:nvPr/>
          </p:nvPicPr>
          <p:blipFill>
            <a:blip r:embed="rId2" cstate="print"/>
            <a:stretch>
              <a:fillRect/>
            </a:stretch>
          </p:blipFill>
          <p:spPr>
            <a:xfrm>
              <a:off x="6994330" y="708031"/>
              <a:ext cx="11974830" cy="8428967"/>
            </a:xfrm>
            <a:prstGeom prst="rect">
              <a:avLst/>
            </a:prstGeom>
          </p:spPr>
        </p:pic>
        <p:pic>
          <p:nvPicPr>
            <p:cNvPr id="5" name="object 5"/>
            <p:cNvPicPr/>
            <p:nvPr/>
          </p:nvPicPr>
          <p:blipFill>
            <a:blip r:embed="rId3" cstate="print"/>
            <a:stretch>
              <a:fillRect/>
            </a:stretch>
          </p:blipFill>
          <p:spPr>
            <a:xfrm>
              <a:off x="7031409" y="745108"/>
              <a:ext cx="11847597" cy="8301736"/>
            </a:xfrm>
            <a:prstGeom prst="rect">
              <a:avLst/>
            </a:prstGeom>
          </p:spPr>
        </p:pic>
        <p:sp>
          <p:nvSpPr>
            <p:cNvPr id="6" name="object 6"/>
            <p:cNvSpPr/>
            <p:nvPr/>
          </p:nvSpPr>
          <p:spPr>
            <a:xfrm>
              <a:off x="7015702" y="729401"/>
              <a:ext cx="11879580" cy="8333740"/>
            </a:xfrm>
            <a:custGeom>
              <a:avLst/>
              <a:gdLst/>
              <a:ahLst/>
              <a:cxnLst/>
              <a:rect l="l" t="t" r="r" b="b"/>
              <a:pathLst>
                <a:path w="11879580" h="8333740">
                  <a:moveTo>
                    <a:pt x="0" y="8333149"/>
                  </a:moveTo>
                  <a:lnTo>
                    <a:pt x="11879010" y="8333149"/>
                  </a:lnTo>
                  <a:lnTo>
                    <a:pt x="11879010" y="0"/>
                  </a:lnTo>
                  <a:lnTo>
                    <a:pt x="0" y="0"/>
                  </a:lnTo>
                  <a:lnTo>
                    <a:pt x="0" y="8333149"/>
                  </a:lnTo>
                  <a:close/>
                </a:path>
              </a:pathLst>
            </a:custGeom>
            <a:ln w="31412">
              <a:solidFill>
                <a:srgbClr val="000000"/>
              </a:solidFill>
            </a:ln>
          </p:spPr>
          <p:txBody>
            <a:bodyPr wrap="square" lIns="0" tIns="0" rIns="0" bIns="0" rtlCol="0"/>
            <a:lstStyle/>
            <a:p>
              <a:endParaRPr/>
            </a:p>
          </p:txBody>
        </p:sp>
      </p:grpSp>
      <p:pic>
        <p:nvPicPr>
          <p:cNvPr id="7" name="object 7"/>
          <p:cNvPicPr/>
          <p:nvPr/>
        </p:nvPicPr>
        <p:blipFill>
          <a:blip r:embed="rId4" cstate="print"/>
          <a:stretch>
            <a:fillRect/>
          </a:stretch>
        </p:blipFill>
        <p:spPr>
          <a:xfrm>
            <a:off x="1032848" y="12565"/>
            <a:ext cx="2798239" cy="1882246"/>
          </a:xfrm>
          <a:prstGeom prst="rect">
            <a:avLst/>
          </a:prstGeom>
        </p:spPr>
      </p:pic>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60" dirty="0"/>
              <a:t>Καταμέτρηση</a:t>
            </a:r>
          </a:p>
        </p:txBody>
      </p:sp>
      <p:grpSp>
        <p:nvGrpSpPr>
          <p:cNvPr id="3" name="object 3"/>
          <p:cNvGrpSpPr/>
          <p:nvPr/>
        </p:nvGrpSpPr>
        <p:grpSpPr>
          <a:xfrm>
            <a:off x="6833505" y="469302"/>
            <a:ext cx="12484100" cy="8778875"/>
            <a:chOff x="6833505" y="469302"/>
            <a:chExt cx="12484100" cy="8778875"/>
          </a:xfrm>
        </p:grpSpPr>
        <p:pic>
          <p:nvPicPr>
            <p:cNvPr id="4" name="object 4"/>
            <p:cNvPicPr/>
            <p:nvPr/>
          </p:nvPicPr>
          <p:blipFill>
            <a:blip r:embed="rId2" cstate="print"/>
            <a:stretch>
              <a:fillRect/>
            </a:stretch>
          </p:blipFill>
          <p:spPr>
            <a:xfrm>
              <a:off x="6833505" y="469302"/>
              <a:ext cx="12483707" cy="8778269"/>
            </a:xfrm>
            <a:prstGeom prst="rect">
              <a:avLst/>
            </a:prstGeom>
          </p:spPr>
        </p:pic>
        <p:pic>
          <p:nvPicPr>
            <p:cNvPr id="5" name="object 5"/>
            <p:cNvPicPr/>
            <p:nvPr/>
          </p:nvPicPr>
          <p:blipFill>
            <a:blip r:embed="rId3" cstate="print"/>
            <a:stretch>
              <a:fillRect/>
            </a:stretch>
          </p:blipFill>
          <p:spPr>
            <a:xfrm>
              <a:off x="6870575" y="506372"/>
              <a:ext cx="12356482" cy="8651045"/>
            </a:xfrm>
            <a:prstGeom prst="rect">
              <a:avLst/>
            </a:prstGeom>
          </p:spPr>
        </p:pic>
        <p:sp>
          <p:nvSpPr>
            <p:cNvPr id="6" name="object 6"/>
            <p:cNvSpPr/>
            <p:nvPr/>
          </p:nvSpPr>
          <p:spPr>
            <a:xfrm>
              <a:off x="6854869" y="490665"/>
              <a:ext cx="12388215" cy="8682990"/>
            </a:xfrm>
            <a:custGeom>
              <a:avLst/>
              <a:gdLst/>
              <a:ahLst/>
              <a:cxnLst/>
              <a:rect l="l" t="t" r="r" b="b"/>
              <a:pathLst>
                <a:path w="12388215" h="8682990">
                  <a:moveTo>
                    <a:pt x="0" y="8682458"/>
                  </a:moveTo>
                  <a:lnTo>
                    <a:pt x="12387895" y="8682458"/>
                  </a:lnTo>
                  <a:lnTo>
                    <a:pt x="12387895" y="0"/>
                  </a:lnTo>
                  <a:lnTo>
                    <a:pt x="0" y="0"/>
                  </a:lnTo>
                  <a:lnTo>
                    <a:pt x="0" y="8682458"/>
                  </a:lnTo>
                  <a:close/>
                </a:path>
              </a:pathLst>
            </a:custGeom>
            <a:ln w="31412">
              <a:solidFill>
                <a:srgbClr val="000000"/>
              </a:solidFill>
            </a:ln>
          </p:spPr>
          <p:txBody>
            <a:bodyPr wrap="square" lIns="0" tIns="0" rIns="0" bIns="0" rtlCol="0"/>
            <a:lstStyle/>
            <a:p>
              <a:endParaRPr/>
            </a:p>
          </p:txBody>
        </p:sp>
      </p:grpSp>
      <p:pic>
        <p:nvPicPr>
          <p:cNvPr id="7" name="object 7"/>
          <p:cNvPicPr/>
          <p:nvPr/>
        </p:nvPicPr>
        <p:blipFill>
          <a:blip r:embed="rId4" cstate="print"/>
          <a:stretch>
            <a:fillRect/>
          </a:stretch>
        </p:blipFill>
        <p:spPr>
          <a:xfrm>
            <a:off x="1032848" y="12565"/>
            <a:ext cx="2798239" cy="1882246"/>
          </a:xfrm>
          <a:prstGeom prst="rect">
            <a:avLst/>
          </a:prstGeom>
        </p:spPr>
      </p:pic>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prstGeom prst="rect">
            <a:avLst/>
          </a:prstGeom>
        </p:spPr>
        <p:txBody>
          <a:bodyPr vert="horz" wrap="square" lIns="0" tIns="12065" rIns="0" bIns="0" rtlCol="0">
            <a:spAutoFit/>
          </a:bodyPr>
          <a:lstStyle/>
          <a:p>
            <a:pPr marL="389255" marR="999490" indent="-377190">
              <a:lnSpc>
                <a:spcPct val="120700"/>
              </a:lnSpc>
              <a:spcBef>
                <a:spcPts val="95"/>
              </a:spcBef>
              <a:buClr>
                <a:srgbClr val="2E7787"/>
              </a:buClr>
              <a:buSzPct val="120338"/>
              <a:buFont typeface="Arial"/>
              <a:buChar char="•"/>
              <a:tabLst>
                <a:tab pos="389255" algn="l"/>
              </a:tabLst>
            </a:pPr>
            <a:r>
              <a:rPr dirty="0"/>
              <a:t>Απαγορεύεται</a:t>
            </a:r>
            <a:r>
              <a:rPr spc="-5" dirty="0"/>
              <a:t> </a:t>
            </a:r>
            <a:r>
              <a:rPr dirty="0"/>
              <a:t>η</a:t>
            </a:r>
            <a:r>
              <a:rPr spc="-10" dirty="0"/>
              <a:t> </a:t>
            </a:r>
            <a:r>
              <a:rPr dirty="0"/>
              <a:t>κατοχή</a:t>
            </a:r>
            <a:r>
              <a:rPr spc="-10" dirty="0"/>
              <a:t> </a:t>
            </a:r>
            <a:r>
              <a:rPr dirty="0"/>
              <a:t>και</a:t>
            </a:r>
            <a:r>
              <a:rPr spc="-5" dirty="0"/>
              <a:t> </a:t>
            </a:r>
            <a:r>
              <a:rPr dirty="0"/>
              <a:t>χρήση</a:t>
            </a:r>
            <a:r>
              <a:rPr spc="-10" dirty="0"/>
              <a:t> </a:t>
            </a:r>
            <a:r>
              <a:rPr dirty="0"/>
              <a:t>από</a:t>
            </a:r>
            <a:r>
              <a:rPr spc="-5" dirty="0"/>
              <a:t> </a:t>
            </a:r>
            <a:r>
              <a:rPr dirty="0"/>
              <a:t>τους/τις</a:t>
            </a:r>
            <a:r>
              <a:rPr spc="-20" dirty="0"/>
              <a:t> </a:t>
            </a:r>
            <a:r>
              <a:rPr dirty="0"/>
              <a:t>αντιπροσώπους</a:t>
            </a:r>
            <a:r>
              <a:rPr spc="5" dirty="0"/>
              <a:t> </a:t>
            </a:r>
            <a:r>
              <a:rPr dirty="0"/>
              <a:t>των</a:t>
            </a:r>
            <a:r>
              <a:rPr spc="-10" dirty="0"/>
              <a:t> </a:t>
            </a:r>
            <a:r>
              <a:rPr dirty="0"/>
              <a:t>υποψηφίων</a:t>
            </a:r>
            <a:r>
              <a:rPr spc="-30" dirty="0"/>
              <a:t> </a:t>
            </a:r>
            <a:r>
              <a:rPr spc="-10" dirty="0"/>
              <a:t>οποιωνδήποτε </a:t>
            </a:r>
            <a:r>
              <a:rPr dirty="0"/>
              <a:t>ψηφοδελτίων</a:t>
            </a:r>
            <a:r>
              <a:rPr spc="-35" dirty="0"/>
              <a:t> </a:t>
            </a:r>
            <a:r>
              <a:rPr dirty="0"/>
              <a:t>ή</a:t>
            </a:r>
            <a:r>
              <a:rPr spc="5" dirty="0"/>
              <a:t> </a:t>
            </a:r>
            <a:r>
              <a:rPr dirty="0"/>
              <a:t>εντύπων</a:t>
            </a:r>
            <a:r>
              <a:rPr spc="-5" dirty="0"/>
              <a:t> </a:t>
            </a:r>
            <a:r>
              <a:rPr dirty="0"/>
              <a:t>καταγραφής</a:t>
            </a:r>
            <a:r>
              <a:rPr spc="25" dirty="0"/>
              <a:t> </a:t>
            </a:r>
            <a:r>
              <a:rPr spc="-10" dirty="0"/>
              <a:t>σημειώσεων</a:t>
            </a:r>
          </a:p>
          <a:p>
            <a:pPr marL="389255" marR="434975" indent="-377190">
              <a:lnSpc>
                <a:spcPct val="120700"/>
              </a:lnSpc>
              <a:spcBef>
                <a:spcPts val="1485"/>
              </a:spcBef>
              <a:buSzPct val="120338"/>
              <a:buChar char="•"/>
              <a:tabLst>
                <a:tab pos="389255" algn="l"/>
              </a:tabLst>
            </a:pPr>
            <a:r>
              <a:rPr dirty="0"/>
              <a:t>Μετά</a:t>
            </a:r>
            <a:r>
              <a:rPr spc="-15" dirty="0"/>
              <a:t> </a:t>
            </a:r>
            <a:r>
              <a:rPr dirty="0"/>
              <a:t>τη</a:t>
            </a:r>
            <a:r>
              <a:rPr spc="-10" dirty="0"/>
              <a:t> </a:t>
            </a:r>
            <a:r>
              <a:rPr dirty="0"/>
              <a:t>συμπλήρωση</a:t>
            </a:r>
            <a:r>
              <a:rPr spc="10" dirty="0"/>
              <a:t> </a:t>
            </a:r>
            <a:r>
              <a:rPr dirty="0"/>
              <a:t>του</a:t>
            </a:r>
            <a:r>
              <a:rPr spc="-15" dirty="0"/>
              <a:t> </a:t>
            </a:r>
            <a:r>
              <a:rPr dirty="0"/>
              <a:t>Φύλλου Καταμέτρησης</a:t>
            </a:r>
            <a:r>
              <a:rPr spc="-10" dirty="0"/>
              <a:t> </a:t>
            </a:r>
            <a:r>
              <a:rPr dirty="0"/>
              <a:t>Ψήφων,</a:t>
            </a:r>
            <a:r>
              <a:rPr spc="-10" dirty="0"/>
              <a:t> </a:t>
            </a:r>
            <a:r>
              <a:rPr dirty="0"/>
              <a:t>ο/η</a:t>
            </a:r>
            <a:r>
              <a:rPr spc="5" dirty="0"/>
              <a:t> </a:t>
            </a:r>
            <a:r>
              <a:rPr dirty="0"/>
              <a:t>Προεδρεύων</a:t>
            </a:r>
            <a:r>
              <a:rPr spc="-35" dirty="0"/>
              <a:t> </a:t>
            </a:r>
            <a:r>
              <a:rPr dirty="0"/>
              <a:t>ανακοινώνει</a:t>
            </a:r>
            <a:r>
              <a:rPr spc="-10" dirty="0"/>
              <a:t> στους/στις </a:t>
            </a:r>
            <a:r>
              <a:rPr dirty="0"/>
              <a:t>παρευρισκόμενους</a:t>
            </a:r>
            <a:r>
              <a:rPr spc="-5" dirty="0"/>
              <a:t> </a:t>
            </a:r>
            <a:r>
              <a:rPr dirty="0"/>
              <a:t>αντιπροσώπους</a:t>
            </a:r>
            <a:r>
              <a:rPr spc="20" dirty="0"/>
              <a:t> </a:t>
            </a:r>
            <a:r>
              <a:rPr dirty="0"/>
              <a:t>τα</a:t>
            </a:r>
            <a:r>
              <a:rPr spc="-5" dirty="0"/>
              <a:t> </a:t>
            </a:r>
            <a:r>
              <a:rPr dirty="0"/>
              <a:t>τελικά</a:t>
            </a:r>
            <a:r>
              <a:rPr spc="5" dirty="0"/>
              <a:t> </a:t>
            </a:r>
            <a:r>
              <a:rPr dirty="0"/>
              <a:t>αποτελέσματα.</a:t>
            </a:r>
            <a:r>
              <a:rPr spc="-5" dirty="0"/>
              <a:t> </a:t>
            </a:r>
            <a:r>
              <a:rPr dirty="0"/>
              <a:t>Σε</a:t>
            </a:r>
            <a:r>
              <a:rPr spc="5" dirty="0"/>
              <a:t> </a:t>
            </a:r>
            <a:r>
              <a:rPr dirty="0"/>
              <a:t>περίπτωση</a:t>
            </a:r>
            <a:r>
              <a:rPr spc="-5" dirty="0"/>
              <a:t> </a:t>
            </a:r>
            <a:r>
              <a:rPr dirty="0"/>
              <a:t>που</a:t>
            </a:r>
            <a:r>
              <a:rPr spc="5" dirty="0"/>
              <a:t> </a:t>
            </a:r>
            <a:r>
              <a:rPr dirty="0"/>
              <a:t>κάποιοι/ες</a:t>
            </a:r>
            <a:r>
              <a:rPr spc="-5" dirty="0"/>
              <a:t> </a:t>
            </a:r>
            <a:r>
              <a:rPr dirty="0"/>
              <a:t>εκ</a:t>
            </a:r>
            <a:r>
              <a:rPr spc="-15" dirty="0"/>
              <a:t> </a:t>
            </a:r>
            <a:r>
              <a:rPr spc="-25" dirty="0"/>
              <a:t>των </a:t>
            </a:r>
            <a:r>
              <a:rPr dirty="0"/>
              <a:t>αντιπροσώπων επιθυμούν</a:t>
            </a:r>
            <a:r>
              <a:rPr spc="-5" dirty="0"/>
              <a:t> </a:t>
            </a:r>
            <a:r>
              <a:rPr dirty="0"/>
              <a:t>να</a:t>
            </a:r>
            <a:r>
              <a:rPr spc="-5" dirty="0"/>
              <a:t> </a:t>
            </a:r>
            <a:r>
              <a:rPr dirty="0"/>
              <a:t>πάρουν</a:t>
            </a:r>
            <a:r>
              <a:rPr spc="10" dirty="0"/>
              <a:t> </a:t>
            </a:r>
            <a:r>
              <a:rPr dirty="0"/>
              <a:t>σημειώσεις,</a:t>
            </a:r>
            <a:r>
              <a:rPr spc="-20" dirty="0"/>
              <a:t> </a:t>
            </a:r>
            <a:r>
              <a:rPr dirty="0"/>
              <a:t>είναι</a:t>
            </a:r>
            <a:r>
              <a:rPr spc="-5" dirty="0"/>
              <a:t> </a:t>
            </a:r>
            <a:r>
              <a:rPr dirty="0"/>
              <a:t>ελεύθεροι/ες</a:t>
            </a:r>
            <a:r>
              <a:rPr spc="-35" dirty="0"/>
              <a:t> </a:t>
            </a:r>
            <a:r>
              <a:rPr dirty="0"/>
              <a:t>να</a:t>
            </a:r>
            <a:r>
              <a:rPr spc="5" dirty="0"/>
              <a:t> </a:t>
            </a:r>
            <a:r>
              <a:rPr dirty="0"/>
              <a:t>το</a:t>
            </a:r>
            <a:r>
              <a:rPr spc="-5" dirty="0"/>
              <a:t> </a:t>
            </a:r>
            <a:r>
              <a:rPr dirty="0"/>
              <a:t>πράξουν,</a:t>
            </a:r>
            <a:r>
              <a:rPr spc="15" dirty="0"/>
              <a:t> </a:t>
            </a:r>
            <a:r>
              <a:rPr spc="-20" dirty="0"/>
              <a:t>αλλά </a:t>
            </a:r>
            <a:r>
              <a:rPr dirty="0"/>
              <a:t>απαγορεύεται</a:t>
            </a:r>
            <a:r>
              <a:rPr spc="-10" dirty="0"/>
              <a:t> </a:t>
            </a:r>
            <a:r>
              <a:rPr dirty="0"/>
              <a:t>αυστηρά</a:t>
            </a:r>
            <a:r>
              <a:rPr spc="-5" dirty="0"/>
              <a:t> </a:t>
            </a:r>
            <a:r>
              <a:rPr dirty="0"/>
              <a:t>να</a:t>
            </a:r>
            <a:r>
              <a:rPr spc="-10" dirty="0"/>
              <a:t> </a:t>
            </a:r>
            <a:r>
              <a:rPr dirty="0"/>
              <a:t>δοθεί</a:t>
            </a:r>
            <a:r>
              <a:rPr spc="-25" dirty="0"/>
              <a:t> </a:t>
            </a:r>
            <a:r>
              <a:rPr dirty="0"/>
              <a:t>αντίγραφο</a:t>
            </a:r>
            <a:r>
              <a:rPr spc="-10" dirty="0"/>
              <a:t> </a:t>
            </a:r>
            <a:r>
              <a:rPr dirty="0"/>
              <a:t>των</a:t>
            </a:r>
            <a:r>
              <a:rPr spc="-15" dirty="0"/>
              <a:t> </a:t>
            </a:r>
            <a:r>
              <a:rPr dirty="0"/>
              <a:t>επίσημων</a:t>
            </a:r>
            <a:r>
              <a:rPr spc="-10" dirty="0"/>
              <a:t> </a:t>
            </a:r>
            <a:r>
              <a:rPr dirty="0"/>
              <a:t>εντύπων</a:t>
            </a:r>
            <a:r>
              <a:rPr spc="-15" dirty="0"/>
              <a:t> </a:t>
            </a:r>
            <a:r>
              <a:rPr dirty="0"/>
              <a:t>των</a:t>
            </a:r>
            <a:r>
              <a:rPr spc="-10" dirty="0"/>
              <a:t> </a:t>
            </a:r>
            <a:r>
              <a:rPr dirty="0"/>
              <a:t>αποτελεσμάτων</a:t>
            </a:r>
            <a:r>
              <a:rPr spc="-10" dirty="0"/>
              <a:t> </a:t>
            </a:r>
            <a:r>
              <a:rPr spc="-25" dirty="0"/>
              <a:t>σε </a:t>
            </a:r>
            <a:r>
              <a:rPr dirty="0"/>
              <a:t>υποψήφιο/α,</a:t>
            </a:r>
            <a:r>
              <a:rPr spc="-15" dirty="0"/>
              <a:t> </a:t>
            </a:r>
            <a:r>
              <a:rPr dirty="0"/>
              <a:t>εκπρόσωπο</a:t>
            </a:r>
            <a:r>
              <a:rPr spc="-10" dirty="0"/>
              <a:t> </a:t>
            </a:r>
            <a:r>
              <a:rPr dirty="0"/>
              <a:t>υποψηφίου/ας</a:t>
            </a:r>
            <a:r>
              <a:rPr spc="-10" dirty="0"/>
              <a:t> </a:t>
            </a:r>
            <a:r>
              <a:rPr dirty="0"/>
              <a:t>ή</a:t>
            </a:r>
            <a:r>
              <a:rPr spc="-10" dirty="0"/>
              <a:t> </a:t>
            </a:r>
            <a:r>
              <a:rPr dirty="0"/>
              <a:t>πολιτικού</a:t>
            </a:r>
            <a:r>
              <a:rPr spc="-10" dirty="0"/>
              <a:t> </a:t>
            </a:r>
            <a:r>
              <a:rPr dirty="0"/>
              <a:t>κόμματος</a:t>
            </a:r>
            <a:r>
              <a:rPr spc="-5" dirty="0"/>
              <a:t> </a:t>
            </a:r>
            <a:r>
              <a:rPr dirty="0"/>
              <a:t>ή</a:t>
            </a:r>
            <a:r>
              <a:rPr spc="-10" dirty="0"/>
              <a:t> </a:t>
            </a:r>
            <a:r>
              <a:rPr dirty="0"/>
              <a:t>οποιοδήποτε</a:t>
            </a:r>
            <a:r>
              <a:rPr spc="-45" dirty="0"/>
              <a:t> </a:t>
            </a:r>
            <a:r>
              <a:rPr dirty="0"/>
              <a:t>άτομο</a:t>
            </a:r>
            <a:r>
              <a:rPr spc="-5" dirty="0"/>
              <a:t> </a:t>
            </a:r>
            <a:r>
              <a:rPr spc="-10" dirty="0"/>
              <a:t>γενικά</a:t>
            </a:r>
          </a:p>
          <a:p>
            <a:pPr marL="389255" marR="196215" indent="-377190">
              <a:lnSpc>
                <a:spcPct val="120800"/>
              </a:lnSpc>
              <a:spcBef>
                <a:spcPts val="1485"/>
              </a:spcBef>
              <a:buSzPct val="120338"/>
              <a:buChar char="•"/>
              <a:tabLst>
                <a:tab pos="389255" algn="l"/>
              </a:tabLst>
            </a:pPr>
            <a:r>
              <a:rPr dirty="0"/>
              <a:t>Σύμφωνα</a:t>
            </a:r>
            <a:r>
              <a:rPr spc="-20" dirty="0"/>
              <a:t> </a:t>
            </a:r>
            <a:r>
              <a:rPr dirty="0"/>
              <a:t>με</a:t>
            </a:r>
            <a:r>
              <a:rPr spc="-20" dirty="0"/>
              <a:t> </a:t>
            </a:r>
            <a:r>
              <a:rPr dirty="0"/>
              <a:t>Ευρωπαϊκή</a:t>
            </a:r>
            <a:r>
              <a:rPr spc="-15" dirty="0"/>
              <a:t> </a:t>
            </a:r>
            <a:r>
              <a:rPr dirty="0"/>
              <a:t>Οδηγία,</a:t>
            </a:r>
            <a:r>
              <a:rPr spc="-20" dirty="0"/>
              <a:t> </a:t>
            </a:r>
            <a:r>
              <a:rPr dirty="0"/>
              <a:t>απαγορεύεται</a:t>
            </a:r>
            <a:r>
              <a:rPr spc="-15" dirty="0"/>
              <a:t> </a:t>
            </a:r>
            <a:r>
              <a:rPr dirty="0"/>
              <a:t>να</a:t>
            </a:r>
            <a:r>
              <a:rPr spc="-15" dirty="0"/>
              <a:t> </a:t>
            </a:r>
            <a:r>
              <a:rPr dirty="0"/>
              <a:t>δοθούν</a:t>
            </a:r>
            <a:r>
              <a:rPr spc="-35" dirty="0"/>
              <a:t> </a:t>
            </a:r>
            <a:r>
              <a:rPr dirty="0"/>
              <a:t>επίσημα</a:t>
            </a:r>
            <a:r>
              <a:rPr spc="-20" dirty="0"/>
              <a:t> </a:t>
            </a:r>
            <a:r>
              <a:rPr dirty="0"/>
              <a:t>τα</a:t>
            </a:r>
            <a:r>
              <a:rPr spc="-20" dirty="0"/>
              <a:t> </a:t>
            </a:r>
            <a:r>
              <a:rPr dirty="0"/>
              <a:t>αποτελέσματα</a:t>
            </a:r>
            <a:r>
              <a:rPr spc="-20" dirty="0"/>
              <a:t> </a:t>
            </a:r>
            <a:r>
              <a:rPr dirty="0"/>
              <a:t>προτού</a:t>
            </a:r>
            <a:r>
              <a:rPr spc="-15" dirty="0"/>
              <a:t> </a:t>
            </a:r>
            <a:r>
              <a:rPr spc="-10" dirty="0"/>
              <a:t>κλείσει </a:t>
            </a:r>
            <a:r>
              <a:rPr dirty="0"/>
              <a:t>και</a:t>
            </a:r>
            <a:r>
              <a:rPr spc="-5" dirty="0"/>
              <a:t> </a:t>
            </a:r>
            <a:r>
              <a:rPr dirty="0"/>
              <a:t>η</a:t>
            </a:r>
            <a:r>
              <a:rPr spc="-5" dirty="0"/>
              <a:t> </a:t>
            </a:r>
            <a:r>
              <a:rPr dirty="0"/>
              <a:t>τελευταία κάλπη</a:t>
            </a:r>
            <a:r>
              <a:rPr spc="5" dirty="0"/>
              <a:t> </a:t>
            </a:r>
            <a:r>
              <a:rPr dirty="0"/>
              <a:t>σε</a:t>
            </a:r>
            <a:r>
              <a:rPr spc="-5" dirty="0"/>
              <a:t> </a:t>
            </a:r>
            <a:r>
              <a:rPr dirty="0"/>
              <a:t>όλα</a:t>
            </a:r>
            <a:r>
              <a:rPr spc="-5" dirty="0"/>
              <a:t> </a:t>
            </a:r>
            <a:r>
              <a:rPr dirty="0"/>
              <a:t>τα Κράτη</a:t>
            </a:r>
            <a:r>
              <a:rPr spc="-5" dirty="0"/>
              <a:t> </a:t>
            </a:r>
            <a:r>
              <a:rPr dirty="0"/>
              <a:t>μέλη</a:t>
            </a:r>
            <a:r>
              <a:rPr spc="-10" dirty="0"/>
              <a:t> </a:t>
            </a:r>
            <a:r>
              <a:rPr dirty="0"/>
              <a:t>της</a:t>
            </a:r>
            <a:r>
              <a:rPr spc="-15" dirty="0"/>
              <a:t> </a:t>
            </a:r>
            <a:r>
              <a:rPr dirty="0"/>
              <a:t>Ε.Ε.</a:t>
            </a:r>
            <a:r>
              <a:rPr spc="-10" dirty="0"/>
              <a:t> </a:t>
            </a:r>
            <a:r>
              <a:rPr dirty="0"/>
              <a:t>(09.06.2024,</a:t>
            </a:r>
            <a:r>
              <a:rPr spc="-20" dirty="0"/>
              <a:t> </a:t>
            </a:r>
            <a:r>
              <a:rPr dirty="0"/>
              <a:t>12:00</a:t>
            </a:r>
            <a:r>
              <a:rPr spc="-10" dirty="0"/>
              <a:t> π.μ.)</a:t>
            </a:r>
          </a:p>
          <a:p>
            <a:pPr marL="389255" marR="5080" indent="-377190">
              <a:lnSpc>
                <a:spcPct val="120700"/>
              </a:lnSpc>
              <a:spcBef>
                <a:spcPts val="1485"/>
              </a:spcBef>
              <a:buSzPct val="120338"/>
              <a:buChar char="•"/>
              <a:tabLst>
                <a:tab pos="389255" algn="l"/>
              </a:tabLst>
            </a:pPr>
            <a:r>
              <a:rPr dirty="0"/>
              <a:t>Κατά</a:t>
            </a:r>
            <a:r>
              <a:rPr spc="-15" dirty="0"/>
              <a:t> </a:t>
            </a:r>
            <a:r>
              <a:rPr dirty="0"/>
              <a:t>τη</a:t>
            </a:r>
            <a:r>
              <a:rPr spc="-5" dirty="0"/>
              <a:t> </a:t>
            </a:r>
            <a:r>
              <a:rPr dirty="0"/>
              <a:t>διάρκεια</a:t>
            </a:r>
            <a:r>
              <a:rPr spc="-5" dirty="0"/>
              <a:t> </a:t>
            </a:r>
            <a:r>
              <a:rPr dirty="0"/>
              <a:t>της</a:t>
            </a:r>
            <a:r>
              <a:rPr spc="-10" dirty="0"/>
              <a:t> </a:t>
            </a:r>
            <a:r>
              <a:rPr dirty="0"/>
              <a:t>διαλογής,</a:t>
            </a:r>
            <a:r>
              <a:rPr spc="-5" dirty="0"/>
              <a:t> </a:t>
            </a:r>
            <a:r>
              <a:rPr dirty="0"/>
              <a:t>οι</a:t>
            </a:r>
            <a:r>
              <a:rPr spc="-15" dirty="0"/>
              <a:t> </a:t>
            </a:r>
            <a:r>
              <a:rPr dirty="0"/>
              <a:t>Βοηθοί</a:t>
            </a:r>
            <a:r>
              <a:rPr spc="-5" dirty="0"/>
              <a:t> </a:t>
            </a:r>
            <a:r>
              <a:rPr dirty="0"/>
              <a:t>υπαλλήλοι</a:t>
            </a:r>
            <a:r>
              <a:rPr spc="5" dirty="0"/>
              <a:t> </a:t>
            </a:r>
            <a:r>
              <a:rPr dirty="0"/>
              <a:t>δεν</a:t>
            </a:r>
            <a:r>
              <a:rPr spc="-5" dirty="0"/>
              <a:t> </a:t>
            </a:r>
            <a:r>
              <a:rPr dirty="0"/>
              <a:t>μπορούν</a:t>
            </a:r>
            <a:r>
              <a:rPr spc="-10" dirty="0"/>
              <a:t> </a:t>
            </a:r>
            <a:r>
              <a:rPr dirty="0"/>
              <a:t>να</a:t>
            </a:r>
            <a:r>
              <a:rPr spc="-5" dirty="0"/>
              <a:t> </a:t>
            </a:r>
            <a:r>
              <a:rPr dirty="0"/>
              <a:t>εγκαταλείψουν</a:t>
            </a:r>
            <a:r>
              <a:rPr spc="-5" dirty="0"/>
              <a:t> </a:t>
            </a:r>
            <a:r>
              <a:rPr dirty="0"/>
              <a:t>τη</a:t>
            </a:r>
            <a:r>
              <a:rPr spc="-10" dirty="0"/>
              <a:t> </a:t>
            </a:r>
            <a:r>
              <a:rPr dirty="0"/>
              <a:t>θέση</a:t>
            </a:r>
            <a:r>
              <a:rPr spc="-5" dirty="0"/>
              <a:t> </a:t>
            </a:r>
            <a:r>
              <a:rPr dirty="0"/>
              <a:t>τους</a:t>
            </a:r>
            <a:r>
              <a:rPr spc="-5" dirty="0"/>
              <a:t> </a:t>
            </a:r>
            <a:r>
              <a:rPr dirty="0"/>
              <a:t>ή</a:t>
            </a:r>
            <a:r>
              <a:rPr spc="-5" dirty="0"/>
              <a:t> </a:t>
            </a:r>
            <a:r>
              <a:rPr spc="-25" dirty="0"/>
              <a:t>το </a:t>
            </a:r>
            <a:r>
              <a:rPr dirty="0"/>
              <a:t>εκλογικό</a:t>
            </a:r>
            <a:r>
              <a:rPr spc="-20" dirty="0"/>
              <a:t> </a:t>
            </a:r>
            <a:r>
              <a:rPr dirty="0"/>
              <a:t>κέντρο</a:t>
            </a:r>
            <a:r>
              <a:rPr spc="-25" dirty="0"/>
              <a:t> </a:t>
            </a:r>
            <a:r>
              <a:rPr dirty="0"/>
              <a:t>ή</a:t>
            </a:r>
            <a:r>
              <a:rPr spc="-5" dirty="0"/>
              <a:t> </a:t>
            </a:r>
            <a:r>
              <a:rPr dirty="0"/>
              <a:t>να</a:t>
            </a:r>
            <a:r>
              <a:rPr spc="-10" dirty="0"/>
              <a:t> </a:t>
            </a:r>
            <a:r>
              <a:rPr dirty="0"/>
              <a:t>αναλάβουν</a:t>
            </a:r>
            <a:r>
              <a:rPr spc="25" dirty="0"/>
              <a:t> </a:t>
            </a:r>
            <a:r>
              <a:rPr dirty="0"/>
              <a:t>άλλα</a:t>
            </a:r>
            <a:r>
              <a:rPr spc="5" dirty="0"/>
              <a:t> </a:t>
            </a:r>
            <a:r>
              <a:rPr dirty="0"/>
              <a:t>καθήκοντα</a:t>
            </a:r>
            <a:r>
              <a:rPr spc="-10" dirty="0"/>
              <a:t> </a:t>
            </a:r>
            <a:r>
              <a:rPr dirty="0"/>
              <a:t>χωρίς</a:t>
            </a:r>
            <a:r>
              <a:rPr spc="-5" dirty="0"/>
              <a:t> </a:t>
            </a:r>
            <a:r>
              <a:rPr dirty="0"/>
              <a:t>την</a:t>
            </a:r>
            <a:r>
              <a:rPr spc="-5" dirty="0"/>
              <a:t> </a:t>
            </a:r>
            <a:r>
              <a:rPr dirty="0"/>
              <a:t>άδεια</a:t>
            </a:r>
            <a:r>
              <a:rPr spc="-10" dirty="0"/>
              <a:t> </a:t>
            </a:r>
            <a:r>
              <a:rPr dirty="0"/>
              <a:t>του/της</a:t>
            </a:r>
            <a:r>
              <a:rPr spc="20" dirty="0"/>
              <a:t> </a:t>
            </a:r>
            <a:r>
              <a:rPr spc="-10" dirty="0"/>
              <a:t>Προεδρεύοντα</a:t>
            </a: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Διαλογή</a:t>
            </a:r>
            <a:r>
              <a:rPr spc="254" dirty="0"/>
              <a:t> </a:t>
            </a:r>
            <a:r>
              <a:rPr dirty="0"/>
              <a:t>&amp;</a:t>
            </a:r>
            <a:r>
              <a:rPr spc="240" dirty="0"/>
              <a:t> </a:t>
            </a:r>
            <a:r>
              <a:rPr spc="70" dirty="0"/>
              <a:t>Καταμέτρηση</a:t>
            </a:r>
            <a:r>
              <a:rPr spc="330" dirty="0"/>
              <a:t> </a:t>
            </a:r>
            <a:r>
              <a:rPr dirty="0"/>
              <a:t>-</a:t>
            </a:r>
            <a:r>
              <a:rPr spc="125" dirty="0"/>
              <a:t> </a:t>
            </a:r>
            <a:r>
              <a:rPr spc="75" dirty="0">
                <a:solidFill>
                  <a:srgbClr val="FF0000"/>
                </a:solidFill>
              </a:rPr>
              <a:t>Απαγορεύσεις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9" cy="11308552"/>
          </a:xfrm>
          <a:prstGeom prst="rect">
            <a:avLst/>
          </a:prstGeom>
        </p:spPr>
      </p:pic>
      <p:sp>
        <p:nvSpPr>
          <p:cNvPr id="3" name="object 3"/>
          <p:cNvSpPr txBox="1">
            <a:spLocks noGrp="1"/>
          </p:cNvSpPr>
          <p:nvPr>
            <p:ph type="title"/>
          </p:nvPr>
        </p:nvSpPr>
        <p:spPr>
          <a:xfrm>
            <a:off x="0" y="2638663"/>
            <a:ext cx="20104100" cy="1871345"/>
          </a:xfrm>
          <a:prstGeom prst="rect">
            <a:avLst/>
          </a:prstGeom>
          <a:ln w="10470">
            <a:solidFill>
              <a:srgbClr val="6FAC46"/>
            </a:solidFill>
          </a:ln>
        </p:spPr>
        <p:txBody>
          <a:bodyPr vert="horz" wrap="square" lIns="0" tIns="157480" rIns="0" bIns="0" rtlCol="0">
            <a:spAutoFit/>
          </a:bodyPr>
          <a:lstStyle/>
          <a:p>
            <a:pPr marL="434975" marR="13526135">
              <a:lnSpc>
                <a:spcPct val="120200"/>
              </a:lnSpc>
              <a:spcBef>
                <a:spcPts val="1240"/>
              </a:spcBef>
            </a:pPr>
            <a:r>
              <a:rPr sz="3950" b="0" i="1" dirty="0">
                <a:solidFill>
                  <a:srgbClr val="E28B18"/>
                </a:solidFill>
                <a:latin typeface="Arial"/>
                <a:cs typeface="Arial"/>
              </a:rPr>
              <a:t>Συμπλήρωση</a:t>
            </a:r>
            <a:r>
              <a:rPr sz="3950" b="0" i="1" spc="-80" dirty="0">
                <a:solidFill>
                  <a:srgbClr val="E28B18"/>
                </a:solidFill>
                <a:latin typeface="Arial"/>
                <a:cs typeface="Arial"/>
              </a:rPr>
              <a:t> </a:t>
            </a:r>
            <a:r>
              <a:rPr sz="3950" b="0" i="1" dirty="0">
                <a:solidFill>
                  <a:srgbClr val="E28B18"/>
                </a:solidFill>
                <a:latin typeface="Arial"/>
                <a:cs typeface="Arial"/>
              </a:rPr>
              <a:t>διαδικασίας</a:t>
            </a:r>
            <a:r>
              <a:rPr sz="3950" b="0" i="1" spc="-60" dirty="0">
                <a:solidFill>
                  <a:srgbClr val="E28B18"/>
                </a:solidFill>
                <a:latin typeface="Arial"/>
                <a:cs typeface="Arial"/>
              </a:rPr>
              <a:t> </a:t>
            </a:r>
            <a:r>
              <a:rPr sz="3950" b="0" i="1" spc="-50" dirty="0">
                <a:solidFill>
                  <a:srgbClr val="E28B18"/>
                </a:solidFill>
                <a:latin typeface="Arial"/>
                <a:cs typeface="Arial"/>
              </a:rPr>
              <a:t>&amp; </a:t>
            </a:r>
            <a:r>
              <a:rPr sz="3950" b="0" i="1" spc="-10" dirty="0">
                <a:solidFill>
                  <a:srgbClr val="E28B18"/>
                </a:solidFill>
                <a:latin typeface="Arial"/>
                <a:cs typeface="Arial"/>
              </a:rPr>
              <a:t>αναχώρηση</a:t>
            </a:r>
            <a:endParaRPr sz="3950">
              <a:latin typeface="Arial"/>
              <a:cs typeface="Arial"/>
            </a:endParaRPr>
          </a:p>
        </p:txBody>
      </p:sp>
      <p:sp>
        <p:nvSpPr>
          <p:cNvPr id="4" name="object 4"/>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3023228"/>
            <a:ext cx="17447895" cy="5575300"/>
          </a:xfrm>
          <a:prstGeom prst="rect">
            <a:avLst/>
          </a:prstGeom>
        </p:spPr>
        <p:txBody>
          <a:bodyPr vert="horz" wrap="square" lIns="0" tIns="0" rIns="0" bIns="0" rtlCol="0">
            <a:spAutoFit/>
          </a:bodyPr>
          <a:lstStyle/>
          <a:p>
            <a:pPr marL="436245" indent="-423545">
              <a:lnSpc>
                <a:spcPts val="3779"/>
              </a:lnSpc>
              <a:buClr>
                <a:srgbClr val="2E7787"/>
              </a:buClr>
              <a:buSzPct val="120338"/>
              <a:buFont typeface="Arial"/>
              <a:buAutoNum type="arabicPeriod"/>
              <a:tabLst>
                <a:tab pos="436245" algn="l"/>
              </a:tabLst>
            </a:pPr>
            <a:r>
              <a:rPr sz="2950" dirty="0">
                <a:solidFill>
                  <a:srgbClr val="2E7787"/>
                </a:solidFill>
                <a:latin typeface="Arial"/>
                <a:cs typeface="Arial"/>
              </a:rPr>
              <a:t>Τοποθέτηση</a:t>
            </a:r>
            <a:r>
              <a:rPr sz="2950" spc="-30" dirty="0">
                <a:solidFill>
                  <a:srgbClr val="2E7787"/>
                </a:solidFill>
                <a:latin typeface="Arial"/>
                <a:cs typeface="Arial"/>
              </a:rPr>
              <a:t> </a:t>
            </a:r>
            <a:r>
              <a:rPr sz="2950" dirty="0">
                <a:solidFill>
                  <a:srgbClr val="2E7787"/>
                </a:solidFill>
                <a:latin typeface="Arial"/>
                <a:cs typeface="Arial"/>
              </a:rPr>
              <a:t>στην</a:t>
            </a:r>
            <a:r>
              <a:rPr sz="2950" spc="-5" dirty="0">
                <a:solidFill>
                  <a:srgbClr val="2E7787"/>
                </a:solidFill>
                <a:latin typeface="Arial"/>
                <a:cs typeface="Arial"/>
              </a:rPr>
              <a:t> </a:t>
            </a:r>
            <a:r>
              <a:rPr sz="2950" dirty="0">
                <a:solidFill>
                  <a:srgbClr val="2E7787"/>
                </a:solidFill>
                <a:latin typeface="Arial"/>
                <a:cs typeface="Arial"/>
              </a:rPr>
              <a:t>κάλπη των</a:t>
            </a:r>
            <a:r>
              <a:rPr sz="2950" spc="-5" dirty="0">
                <a:solidFill>
                  <a:srgbClr val="2E7787"/>
                </a:solidFill>
                <a:latin typeface="Arial"/>
                <a:cs typeface="Arial"/>
              </a:rPr>
              <a:t> </a:t>
            </a:r>
            <a:r>
              <a:rPr sz="2950" dirty="0">
                <a:solidFill>
                  <a:srgbClr val="2E7787"/>
                </a:solidFill>
                <a:latin typeface="Arial"/>
                <a:cs typeface="Arial"/>
              </a:rPr>
              <a:t>δεμάτων και</a:t>
            </a:r>
            <a:r>
              <a:rPr sz="2950" spc="-5" dirty="0">
                <a:solidFill>
                  <a:srgbClr val="2E7787"/>
                </a:solidFill>
                <a:latin typeface="Arial"/>
                <a:cs typeface="Arial"/>
              </a:rPr>
              <a:t> </a:t>
            </a:r>
            <a:r>
              <a:rPr sz="2950" dirty="0">
                <a:solidFill>
                  <a:srgbClr val="2E7787"/>
                </a:solidFill>
                <a:latin typeface="Arial"/>
                <a:cs typeface="Arial"/>
              </a:rPr>
              <a:t>των ψηφοδελτίων,</a:t>
            </a:r>
            <a:r>
              <a:rPr sz="2950" spc="-25" dirty="0">
                <a:solidFill>
                  <a:srgbClr val="2E7787"/>
                </a:solidFill>
                <a:latin typeface="Arial"/>
                <a:cs typeface="Arial"/>
              </a:rPr>
              <a:t> </a:t>
            </a:r>
            <a:r>
              <a:rPr sz="2950" dirty="0">
                <a:solidFill>
                  <a:srgbClr val="2E7787"/>
                </a:solidFill>
                <a:latin typeface="Arial"/>
                <a:cs typeface="Arial"/>
              </a:rPr>
              <a:t>σε δεσμίδες</a:t>
            </a:r>
            <a:r>
              <a:rPr sz="2950" spc="-20" dirty="0">
                <a:solidFill>
                  <a:srgbClr val="2E7787"/>
                </a:solidFill>
                <a:latin typeface="Arial"/>
                <a:cs typeface="Arial"/>
              </a:rPr>
              <a:t> </a:t>
            </a:r>
            <a:r>
              <a:rPr sz="2950" dirty="0">
                <a:solidFill>
                  <a:srgbClr val="2E7787"/>
                </a:solidFill>
                <a:latin typeface="Arial"/>
                <a:cs typeface="Arial"/>
              </a:rPr>
              <a:t>των </a:t>
            </a:r>
            <a:r>
              <a:rPr sz="2950" spc="-25" dirty="0">
                <a:solidFill>
                  <a:srgbClr val="2E7787"/>
                </a:solidFill>
                <a:latin typeface="Arial"/>
                <a:cs typeface="Arial"/>
              </a:rPr>
              <a:t>20</a:t>
            </a:r>
            <a:endParaRPr sz="2950">
              <a:latin typeface="Arial"/>
              <a:cs typeface="Arial"/>
            </a:endParaRPr>
          </a:p>
          <a:p>
            <a:pPr>
              <a:lnSpc>
                <a:spcPct val="100000"/>
              </a:lnSpc>
              <a:spcBef>
                <a:spcPts val="645"/>
              </a:spcBef>
              <a:buAutoNum type="arabicPeriod"/>
            </a:pPr>
            <a:endParaRPr sz="2950">
              <a:latin typeface="Arial"/>
              <a:cs typeface="Arial"/>
            </a:endParaRPr>
          </a:p>
          <a:p>
            <a:pPr marL="12700" marR="965835" indent="377190">
              <a:lnSpc>
                <a:spcPct val="120700"/>
              </a:lnSpc>
              <a:buAutoNum type="arabicPeriod"/>
              <a:tabLst>
                <a:tab pos="389890" algn="l"/>
              </a:tabLst>
            </a:pPr>
            <a:r>
              <a:rPr sz="2950" dirty="0">
                <a:solidFill>
                  <a:srgbClr val="2E7787"/>
                </a:solidFill>
                <a:latin typeface="Arial"/>
                <a:cs typeface="Arial"/>
              </a:rPr>
              <a:t>Ο/η</a:t>
            </a:r>
            <a:r>
              <a:rPr sz="2950" spc="-15" dirty="0">
                <a:solidFill>
                  <a:srgbClr val="2E7787"/>
                </a:solidFill>
                <a:latin typeface="Arial"/>
                <a:cs typeface="Arial"/>
              </a:rPr>
              <a:t> </a:t>
            </a:r>
            <a:r>
              <a:rPr sz="2950" dirty="0">
                <a:solidFill>
                  <a:srgbClr val="2E7787"/>
                </a:solidFill>
                <a:latin typeface="Arial"/>
                <a:cs typeface="Arial"/>
              </a:rPr>
              <a:t>Προεδρεύων</a:t>
            </a:r>
            <a:r>
              <a:rPr sz="2950" spc="-25" dirty="0">
                <a:solidFill>
                  <a:srgbClr val="2E7787"/>
                </a:solidFill>
                <a:latin typeface="Arial"/>
                <a:cs typeface="Arial"/>
              </a:rPr>
              <a:t> </a:t>
            </a:r>
            <a:r>
              <a:rPr sz="2950" dirty="0">
                <a:solidFill>
                  <a:srgbClr val="2E7787"/>
                </a:solidFill>
                <a:latin typeface="Arial"/>
                <a:cs typeface="Arial"/>
              </a:rPr>
              <a:t>υπάλληλος,</a:t>
            </a:r>
            <a:r>
              <a:rPr sz="2950" spc="5" dirty="0">
                <a:solidFill>
                  <a:srgbClr val="2E7787"/>
                </a:solidFill>
                <a:latin typeface="Arial"/>
                <a:cs typeface="Arial"/>
              </a:rPr>
              <a:t> </a:t>
            </a:r>
            <a:r>
              <a:rPr sz="2950" dirty="0">
                <a:solidFill>
                  <a:srgbClr val="2E7787"/>
                </a:solidFill>
                <a:latin typeface="Arial"/>
                <a:cs typeface="Arial"/>
              </a:rPr>
              <a:t>στην</a:t>
            </a:r>
            <a:r>
              <a:rPr sz="2950" spc="-5" dirty="0">
                <a:solidFill>
                  <a:srgbClr val="2E7787"/>
                </a:solidFill>
                <a:latin typeface="Arial"/>
                <a:cs typeface="Arial"/>
              </a:rPr>
              <a:t> </a:t>
            </a:r>
            <a:r>
              <a:rPr sz="2950" dirty="0">
                <a:solidFill>
                  <a:srgbClr val="2E7787"/>
                </a:solidFill>
                <a:latin typeface="Arial"/>
                <a:cs typeface="Arial"/>
              </a:rPr>
              <a:t>παρουσία</a:t>
            </a:r>
            <a:r>
              <a:rPr sz="2950" spc="1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αντιπροσώπων</a:t>
            </a:r>
            <a:r>
              <a:rPr sz="2950" spc="15"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a:t>
            </a:r>
            <a:r>
              <a:rPr sz="2950" dirty="0">
                <a:solidFill>
                  <a:srgbClr val="2E7787"/>
                </a:solidFill>
                <a:latin typeface="Arial"/>
                <a:cs typeface="Arial"/>
              </a:rPr>
              <a:t>υποψηφίων,</a:t>
            </a:r>
            <a:r>
              <a:rPr sz="2950" spc="-20" dirty="0">
                <a:solidFill>
                  <a:srgbClr val="2E7787"/>
                </a:solidFill>
                <a:latin typeface="Arial"/>
                <a:cs typeface="Arial"/>
              </a:rPr>
              <a:t> </a:t>
            </a:r>
            <a:r>
              <a:rPr sz="2950" dirty="0">
                <a:solidFill>
                  <a:srgbClr val="2E7787"/>
                </a:solidFill>
                <a:latin typeface="Arial"/>
                <a:cs typeface="Arial"/>
              </a:rPr>
              <a:t>εσωκλείει</a:t>
            </a:r>
            <a:r>
              <a:rPr sz="2950" spc="-20" dirty="0">
                <a:solidFill>
                  <a:srgbClr val="2E7787"/>
                </a:solidFill>
                <a:latin typeface="Arial"/>
                <a:cs typeface="Arial"/>
              </a:rPr>
              <a:t> </a:t>
            </a:r>
            <a:r>
              <a:rPr sz="2950" spc="-25" dirty="0">
                <a:solidFill>
                  <a:srgbClr val="2E7787"/>
                </a:solidFill>
                <a:latin typeface="Arial"/>
                <a:cs typeface="Arial"/>
              </a:rPr>
              <a:t>σε </a:t>
            </a:r>
            <a:r>
              <a:rPr sz="2950" dirty="0">
                <a:solidFill>
                  <a:srgbClr val="2E7787"/>
                </a:solidFill>
                <a:latin typeface="Arial"/>
                <a:cs typeface="Arial"/>
              </a:rPr>
              <a:t>χωριστούς</a:t>
            </a:r>
            <a:r>
              <a:rPr sz="2950" spc="-5" dirty="0">
                <a:solidFill>
                  <a:srgbClr val="2E7787"/>
                </a:solidFill>
                <a:latin typeface="Arial"/>
                <a:cs typeface="Arial"/>
              </a:rPr>
              <a:t> </a:t>
            </a:r>
            <a:r>
              <a:rPr sz="2950" dirty="0">
                <a:solidFill>
                  <a:srgbClr val="2E7787"/>
                </a:solidFill>
                <a:latin typeface="Arial"/>
                <a:cs typeface="Arial"/>
              </a:rPr>
              <a:t>φακέλους και σφραγίζει</a:t>
            </a:r>
            <a:r>
              <a:rPr sz="2950" spc="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την επίσημη</a:t>
            </a:r>
            <a:r>
              <a:rPr sz="2950" spc="-15" dirty="0">
                <a:solidFill>
                  <a:srgbClr val="2E7787"/>
                </a:solidFill>
                <a:latin typeface="Arial"/>
                <a:cs typeface="Arial"/>
              </a:rPr>
              <a:t> </a:t>
            </a:r>
            <a:r>
              <a:rPr sz="2950" dirty="0">
                <a:solidFill>
                  <a:srgbClr val="2E7787"/>
                </a:solidFill>
                <a:latin typeface="Arial"/>
                <a:cs typeface="Arial"/>
              </a:rPr>
              <a:t>σφραγίδα,</a:t>
            </a:r>
            <a:r>
              <a:rPr sz="2950" spc="10" dirty="0">
                <a:solidFill>
                  <a:srgbClr val="2E7787"/>
                </a:solidFill>
                <a:latin typeface="Arial"/>
                <a:cs typeface="Arial"/>
              </a:rPr>
              <a:t> </a:t>
            </a:r>
            <a:r>
              <a:rPr sz="2950" dirty="0">
                <a:solidFill>
                  <a:srgbClr val="2E7787"/>
                </a:solidFill>
                <a:latin typeface="Arial"/>
                <a:cs typeface="Arial"/>
              </a:rPr>
              <a:t>κάθε</a:t>
            </a:r>
            <a:r>
              <a:rPr sz="2950" spc="-5" dirty="0">
                <a:solidFill>
                  <a:srgbClr val="2E7787"/>
                </a:solidFill>
                <a:latin typeface="Arial"/>
                <a:cs typeface="Arial"/>
              </a:rPr>
              <a:t> </a:t>
            </a:r>
            <a:r>
              <a:rPr sz="2950" dirty="0">
                <a:solidFill>
                  <a:srgbClr val="2E7787"/>
                </a:solidFill>
                <a:latin typeface="Arial"/>
                <a:cs typeface="Arial"/>
              </a:rPr>
              <a:t>ένα από</a:t>
            </a:r>
            <a:r>
              <a:rPr sz="2950" spc="-5" dirty="0">
                <a:solidFill>
                  <a:srgbClr val="2E7787"/>
                </a:solidFill>
                <a:latin typeface="Arial"/>
                <a:cs typeface="Arial"/>
              </a:rPr>
              <a:t> </a:t>
            </a:r>
            <a:r>
              <a:rPr sz="2950" dirty="0">
                <a:solidFill>
                  <a:srgbClr val="2E7787"/>
                </a:solidFill>
                <a:latin typeface="Arial"/>
                <a:cs typeface="Arial"/>
              </a:rPr>
              <a:t>τα πιο</a:t>
            </a:r>
            <a:r>
              <a:rPr sz="2950" spc="-5" dirty="0">
                <a:solidFill>
                  <a:srgbClr val="2E7787"/>
                </a:solidFill>
                <a:latin typeface="Arial"/>
                <a:cs typeface="Arial"/>
              </a:rPr>
              <a:t> </a:t>
            </a:r>
            <a:r>
              <a:rPr sz="2950" dirty="0">
                <a:solidFill>
                  <a:srgbClr val="2E7787"/>
                </a:solidFill>
                <a:latin typeface="Arial"/>
                <a:cs typeface="Arial"/>
              </a:rPr>
              <a:t>κάτω</a:t>
            </a:r>
            <a:r>
              <a:rPr sz="2950" spc="15" dirty="0">
                <a:solidFill>
                  <a:srgbClr val="2E7787"/>
                </a:solidFill>
                <a:latin typeface="Arial"/>
                <a:cs typeface="Arial"/>
              </a:rPr>
              <a:t> </a:t>
            </a:r>
            <a:r>
              <a:rPr sz="2950" spc="-10" dirty="0">
                <a:solidFill>
                  <a:srgbClr val="2E7787"/>
                </a:solidFill>
                <a:latin typeface="Arial"/>
                <a:cs typeface="Arial"/>
              </a:rPr>
              <a:t>δέματα:</a:t>
            </a:r>
            <a:endParaRPr sz="2950">
              <a:latin typeface="Arial"/>
              <a:cs typeface="Arial"/>
            </a:endParaRPr>
          </a:p>
          <a:p>
            <a:pPr marL="389255" lvl="1" indent="-376555">
              <a:lnSpc>
                <a:spcPct val="100000"/>
              </a:lnSpc>
              <a:spcBef>
                <a:spcPts val="2220"/>
              </a:spcBef>
              <a:buClr>
                <a:srgbClr val="2E7787"/>
              </a:buClr>
              <a:buSzPct val="120338"/>
              <a:buChar char="•"/>
              <a:tabLst>
                <a:tab pos="389255" algn="l"/>
              </a:tabLst>
            </a:pPr>
            <a:r>
              <a:rPr sz="2950" dirty="0">
                <a:solidFill>
                  <a:srgbClr val="E28B18"/>
                </a:solidFill>
                <a:latin typeface="Arial"/>
                <a:cs typeface="Arial"/>
              </a:rPr>
              <a:t>Δέμα</a:t>
            </a:r>
            <a:r>
              <a:rPr sz="2950" spc="-20" dirty="0">
                <a:solidFill>
                  <a:srgbClr val="E28B18"/>
                </a:solidFill>
                <a:latin typeface="Arial"/>
                <a:cs typeface="Arial"/>
              </a:rPr>
              <a:t> </a:t>
            </a:r>
            <a:r>
              <a:rPr sz="2950" dirty="0">
                <a:solidFill>
                  <a:srgbClr val="E28B18"/>
                </a:solidFill>
                <a:latin typeface="Arial"/>
                <a:cs typeface="Arial"/>
              </a:rPr>
              <a:t>αρ.</a:t>
            </a:r>
            <a:r>
              <a:rPr sz="2950" spc="-5" dirty="0">
                <a:solidFill>
                  <a:srgbClr val="E28B18"/>
                </a:solidFill>
                <a:latin typeface="Arial"/>
                <a:cs typeface="Arial"/>
              </a:rPr>
              <a:t> </a:t>
            </a:r>
            <a:r>
              <a:rPr sz="2950" dirty="0">
                <a:solidFill>
                  <a:srgbClr val="E28B18"/>
                </a:solidFill>
                <a:latin typeface="Arial"/>
                <a:cs typeface="Arial"/>
              </a:rPr>
              <a:t>1Α-Η</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Τα</a:t>
            </a:r>
            <a:r>
              <a:rPr sz="2950" spc="-5" dirty="0">
                <a:solidFill>
                  <a:srgbClr val="2E7787"/>
                </a:solidFill>
                <a:latin typeface="Arial"/>
                <a:cs typeface="Arial"/>
              </a:rPr>
              <a:t> </a:t>
            </a:r>
            <a:r>
              <a:rPr sz="2950" dirty="0">
                <a:solidFill>
                  <a:srgbClr val="2E7787"/>
                </a:solidFill>
                <a:latin typeface="Arial"/>
                <a:cs typeface="Arial"/>
              </a:rPr>
              <a:t>ψηφοδέλτια</a:t>
            </a:r>
            <a:r>
              <a:rPr sz="2950" spc="-3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δεν</a:t>
            </a:r>
            <a:r>
              <a:rPr sz="2950" spc="-5" dirty="0">
                <a:solidFill>
                  <a:srgbClr val="2E7787"/>
                </a:solidFill>
                <a:latin typeface="Arial"/>
                <a:cs typeface="Arial"/>
              </a:rPr>
              <a:t> </a:t>
            </a:r>
            <a:r>
              <a:rPr sz="2950" dirty="0">
                <a:solidFill>
                  <a:srgbClr val="2E7787"/>
                </a:solidFill>
                <a:latin typeface="Arial"/>
                <a:cs typeface="Arial"/>
              </a:rPr>
              <a:t>χρησιμοποιήθηκαν</a:t>
            </a:r>
            <a:r>
              <a:rPr sz="2950" spc="-10"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εκείνα</a:t>
            </a:r>
            <a:r>
              <a:rPr sz="2950" spc="-2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τυχόν</a:t>
            </a:r>
            <a:r>
              <a:rPr sz="2950" spc="35" dirty="0">
                <a:solidFill>
                  <a:srgbClr val="2E7787"/>
                </a:solidFill>
                <a:latin typeface="Arial"/>
                <a:cs typeface="Arial"/>
              </a:rPr>
              <a:t> </a:t>
            </a:r>
            <a:r>
              <a:rPr sz="2950" spc="-10" dirty="0">
                <a:solidFill>
                  <a:srgbClr val="2E7787"/>
                </a:solidFill>
                <a:latin typeface="Arial"/>
                <a:cs typeface="Arial"/>
              </a:rPr>
              <a:t>αχρηστεύθηκαν</a:t>
            </a:r>
            <a:endParaRPr sz="2950">
              <a:latin typeface="Arial"/>
              <a:cs typeface="Arial"/>
            </a:endParaRPr>
          </a:p>
          <a:p>
            <a:pPr marL="389255" lvl="1" indent="-376555">
              <a:lnSpc>
                <a:spcPct val="100000"/>
              </a:lnSpc>
              <a:spcBef>
                <a:spcPts val="2220"/>
              </a:spcBef>
              <a:buClr>
                <a:srgbClr val="2E7787"/>
              </a:buClr>
              <a:buSzPct val="120338"/>
              <a:buChar char="•"/>
              <a:tabLst>
                <a:tab pos="389255" algn="l"/>
              </a:tabLst>
            </a:pPr>
            <a:r>
              <a:rPr sz="2950" dirty="0">
                <a:solidFill>
                  <a:srgbClr val="E28B18"/>
                </a:solidFill>
                <a:latin typeface="Arial"/>
                <a:cs typeface="Arial"/>
              </a:rPr>
              <a:t>Δέμα</a:t>
            </a:r>
            <a:r>
              <a:rPr sz="2950" spc="-15" dirty="0">
                <a:solidFill>
                  <a:srgbClr val="E28B18"/>
                </a:solidFill>
                <a:latin typeface="Arial"/>
                <a:cs typeface="Arial"/>
              </a:rPr>
              <a:t> </a:t>
            </a:r>
            <a:r>
              <a:rPr sz="2950" dirty="0">
                <a:solidFill>
                  <a:srgbClr val="E28B18"/>
                </a:solidFill>
                <a:latin typeface="Arial"/>
                <a:cs typeface="Arial"/>
              </a:rPr>
              <a:t>αρ. 2</a:t>
            </a:r>
            <a:r>
              <a:rPr sz="2950" dirty="0">
                <a:solidFill>
                  <a:srgbClr val="2E7787"/>
                </a:solidFill>
                <a:latin typeface="Arial"/>
                <a:cs typeface="Arial"/>
              </a:rPr>
              <a:t>:</a:t>
            </a:r>
            <a:r>
              <a:rPr sz="2950" spc="-15" dirty="0">
                <a:solidFill>
                  <a:srgbClr val="2E7787"/>
                </a:solidFill>
                <a:latin typeface="Arial"/>
                <a:cs typeface="Arial"/>
              </a:rPr>
              <a:t> </a:t>
            </a:r>
            <a:r>
              <a:rPr sz="2950" dirty="0">
                <a:solidFill>
                  <a:srgbClr val="2E7787"/>
                </a:solidFill>
                <a:latin typeface="Arial"/>
                <a:cs typeface="Arial"/>
              </a:rPr>
              <a:t>Τα</a:t>
            </a:r>
            <a:r>
              <a:rPr sz="2950" spc="10" dirty="0">
                <a:solidFill>
                  <a:srgbClr val="2E7787"/>
                </a:solidFill>
                <a:latin typeface="Arial"/>
                <a:cs typeface="Arial"/>
              </a:rPr>
              <a:t> </a:t>
            </a:r>
            <a:r>
              <a:rPr sz="2950" dirty="0">
                <a:solidFill>
                  <a:srgbClr val="2E7787"/>
                </a:solidFill>
                <a:latin typeface="Arial"/>
                <a:cs typeface="Arial"/>
              </a:rPr>
              <a:t>αποσπάσματα</a:t>
            </a:r>
            <a:r>
              <a:rPr sz="2950" spc="3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εκλογικών καταλόγων, με</a:t>
            </a:r>
            <a:r>
              <a:rPr sz="2950" spc="-5" dirty="0">
                <a:solidFill>
                  <a:srgbClr val="2E7787"/>
                </a:solidFill>
                <a:latin typeface="Arial"/>
                <a:cs typeface="Arial"/>
              </a:rPr>
              <a:t> </a:t>
            </a:r>
            <a:r>
              <a:rPr sz="2950" dirty="0">
                <a:solidFill>
                  <a:srgbClr val="2E7787"/>
                </a:solidFill>
                <a:latin typeface="Arial"/>
                <a:cs typeface="Arial"/>
              </a:rPr>
              <a:t>βάση τα οποία</a:t>
            </a:r>
            <a:r>
              <a:rPr sz="2950" spc="-5" dirty="0">
                <a:solidFill>
                  <a:srgbClr val="2E7787"/>
                </a:solidFill>
                <a:latin typeface="Arial"/>
                <a:cs typeface="Arial"/>
              </a:rPr>
              <a:t> </a:t>
            </a:r>
            <a:r>
              <a:rPr sz="2950" dirty="0">
                <a:solidFill>
                  <a:srgbClr val="2E7787"/>
                </a:solidFill>
                <a:latin typeface="Arial"/>
                <a:cs typeface="Arial"/>
              </a:rPr>
              <a:t>έγινε</a:t>
            </a:r>
            <a:r>
              <a:rPr sz="2950" spc="-20" dirty="0">
                <a:solidFill>
                  <a:srgbClr val="2E7787"/>
                </a:solidFill>
                <a:latin typeface="Arial"/>
                <a:cs typeface="Arial"/>
              </a:rPr>
              <a:t> </a:t>
            </a:r>
            <a:r>
              <a:rPr sz="2950" dirty="0">
                <a:solidFill>
                  <a:srgbClr val="2E7787"/>
                </a:solidFill>
                <a:latin typeface="Arial"/>
                <a:cs typeface="Arial"/>
              </a:rPr>
              <a:t>η </a:t>
            </a:r>
            <a:r>
              <a:rPr sz="2950" spc="-10" dirty="0">
                <a:solidFill>
                  <a:srgbClr val="2E7787"/>
                </a:solidFill>
                <a:latin typeface="Arial"/>
                <a:cs typeface="Arial"/>
              </a:rPr>
              <a:t>ψηφοφορία</a:t>
            </a:r>
            <a:endParaRPr sz="2950">
              <a:latin typeface="Arial"/>
              <a:cs typeface="Arial"/>
            </a:endParaRPr>
          </a:p>
          <a:p>
            <a:pPr marL="389255" marR="306070" lvl="1" indent="-377190">
              <a:lnSpc>
                <a:spcPct val="120700"/>
              </a:lnSpc>
              <a:spcBef>
                <a:spcPts val="1485"/>
              </a:spcBef>
              <a:buClr>
                <a:srgbClr val="2E7787"/>
              </a:buClr>
              <a:buSzPct val="120338"/>
              <a:buChar char="•"/>
              <a:tabLst>
                <a:tab pos="389255" algn="l"/>
              </a:tabLst>
            </a:pPr>
            <a:r>
              <a:rPr sz="2950" dirty="0">
                <a:solidFill>
                  <a:srgbClr val="E28B18"/>
                </a:solidFill>
                <a:latin typeface="Arial"/>
                <a:cs typeface="Arial"/>
              </a:rPr>
              <a:t>Δέμα</a:t>
            </a:r>
            <a:r>
              <a:rPr sz="2950" spc="-5" dirty="0">
                <a:solidFill>
                  <a:srgbClr val="E28B18"/>
                </a:solidFill>
                <a:latin typeface="Arial"/>
                <a:cs typeface="Arial"/>
              </a:rPr>
              <a:t> </a:t>
            </a:r>
            <a:r>
              <a:rPr sz="2950" dirty="0">
                <a:solidFill>
                  <a:srgbClr val="E28B18"/>
                </a:solidFill>
                <a:latin typeface="Arial"/>
                <a:cs typeface="Arial"/>
              </a:rPr>
              <a:t>αρ.</a:t>
            </a:r>
            <a:r>
              <a:rPr sz="2950" spc="-5" dirty="0">
                <a:solidFill>
                  <a:srgbClr val="E28B18"/>
                </a:solidFill>
                <a:latin typeface="Arial"/>
                <a:cs typeface="Arial"/>
              </a:rPr>
              <a:t> </a:t>
            </a:r>
            <a:r>
              <a:rPr sz="2950" dirty="0">
                <a:solidFill>
                  <a:srgbClr val="E28B18"/>
                </a:solidFill>
                <a:latin typeface="Arial"/>
                <a:cs typeface="Arial"/>
              </a:rPr>
              <a:t>3</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Τις</a:t>
            </a:r>
            <a:r>
              <a:rPr sz="2950" spc="-5" dirty="0">
                <a:solidFill>
                  <a:srgbClr val="2E7787"/>
                </a:solidFill>
                <a:latin typeface="Arial"/>
                <a:cs typeface="Arial"/>
              </a:rPr>
              <a:t> </a:t>
            </a:r>
            <a:r>
              <a:rPr sz="2950" dirty="0">
                <a:solidFill>
                  <a:srgbClr val="2E7787"/>
                </a:solidFill>
                <a:latin typeface="Arial"/>
                <a:cs typeface="Arial"/>
              </a:rPr>
              <a:t>ειδικές</a:t>
            </a:r>
            <a:r>
              <a:rPr sz="2950" spc="-25" dirty="0">
                <a:solidFill>
                  <a:srgbClr val="2E7787"/>
                </a:solidFill>
                <a:latin typeface="Arial"/>
                <a:cs typeface="Arial"/>
              </a:rPr>
              <a:t> </a:t>
            </a:r>
            <a:r>
              <a:rPr sz="2950" dirty="0">
                <a:solidFill>
                  <a:srgbClr val="2E7787"/>
                </a:solidFill>
                <a:latin typeface="Arial"/>
                <a:cs typeface="Arial"/>
              </a:rPr>
              <a:t>εξουσιοδοτήσεις,</a:t>
            </a:r>
            <a:r>
              <a:rPr sz="2950" spc="-20" dirty="0">
                <a:solidFill>
                  <a:srgbClr val="2E7787"/>
                </a:solidFill>
                <a:latin typeface="Arial"/>
                <a:cs typeface="Arial"/>
              </a:rPr>
              <a:t> </a:t>
            </a:r>
            <a:r>
              <a:rPr sz="2950" dirty="0">
                <a:solidFill>
                  <a:srgbClr val="2E7787"/>
                </a:solidFill>
                <a:latin typeface="Arial"/>
                <a:cs typeface="Arial"/>
              </a:rPr>
              <a:t>τις</a:t>
            </a:r>
            <a:r>
              <a:rPr sz="2950" spc="-15" dirty="0">
                <a:solidFill>
                  <a:srgbClr val="2E7787"/>
                </a:solidFill>
                <a:latin typeface="Arial"/>
                <a:cs typeface="Arial"/>
              </a:rPr>
              <a:t> </a:t>
            </a:r>
            <a:r>
              <a:rPr sz="2950" dirty="0">
                <a:solidFill>
                  <a:srgbClr val="2E7787"/>
                </a:solidFill>
                <a:latin typeface="Arial"/>
                <a:cs typeface="Arial"/>
              </a:rPr>
              <a:t>οποίες</a:t>
            </a:r>
            <a:r>
              <a:rPr sz="2950" spc="-15" dirty="0">
                <a:solidFill>
                  <a:srgbClr val="2E7787"/>
                </a:solidFill>
                <a:latin typeface="Arial"/>
                <a:cs typeface="Arial"/>
              </a:rPr>
              <a:t> </a:t>
            </a:r>
            <a:r>
              <a:rPr sz="2950" dirty="0">
                <a:solidFill>
                  <a:srgbClr val="2E7787"/>
                </a:solidFill>
                <a:latin typeface="Arial"/>
                <a:cs typeface="Arial"/>
              </a:rPr>
              <a:t>παρέδωσαν</a:t>
            </a:r>
            <a:r>
              <a:rPr sz="2950" spc="-5" dirty="0">
                <a:solidFill>
                  <a:srgbClr val="2E7787"/>
                </a:solidFill>
                <a:latin typeface="Arial"/>
                <a:cs typeface="Arial"/>
              </a:rPr>
              <a:t> </a:t>
            </a:r>
            <a:r>
              <a:rPr sz="2950" dirty="0">
                <a:solidFill>
                  <a:srgbClr val="2E7787"/>
                </a:solidFill>
                <a:latin typeface="Arial"/>
                <a:cs typeface="Arial"/>
              </a:rPr>
              <a:t>οι</a:t>
            </a:r>
            <a:r>
              <a:rPr sz="2950" spc="-5" dirty="0">
                <a:solidFill>
                  <a:srgbClr val="2E7787"/>
                </a:solidFill>
                <a:latin typeface="Arial"/>
                <a:cs typeface="Arial"/>
              </a:rPr>
              <a:t> </a:t>
            </a:r>
            <a:r>
              <a:rPr sz="2950" dirty="0">
                <a:solidFill>
                  <a:srgbClr val="2E7787"/>
                </a:solidFill>
                <a:latin typeface="Arial"/>
                <a:cs typeface="Arial"/>
              </a:rPr>
              <a:t>υπάλληλοι</a:t>
            </a:r>
            <a:r>
              <a:rPr sz="2950" spc="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ο/η</a:t>
            </a:r>
            <a:r>
              <a:rPr sz="2950" spc="-5" dirty="0">
                <a:solidFill>
                  <a:srgbClr val="2E7787"/>
                </a:solidFill>
                <a:latin typeface="Arial"/>
                <a:cs typeface="Arial"/>
              </a:rPr>
              <a:t> </a:t>
            </a:r>
            <a:r>
              <a:rPr sz="2950" dirty="0">
                <a:solidFill>
                  <a:srgbClr val="2E7787"/>
                </a:solidFill>
                <a:latin typeface="Arial"/>
                <a:cs typeface="Arial"/>
              </a:rPr>
              <a:t>αστυνομικός,</a:t>
            </a:r>
            <a:r>
              <a:rPr sz="2950" spc="-5" dirty="0">
                <a:solidFill>
                  <a:srgbClr val="2E7787"/>
                </a:solidFill>
                <a:latin typeface="Arial"/>
                <a:cs typeface="Arial"/>
              </a:rPr>
              <a:t> </a:t>
            </a:r>
            <a:r>
              <a:rPr sz="2950" spc="-25" dirty="0">
                <a:solidFill>
                  <a:srgbClr val="2E7787"/>
                </a:solidFill>
                <a:latin typeface="Arial"/>
                <a:cs typeface="Arial"/>
              </a:rPr>
              <a:t>με </a:t>
            </a:r>
            <a:r>
              <a:rPr sz="2950" dirty="0">
                <a:solidFill>
                  <a:srgbClr val="2E7787"/>
                </a:solidFill>
                <a:latin typeface="Arial"/>
                <a:cs typeface="Arial"/>
              </a:rPr>
              <a:t>βάση</a:t>
            </a:r>
            <a:r>
              <a:rPr sz="2950" spc="-5" dirty="0">
                <a:solidFill>
                  <a:srgbClr val="2E7787"/>
                </a:solidFill>
                <a:latin typeface="Arial"/>
                <a:cs typeface="Arial"/>
              </a:rPr>
              <a:t> </a:t>
            </a:r>
            <a:r>
              <a:rPr sz="2950" dirty="0">
                <a:solidFill>
                  <a:srgbClr val="2E7787"/>
                </a:solidFill>
                <a:latin typeface="Arial"/>
                <a:cs typeface="Arial"/>
              </a:rPr>
              <a:t>τις</a:t>
            </a:r>
            <a:r>
              <a:rPr sz="2950" spc="-5" dirty="0">
                <a:solidFill>
                  <a:srgbClr val="2E7787"/>
                </a:solidFill>
                <a:latin typeface="Arial"/>
                <a:cs typeface="Arial"/>
              </a:rPr>
              <a:t> </a:t>
            </a:r>
            <a:r>
              <a:rPr sz="2950" dirty="0">
                <a:solidFill>
                  <a:srgbClr val="2E7787"/>
                </a:solidFill>
                <a:latin typeface="Arial"/>
                <a:cs typeface="Arial"/>
              </a:rPr>
              <a:t>οποίες</a:t>
            </a:r>
            <a:r>
              <a:rPr sz="2950" spc="-5" dirty="0">
                <a:solidFill>
                  <a:srgbClr val="2E7787"/>
                </a:solidFill>
                <a:latin typeface="Arial"/>
                <a:cs typeface="Arial"/>
              </a:rPr>
              <a:t> </a:t>
            </a:r>
            <a:r>
              <a:rPr sz="2950" dirty="0">
                <a:solidFill>
                  <a:srgbClr val="2E7787"/>
                </a:solidFill>
                <a:latin typeface="Arial"/>
                <a:cs typeface="Arial"/>
              </a:rPr>
              <a:t>άσκησαν</a:t>
            </a:r>
            <a:r>
              <a:rPr sz="2950" spc="5"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εκλογικό</a:t>
            </a:r>
            <a:r>
              <a:rPr sz="2950" spc="-20" dirty="0">
                <a:solidFill>
                  <a:srgbClr val="2E7787"/>
                </a:solidFill>
                <a:latin typeface="Arial"/>
                <a:cs typeface="Arial"/>
              </a:rPr>
              <a:t> </a:t>
            </a:r>
            <a:r>
              <a:rPr sz="2950" dirty="0">
                <a:solidFill>
                  <a:srgbClr val="2E7787"/>
                </a:solidFill>
                <a:latin typeface="Arial"/>
                <a:cs typeface="Arial"/>
              </a:rPr>
              <a:t>τους</a:t>
            </a:r>
            <a:r>
              <a:rPr sz="2950" spc="5" dirty="0">
                <a:solidFill>
                  <a:srgbClr val="2E7787"/>
                </a:solidFill>
                <a:latin typeface="Arial"/>
                <a:cs typeface="Arial"/>
              </a:rPr>
              <a:t> </a:t>
            </a:r>
            <a:r>
              <a:rPr sz="2950" spc="-10" dirty="0">
                <a:solidFill>
                  <a:srgbClr val="2E7787"/>
                </a:solidFill>
                <a:latin typeface="Arial"/>
                <a:cs typeface="Arial"/>
              </a:rPr>
              <a:t>δικαίωμα</a:t>
            </a:r>
            <a:endParaRPr sz="2950">
              <a:latin typeface="Arial"/>
              <a:cs typeface="Arial"/>
            </a:endParaRPr>
          </a:p>
          <a:p>
            <a:pPr marL="389255" lvl="1" indent="-376555">
              <a:lnSpc>
                <a:spcPct val="100000"/>
              </a:lnSpc>
              <a:spcBef>
                <a:spcPts val="2220"/>
              </a:spcBef>
              <a:buClr>
                <a:srgbClr val="2E7787"/>
              </a:buClr>
              <a:buSzPct val="120338"/>
              <a:buChar char="•"/>
              <a:tabLst>
                <a:tab pos="389255" algn="l"/>
              </a:tabLst>
            </a:pPr>
            <a:r>
              <a:rPr sz="2950" dirty="0">
                <a:solidFill>
                  <a:srgbClr val="E28B18"/>
                </a:solidFill>
                <a:latin typeface="Arial"/>
                <a:cs typeface="Arial"/>
              </a:rPr>
              <a:t>Δέμα</a:t>
            </a:r>
            <a:r>
              <a:rPr sz="2950" spc="-5" dirty="0">
                <a:solidFill>
                  <a:srgbClr val="E28B18"/>
                </a:solidFill>
                <a:latin typeface="Arial"/>
                <a:cs typeface="Arial"/>
              </a:rPr>
              <a:t> </a:t>
            </a:r>
            <a:r>
              <a:rPr sz="2950" dirty="0">
                <a:solidFill>
                  <a:srgbClr val="E28B18"/>
                </a:solidFill>
                <a:latin typeface="Arial"/>
                <a:cs typeface="Arial"/>
              </a:rPr>
              <a:t>αρ. 4</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Καταστάσεις</a:t>
            </a:r>
            <a:r>
              <a:rPr sz="2950" spc="30" dirty="0">
                <a:solidFill>
                  <a:srgbClr val="2E7787"/>
                </a:solidFill>
                <a:latin typeface="Arial"/>
                <a:cs typeface="Arial"/>
              </a:rPr>
              <a:t> </a:t>
            </a:r>
            <a:r>
              <a:rPr sz="2950" dirty="0">
                <a:solidFill>
                  <a:srgbClr val="2E7787"/>
                </a:solidFill>
                <a:latin typeface="Arial"/>
                <a:cs typeface="Arial"/>
              </a:rPr>
              <a:t>σχετικά με</a:t>
            </a:r>
            <a:r>
              <a:rPr sz="2950" spc="-5" dirty="0">
                <a:solidFill>
                  <a:srgbClr val="2E7787"/>
                </a:solidFill>
                <a:latin typeface="Arial"/>
                <a:cs typeface="Arial"/>
              </a:rPr>
              <a:t> </a:t>
            </a:r>
            <a:r>
              <a:rPr sz="2950" dirty="0">
                <a:solidFill>
                  <a:srgbClr val="2E7787"/>
                </a:solidFill>
                <a:latin typeface="Arial"/>
                <a:cs typeface="Arial"/>
              </a:rPr>
              <a:t>τα ψηφοδέλτια</a:t>
            </a:r>
            <a:r>
              <a:rPr sz="2950" spc="-35" dirty="0">
                <a:solidFill>
                  <a:srgbClr val="2E7787"/>
                </a:solidFill>
                <a:latin typeface="Arial"/>
                <a:cs typeface="Arial"/>
              </a:rPr>
              <a:t> </a:t>
            </a:r>
            <a:r>
              <a:rPr sz="2950" dirty="0">
                <a:solidFill>
                  <a:srgbClr val="2E7787"/>
                </a:solidFill>
                <a:latin typeface="Arial"/>
                <a:cs typeface="Arial"/>
              </a:rPr>
              <a:t>(Πρακτικό</a:t>
            </a:r>
            <a:r>
              <a:rPr sz="2950" spc="20" dirty="0">
                <a:solidFill>
                  <a:srgbClr val="2E7787"/>
                </a:solidFill>
                <a:latin typeface="Arial"/>
                <a:cs typeface="Arial"/>
              </a:rPr>
              <a:t> </a:t>
            </a:r>
            <a:r>
              <a:rPr sz="2950" dirty="0">
                <a:solidFill>
                  <a:srgbClr val="2E7787"/>
                </a:solidFill>
                <a:latin typeface="Arial"/>
                <a:cs typeface="Arial"/>
              </a:rPr>
              <a:t>Προεδρεύοντα</a:t>
            </a:r>
            <a:r>
              <a:rPr sz="2950" spc="-20" dirty="0">
                <a:solidFill>
                  <a:srgbClr val="2E7787"/>
                </a:solidFill>
                <a:latin typeface="Arial"/>
                <a:cs typeface="Arial"/>
              </a:rPr>
              <a:t> </a:t>
            </a:r>
            <a:r>
              <a:rPr sz="2950" dirty="0">
                <a:solidFill>
                  <a:srgbClr val="2E7787"/>
                </a:solidFill>
                <a:latin typeface="Arial"/>
                <a:cs typeface="Arial"/>
              </a:rPr>
              <a:t>–</a:t>
            </a:r>
            <a:r>
              <a:rPr sz="2950" spc="-10" dirty="0">
                <a:solidFill>
                  <a:srgbClr val="2E7787"/>
                </a:solidFill>
                <a:latin typeface="Arial"/>
                <a:cs typeface="Arial"/>
              </a:rPr>
              <a:t> </a:t>
            </a:r>
            <a:r>
              <a:rPr sz="2950" dirty="0">
                <a:solidFill>
                  <a:srgbClr val="2E7787"/>
                </a:solidFill>
                <a:latin typeface="Arial"/>
                <a:cs typeface="Arial"/>
              </a:rPr>
              <a:t>Έντυπα</a:t>
            </a:r>
            <a:r>
              <a:rPr sz="2950" spc="15" dirty="0">
                <a:solidFill>
                  <a:srgbClr val="2E7787"/>
                </a:solidFill>
                <a:latin typeface="Arial"/>
                <a:cs typeface="Arial"/>
              </a:rPr>
              <a:t> </a:t>
            </a:r>
            <a:r>
              <a:rPr sz="2950" spc="-10" dirty="0">
                <a:solidFill>
                  <a:srgbClr val="E28B18"/>
                </a:solidFill>
                <a:latin typeface="Arial"/>
                <a:cs typeface="Arial"/>
              </a:rPr>
              <a:t>ΕΤΑΕΚ15Α-</a:t>
            </a:r>
            <a:r>
              <a:rPr sz="2950" spc="-25" dirty="0">
                <a:solidFill>
                  <a:srgbClr val="E28B18"/>
                </a:solidFill>
                <a:latin typeface="Arial"/>
                <a:cs typeface="Arial"/>
              </a:rPr>
              <a:t>Η</a:t>
            </a:r>
            <a:r>
              <a:rPr sz="2950" spc="-25" dirty="0">
                <a:solidFill>
                  <a:srgbClr val="2E7787"/>
                </a:solidFill>
                <a:latin typeface="Arial"/>
                <a:cs typeface="Arial"/>
              </a:rPr>
              <a:t>)</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0" dirty="0"/>
              <a:t>Συμπλήρωση</a:t>
            </a:r>
            <a:r>
              <a:rPr spc="275" dirty="0"/>
              <a:t> </a:t>
            </a:r>
            <a:r>
              <a:rPr spc="85" dirty="0"/>
              <a:t>διαδικασίας</a:t>
            </a:r>
            <a:r>
              <a:rPr spc="295" dirty="0"/>
              <a:t> </a:t>
            </a:r>
            <a:r>
              <a:rPr dirty="0"/>
              <a:t>&amp;</a:t>
            </a:r>
            <a:r>
              <a:rPr spc="260" dirty="0"/>
              <a:t> </a:t>
            </a:r>
            <a:r>
              <a:rPr spc="65" dirty="0"/>
              <a:t>αναχώρηση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928258"/>
            <a:ext cx="16872585" cy="4284980"/>
          </a:xfrm>
          <a:prstGeom prst="rect">
            <a:avLst/>
          </a:prstGeom>
        </p:spPr>
        <p:txBody>
          <a:bodyPr vert="horz" wrap="square" lIns="0" tIns="12065" rIns="0" bIns="0" rtlCol="0">
            <a:spAutoFit/>
          </a:bodyPr>
          <a:lstStyle/>
          <a:p>
            <a:pPr marL="389255" marR="509270" indent="-377190">
              <a:lnSpc>
                <a:spcPct val="120700"/>
              </a:lnSpc>
              <a:spcBef>
                <a:spcPts val="95"/>
              </a:spcBef>
              <a:buClr>
                <a:srgbClr val="2E7787"/>
              </a:buClr>
              <a:buSzPct val="120338"/>
              <a:buFont typeface="Arial"/>
              <a:buChar char="•"/>
              <a:tabLst>
                <a:tab pos="389255" algn="l"/>
                <a:tab pos="2515870" algn="l"/>
              </a:tabLst>
            </a:pPr>
            <a:r>
              <a:rPr sz="2950" dirty="0">
                <a:solidFill>
                  <a:srgbClr val="E28B18"/>
                </a:solidFill>
                <a:latin typeface="Arial"/>
                <a:cs typeface="Arial"/>
              </a:rPr>
              <a:t>Δέμα</a:t>
            </a:r>
            <a:r>
              <a:rPr sz="2950" spc="-5" dirty="0">
                <a:solidFill>
                  <a:srgbClr val="E28B18"/>
                </a:solidFill>
                <a:latin typeface="Arial"/>
                <a:cs typeface="Arial"/>
              </a:rPr>
              <a:t> </a:t>
            </a:r>
            <a:r>
              <a:rPr sz="2950" dirty="0">
                <a:solidFill>
                  <a:srgbClr val="E28B18"/>
                </a:solidFill>
                <a:latin typeface="Arial"/>
                <a:cs typeface="Arial"/>
              </a:rPr>
              <a:t>αρ. </a:t>
            </a:r>
            <a:r>
              <a:rPr sz="2950" spc="-25" dirty="0">
                <a:solidFill>
                  <a:srgbClr val="E28B18"/>
                </a:solidFill>
                <a:latin typeface="Arial"/>
                <a:cs typeface="Arial"/>
              </a:rPr>
              <a:t>5</a:t>
            </a:r>
            <a:r>
              <a:rPr sz="2950" spc="-25" dirty="0">
                <a:solidFill>
                  <a:srgbClr val="2E7787"/>
                </a:solidFill>
                <a:latin typeface="Arial"/>
                <a:cs typeface="Arial"/>
              </a:rPr>
              <a:t>:</a:t>
            </a:r>
            <a:r>
              <a:rPr sz="2950" dirty="0">
                <a:solidFill>
                  <a:srgbClr val="2E7787"/>
                </a:solidFill>
                <a:latin typeface="Arial"/>
                <a:cs typeface="Arial"/>
              </a:rPr>
              <a:t>	Τους</a:t>
            </a:r>
            <a:r>
              <a:rPr sz="2950" spc="-15" dirty="0">
                <a:solidFill>
                  <a:srgbClr val="2E7787"/>
                </a:solidFill>
                <a:latin typeface="Arial"/>
                <a:cs typeface="Arial"/>
              </a:rPr>
              <a:t> </a:t>
            </a:r>
            <a:r>
              <a:rPr sz="2950" dirty="0">
                <a:solidFill>
                  <a:srgbClr val="2E7787"/>
                </a:solidFill>
                <a:latin typeface="Arial"/>
                <a:cs typeface="Arial"/>
              </a:rPr>
              <a:t>διορισμούς</a:t>
            </a:r>
            <a:r>
              <a:rPr sz="2950" spc="-5" dirty="0">
                <a:solidFill>
                  <a:srgbClr val="2E7787"/>
                </a:solidFill>
                <a:latin typeface="Arial"/>
                <a:cs typeface="Arial"/>
              </a:rPr>
              <a:t> </a:t>
            </a:r>
            <a:r>
              <a:rPr sz="2950" dirty="0">
                <a:solidFill>
                  <a:srgbClr val="2E7787"/>
                </a:solidFill>
                <a:latin typeface="Arial"/>
                <a:cs typeface="Arial"/>
              </a:rPr>
              <a:t>του/της προεδρεύοντα</a:t>
            </a:r>
            <a:r>
              <a:rPr sz="2950" spc="-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των βοηθών</a:t>
            </a:r>
            <a:r>
              <a:rPr sz="2950" spc="-5" dirty="0">
                <a:solidFill>
                  <a:srgbClr val="2E7787"/>
                </a:solidFill>
                <a:latin typeface="Arial"/>
                <a:cs typeface="Arial"/>
              </a:rPr>
              <a:t> </a:t>
            </a:r>
            <a:r>
              <a:rPr sz="2950" dirty="0">
                <a:solidFill>
                  <a:srgbClr val="2E7787"/>
                </a:solidFill>
                <a:latin typeface="Arial"/>
                <a:cs typeface="Arial"/>
              </a:rPr>
              <a:t>υπαλλήλων</a:t>
            </a:r>
            <a:r>
              <a:rPr sz="2950" spc="10"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spc="-10" dirty="0">
                <a:solidFill>
                  <a:srgbClr val="2E7787"/>
                </a:solidFill>
                <a:latin typeface="Arial"/>
                <a:cs typeface="Arial"/>
              </a:rPr>
              <a:t>εκλογικού </a:t>
            </a:r>
            <a:r>
              <a:rPr sz="2950" dirty="0">
                <a:solidFill>
                  <a:srgbClr val="2E7787"/>
                </a:solidFill>
                <a:latin typeface="Arial"/>
                <a:cs typeface="Arial"/>
              </a:rPr>
              <a:t>κέντρου</a:t>
            </a:r>
            <a:r>
              <a:rPr sz="2950" spc="-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οποιαδήποτε</a:t>
            </a:r>
            <a:r>
              <a:rPr sz="2950" spc="-5" dirty="0">
                <a:solidFill>
                  <a:srgbClr val="2E7787"/>
                </a:solidFill>
                <a:latin typeface="Arial"/>
                <a:cs typeface="Arial"/>
              </a:rPr>
              <a:t> </a:t>
            </a:r>
            <a:r>
              <a:rPr sz="2950" dirty="0">
                <a:solidFill>
                  <a:srgbClr val="2E7787"/>
                </a:solidFill>
                <a:latin typeface="Arial"/>
                <a:cs typeface="Arial"/>
              </a:rPr>
              <a:t>άλλη</a:t>
            </a:r>
            <a:r>
              <a:rPr sz="2950" spc="5" dirty="0">
                <a:solidFill>
                  <a:srgbClr val="2E7787"/>
                </a:solidFill>
                <a:latin typeface="Arial"/>
                <a:cs typeface="Arial"/>
              </a:rPr>
              <a:t> </a:t>
            </a:r>
            <a:r>
              <a:rPr sz="2950" dirty="0">
                <a:solidFill>
                  <a:srgbClr val="2E7787"/>
                </a:solidFill>
                <a:latin typeface="Arial"/>
                <a:cs typeface="Arial"/>
              </a:rPr>
              <a:t>δήλωση που βρίσκεται στην κατοχή</a:t>
            </a:r>
            <a:r>
              <a:rPr sz="2950" spc="5" dirty="0">
                <a:solidFill>
                  <a:srgbClr val="2E7787"/>
                </a:solidFill>
                <a:latin typeface="Arial"/>
                <a:cs typeface="Arial"/>
              </a:rPr>
              <a:t> </a:t>
            </a:r>
            <a:r>
              <a:rPr sz="2950" spc="-10" dirty="0">
                <a:solidFill>
                  <a:srgbClr val="2E7787"/>
                </a:solidFill>
                <a:latin typeface="Arial"/>
                <a:cs typeface="Arial"/>
              </a:rPr>
              <a:t>του/της</a:t>
            </a:r>
            <a:endParaRPr sz="2950">
              <a:latin typeface="Arial"/>
              <a:cs typeface="Arial"/>
            </a:endParaRPr>
          </a:p>
          <a:p>
            <a:pPr>
              <a:lnSpc>
                <a:spcPct val="100000"/>
              </a:lnSpc>
              <a:spcBef>
                <a:spcPts val="1500"/>
              </a:spcBef>
              <a:buClr>
                <a:srgbClr val="2E7787"/>
              </a:buClr>
              <a:buFont typeface="Arial"/>
              <a:buChar char="•"/>
            </a:pPr>
            <a:endParaRPr sz="2950">
              <a:latin typeface="Arial"/>
              <a:cs typeface="Arial"/>
            </a:endParaRPr>
          </a:p>
          <a:p>
            <a:pPr marL="389255" indent="-376555">
              <a:lnSpc>
                <a:spcPct val="100000"/>
              </a:lnSpc>
              <a:buClr>
                <a:srgbClr val="2E7787"/>
              </a:buClr>
              <a:buSzPct val="120338"/>
              <a:buChar char="•"/>
              <a:tabLst>
                <a:tab pos="389255" algn="l"/>
              </a:tabLst>
            </a:pPr>
            <a:r>
              <a:rPr sz="2950" dirty="0">
                <a:solidFill>
                  <a:srgbClr val="E28B18"/>
                </a:solidFill>
                <a:latin typeface="Arial"/>
                <a:cs typeface="Arial"/>
              </a:rPr>
              <a:t>Δέμα</a:t>
            </a:r>
            <a:r>
              <a:rPr sz="2950" spc="-5" dirty="0">
                <a:solidFill>
                  <a:srgbClr val="E28B18"/>
                </a:solidFill>
                <a:latin typeface="Arial"/>
                <a:cs typeface="Arial"/>
              </a:rPr>
              <a:t> </a:t>
            </a:r>
            <a:r>
              <a:rPr sz="2950" dirty="0">
                <a:solidFill>
                  <a:srgbClr val="E28B18"/>
                </a:solidFill>
                <a:latin typeface="Arial"/>
                <a:cs typeface="Arial"/>
              </a:rPr>
              <a:t>αρ.</a:t>
            </a:r>
            <a:r>
              <a:rPr sz="2950" spc="-5" dirty="0">
                <a:solidFill>
                  <a:srgbClr val="E28B18"/>
                </a:solidFill>
                <a:latin typeface="Arial"/>
                <a:cs typeface="Arial"/>
              </a:rPr>
              <a:t> </a:t>
            </a:r>
            <a:r>
              <a:rPr sz="2950" dirty="0">
                <a:solidFill>
                  <a:srgbClr val="E28B18"/>
                </a:solidFill>
                <a:latin typeface="Arial"/>
                <a:cs typeface="Arial"/>
              </a:rPr>
              <a:t>6</a:t>
            </a:r>
            <a:r>
              <a:rPr sz="2950" dirty="0">
                <a:solidFill>
                  <a:srgbClr val="2E7787"/>
                </a:solidFill>
                <a:latin typeface="Arial"/>
                <a:cs typeface="Arial"/>
              </a:rPr>
              <a:t>: Όλα</a:t>
            </a:r>
            <a:r>
              <a:rPr sz="2950" spc="5" dirty="0">
                <a:solidFill>
                  <a:srgbClr val="2E7787"/>
                </a:solidFill>
                <a:latin typeface="Arial"/>
                <a:cs typeface="Arial"/>
              </a:rPr>
              <a:t> </a:t>
            </a:r>
            <a:r>
              <a:rPr sz="2950" dirty="0">
                <a:solidFill>
                  <a:srgbClr val="2E7787"/>
                </a:solidFill>
                <a:latin typeface="Arial"/>
                <a:cs typeface="Arial"/>
              </a:rPr>
              <a:t>τα</a:t>
            </a:r>
            <a:r>
              <a:rPr sz="2950" spc="-5" dirty="0">
                <a:solidFill>
                  <a:srgbClr val="2E7787"/>
                </a:solidFill>
                <a:latin typeface="Arial"/>
                <a:cs typeface="Arial"/>
              </a:rPr>
              <a:t> </a:t>
            </a:r>
            <a:r>
              <a:rPr sz="2950" dirty="0">
                <a:solidFill>
                  <a:srgbClr val="2E7787"/>
                </a:solidFill>
                <a:latin typeface="Arial"/>
                <a:cs typeface="Arial"/>
              </a:rPr>
              <a:t>έντυπα,</a:t>
            </a:r>
            <a:r>
              <a:rPr sz="2950" spc="5" dirty="0">
                <a:solidFill>
                  <a:srgbClr val="2E7787"/>
                </a:solidFill>
                <a:latin typeface="Arial"/>
                <a:cs typeface="Arial"/>
              </a:rPr>
              <a:t> </a:t>
            </a:r>
            <a:r>
              <a:rPr sz="2950" dirty="0">
                <a:solidFill>
                  <a:srgbClr val="2E7787"/>
                </a:solidFill>
                <a:latin typeface="Arial"/>
                <a:cs typeface="Arial"/>
              </a:rPr>
              <a:t>χαρτικά,</a:t>
            </a:r>
            <a:r>
              <a:rPr sz="2950" spc="-5" dirty="0">
                <a:solidFill>
                  <a:srgbClr val="2E7787"/>
                </a:solidFill>
                <a:latin typeface="Arial"/>
                <a:cs typeface="Arial"/>
              </a:rPr>
              <a:t> </a:t>
            </a:r>
            <a:r>
              <a:rPr sz="2950" dirty="0">
                <a:solidFill>
                  <a:srgbClr val="2E7787"/>
                </a:solidFill>
                <a:latin typeface="Arial"/>
                <a:cs typeface="Arial"/>
              </a:rPr>
              <a:t>στυλό,</a:t>
            </a:r>
            <a:r>
              <a:rPr sz="2950" spc="-5" dirty="0">
                <a:solidFill>
                  <a:srgbClr val="2E7787"/>
                </a:solidFill>
                <a:latin typeface="Arial"/>
                <a:cs typeface="Arial"/>
              </a:rPr>
              <a:t> </a:t>
            </a:r>
            <a:r>
              <a:rPr sz="2950" dirty="0">
                <a:solidFill>
                  <a:srgbClr val="2E7787"/>
                </a:solidFill>
                <a:latin typeface="Arial"/>
                <a:cs typeface="Arial"/>
              </a:rPr>
              <a:t>σφραγίδες και</a:t>
            </a:r>
            <a:r>
              <a:rPr sz="2950" spc="-5" dirty="0">
                <a:solidFill>
                  <a:srgbClr val="2E7787"/>
                </a:solidFill>
                <a:latin typeface="Arial"/>
                <a:cs typeface="Arial"/>
              </a:rPr>
              <a:t> </a:t>
            </a:r>
            <a:r>
              <a:rPr sz="2950" dirty="0">
                <a:solidFill>
                  <a:srgbClr val="2E7787"/>
                </a:solidFill>
                <a:latin typeface="Arial"/>
                <a:cs typeface="Arial"/>
              </a:rPr>
              <a:t>γραφική </a:t>
            </a:r>
            <a:r>
              <a:rPr sz="2950" spc="-25" dirty="0">
                <a:solidFill>
                  <a:srgbClr val="2E7787"/>
                </a:solidFill>
                <a:latin typeface="Arial"/>
                <a:cs typeface="Arial"/>
              </a:rPr>
              <a:t>ύλη</a:t>
            </a:r>
            <a:endParaRPr sz="2950">
              <a:latin typeface="Arial"/>
              <a:cs typeface="Arial"/>
            </a:endParaRPr>
          </a:p>
          <a:p>
            <a:pPr>
              <a:lnSpc>
                <a:spcPct val="100000"/>
              </a:lnSpc>
              <a:spcBef>
                <a:spcPts val="790"/>
              </a:spcBef>
              <a:buClr>
                <a:srgbClr val="2E7787"/>
              </a:buClr>
              <a:buFont typeface="Arial"/>
              <a:buChar char="•"/>
            </a:pPr>
            <a:endParaRPr sz="2950">
              <a:latin typeface="Arial"/>
              <a:cs typeface="Arial"/>
            </a:endParaRPr>
          </a:p>
          <a:p>
            <a:pPr marL="389255" marR="5080" indent="-377190">
              <a:lnSpc>
                <a:spcPct val="120000"/>
              </a:lnSpc>
              <a:buClr>
                <a:srgbClr val="2E7787"/>
              </a:buClr>
              <a:buSzPct val="120338"/>
              <a:buChar char="•"/>
              <a:tabLst>
                <a:tab pos="389255" algn="l"/>
              </a:tabLst>
            </a:pPr>
            <a:r>
              <a:rPr sz="2950" dirty="0">
                <a:solidFill>
                  <a:srgbClr val="E28B18"/>
                </a:solidFill>
                <a:latin typeface="Arial"/>
                <a:cs typeface="Arial"/>
              </a:rPr>
              <a:t>Δέμα</a:t>
            </a:r>
            <a:r>
              <a:rPr sz="2950" spc="-5" dirty="0">
                <a:solidFill>
                  <a:srgbClr val="E28B18"/>
                </a:solidFill>
                <a:latin typeface="Arial"/>
                <a:cs typeface="Arial"/>
              </a:rPr>
              <a:t> </a:t>
            </a:r>
            <a:r>
              <a:rPr sz="2950" dirty="0">
                <a:solidFill>
                  <a:srgbClr val="E28B18"/>
                </a:solidFill>
                <a:latin typeface="Arial"/>
                <a:cs typeface="Arial"/>
              </a:rPr>
              <a:t>αρ.</a:t>
            </a:r>
            <a:r>
              <a:rPr sz="2950" spc="-5" dirty="0">
                <a:solidFill>
                  <a:srgbClr val="E28B18"/>
                </a:solidFill>
                <a:latin typeface="Arial"/>
                <a:cs typeface="Arial"/>
              </a:rPr>
              <a:t> </a:t>
            </a:r>
            <a:r>
              <a:rPr sz="2950" dirty="0">
                <a:solidFill>
                  <a:srgbClr val="E28B18"/>
                </a:solidFill>
                <a:latin typeface="Arial"/>
                <a:cs typeface="Arial"/>
              </a:rPr>
              <a:t>7</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Έκθεση</a:t>
            </a:r>
            <a:r>
              <a:rPr sz="2950" spc="-5" dirty="0">
                <a:solidFill>
                  <a:srgbClr val="2E7787"/>
                </a:solidFill>
                <a:latin typeface="Arial"/>
                <a:cs typeface="Arial"/>
              </a:rPr>
              <a:t> </a:t>
            </a:r>
            <a:r>
              <a:rPr sz="2950" dirty="0">
                <a:solidFill>
                  <a:srgbClr val="2E7787"/>
                </a:solidFill>
                <a:latin typeface="Arial"/>
                <a:cs typeface="Arial"/>
              </a:rPr>
              <a:t>για τα</a:t>
            </a:r>
            <a:r>
              <a:rPr sz="2950" spc="-5" dirty="0">
                <a:solidFill>
                  <a:srgbClr val="2E7787"/>
                </a:solidFill>
                <a:latin typeface="Arial"/>
                <a:cs typeface="Arial"/>
              </a:rPr>
              <a:t> </a:t>
            </a:r>
            <a:r>
              <a:rPr sz="2950" dirty="0">
                <a:solidFill>
                  <a:srgbClr val="2E7787"/>
                </a:solidFill>
                <a:latin typeface="Arial"/>
                <a:cs typeface="Arial"/>
              </a:rPr>
              <a:t>πρόσωπα</a:t>
            </a:r>
            <a:r>
              <a:rPr sz="2950" spc="10" dirty="0">
                <a:solidFill>
                  <a:srgbClr val="2E7787"/>
                </a:solidFill>
                <a:latin typeface="Arial"/>
                <a:cs typeface="Arial"/>
              </a:rPr>
              <a:t> </a:t>
            </a:r>
            <a:r>
              <a:rPr sz="2950" dirty="0">
                <a:solidFill>
                  <a:srgbClr val="2E7787"/>
                </a:solidFill>
                <a:latin typeface="Arial"/>
                <a:cs typeface="Arial"/>
              </a:rPr>
              <a:t>που</a:t>
            </a:r>
            <a:r>
              <a:rPr sz="2950" spc="-10" dirty="0">
                <a:solidFill>
                  <a:srgbClr val="2E7787"/>
                </a:solidFill>
                <a:latin typeface="Arial"/>
                <a:cs typeface="Arial"/>
              </a:rPr>
              <a:t> </a:t>
            </a:r>
            <a:r>
              <a:rPr sz="2950" dirty="0">
                <a:solidFill>
                  <a:srgbClr val="2E7787"/>
                </a:solidFill>
                <a:latin typeface="Arial"/>
                <a:cs typeface="Arial"/>
              </a:rPr>
              <a:t>τυχόν</a:t>
            </a:r>
            <a:r>
              <a:rPr sz="2950" spc="-5" dirty="0">
                <a:solidFill>
                  <a:srgbClr val="2E7787"/>
                </a:solidFill>
                <a:latin typeface="Arial"/>
                <a:cs typeface="Arial"/>
              </a:rPr>
              <a:t> </a:t>
            </a:r>
            <a:r>
              <a:rPr sz="2950" dirty="0">
                <a:solidFill>
                  <a:srgbClr val="2E7787"/>
                </a:solidFill>
                <a:latin typeface="Arial"/>
                <a:cs typeface="Arial"/>
              </a:rPr>
              <a:t>συνελήφθησαν και τέθηκαν</a:t>
            </a:r>
            <a:r>
              <a:rPr sz="2950" spc="-20" dirty="0">
                <a:solidFill>
                  <a:srgbClr val="2E7787"/>
                </a:solidFill>
                <a:latin typeface="Arial"/>
                <a:cs typeface="Arial"/>
              </a:rPr>
              <a:t> </a:t>
            </a:r>
            <a:r>
              <a:rPr sz="2950" dirty="0">
                <a:solidFill>
                  <a:srgbClr val="2E7787"/>
                </a:solidFill>
                <a:latin typeface="Arial"/>
                <a:cs typeface="Arial"/>
              </a:rPr>
              <a:t>υπό</a:t>
            </a:r>
            <a:r>
              <a:rPr sz="2950" spc="-5" dirty="0">
                <a:solidFill>
                  <a:srgbClr val="2E7787"/>
                </a:solidFill>
                <a:latin typeface="Arial"/>
                <a:cs typeface="Arial"/>
              </a:rPr>
              <a:t> </a:t>
            </a:r>
            <a:r>
              <a:rPr sz="2950" dirty="0">
                <a:solidFill>
                  <a:srgbClr val="2E7787"/>
                </a:solidFill>
                <a:latin typeface="Arial"/>
                <a:cs typeface="Arial"/>
              </a:rPr>
              <a:t>κράτηση, η</a:t>
            </a:r>
            <a:r>
              <a:rPr sz="2950" spc="-5" dirty="0">
                <a:solidFill>
                  <a:srgbClr val="2E7787"/>
                </a:solidFill>
                <a:latin typeface="Arial"/>
                <a:cs typeface="Arial"/>
              </a:rPr>
              <a:t> </a:t>
            </a:r>
            <a:r>
              <a:rPr sz="2950" spc="-20" dirty="0">
                <a:solidFill>
                  <a:srgbClr val="2E7787"/>
                </a:solidFill>
                <a:latin typeface="Arial"/>
                <a:cs typeface="Arial"/>
              </a:rPr>
              <a:t>οποία </a:t>
            </a:r>
            <a:r>
              <a:rPr sz="2950" dirty="0">
                <a:solidFill>
                  <a:srgbClr val="2E7787"/>
                </a:solidFill>
                <a:latin typeface="Arial"/>
                <a:cs typeface="Arial"/>
              </a:rPr>
              <a:t>περιέχει</a:t>
            </a:r>
            <a:r>
              <a:rPr sz="2950" spc="-80" dirty="0">
                <a:solidFill>
                  <a:srgbClr val="2E7787"/>
                </a:solidFill>
                <a:latin typeface="Arial"/>
                <a:cs typeface="Arial"/>
              </a:rPr>
              <a:t> </a:t>
            </a:r>
            <a:r>
              <a:rPr sz="2950" dirty="0">
                <a:solidFill>
                  <a:srgbClr val="2E7787"/>
                </a:solidFill>
                <a:latin typeface="Arial"/>
                <a:cs typeface="Arial"/>
              </a:rPr>
              <a:t>πλήρεις</a:t>
            </a:r>
            <a:r>
              <a:rPr sz="2950" spc="-60" dirty="0">
                <a:solidFill>
                  <a:srgbClr val="2E7787"/>
                </a:solidFill>
                <a:latin typeface="Arial"/>
                <a:cs typeface="Arial"/>
              </a:rPr>
              <a:t> </a:t>
            </a:r>
            <a:r>
              <a:rPr sz="2950" dirty="0">
                <a:solidFill>
                  <a:srgbClr val="2E7787"/>
                </a:solidFill>
                <a:latin typeface="Arial"/>
                <a:cs typeface="Arial"/>
              </a:rPr>
              <a:t>λεπτομέρειες</a:t>
            </a:r>
            <a:r>
              <a:rPr sz="2950" spc="-80" dirty="0">
                <a:solidFill>
                  <a:srgbClr val="2E7787"/>
                </a:solidFill>
                <a:latin typeface="Arial"/>
                <a:cs typeface="Arial"/>
              </a:rPr>
              <a:t> </a:t>
            </a:r>
            <a:r>
              <a:rPr sz="2950" dirty="0">
                <a:solidFill>
                  <a:srgbClr val="2E7787"/>
                </a:solidFill>
                <a:latin typeface="Arial"/>
                <a:cs typeface="Arial"/>
              </a:rPr>
              <a:t>και</a:t>
            </a:r>
            <a:r>
              <a:rPr sz="2950" spc="-50" dirty="0">
                <a:solidFill>
                  <a:srgbClr val="2E7787"/>
                </a:solidFill>
                <a:latin typeface="Arial"/>
                <a:cs typeface="Arial"/>
              </a:rPr>
              <a:t> </a:t>
            </a:r>
            <a:r>
              <a:rPr sz="2950" dirty="0">
                <a:solidFill>
                  <a:srgbClr val="2E7787"/>
                </a:solidFill>
                <a:latin typeface="Arial"/>
                <a:cs typeface="Arial"/>
              </a:rPr>
              <a:t>στοιχεία</a:t>
            </a:r>
            <a:r>
              <a:rPr sz="2950" spc="-30" dirty="0">
                <a:solidFill>
                  <a:srgbClr val="2E7787"/>
                </a:solidFill>
                <a:latin typeface="Arial"/>
                <a:cs typeface="Arial"/>
              </a:rPr>
              <a:t> </a:t>
            </a:r>
            <a:r>
              <a:rPr sz="2650" dirty="0">
                <a:solidFill>
                  <a:srgbClr val="2E7787"/>
                </a:solidFill>
                <a:latin typeface="Arial"/>
                <a:cs typeface="Arial"/>
              </a:rPr>
              <a:t>(βλ.</a:t>
            </a:r>
            <a:r>
              <a:rPr sz="2650" spc="-80" dirty="0">
                <a:solidFill>
                  <a:srgbClr val="2E7787"/>
                </a:solidFill>
                <a:latin typeface="Arial"/>
                <a:cs typeface="Arial"/>
              </a:rPr>
              <a:t> </a:t>
            </a:r>
            <a:r>
              <a:rPr sz="2650" dirty="0">
                <a:solidFill>
                  <a:srgbClr val="2E7787"/>
                </a:solidFill>
                <a:latin typeface="Arial"/>
                <a:cs typeface="Arial"/>
              </a:rPr>
              <a:t>«Οδηγίες</a:t>
            </a:r>
            <a:r>
              <a:rPr sz="2650" spc="-85" dirty="0">
                <a:solidFill>
                  <a:srgbClr val="2E7787"/>
                </a:solidFill>
                <a:latin typeface="Arial"/>
                <a:cs typeface="Arial"/>
              </a:rPr>
              <a:t> </a:t>
            </a:r>
            <a:r>
              <a:rPr sz="2650" dirty="0">
                <a:solidFill>
                  <a:srgbClr val="2E7787"/>
                </a:solidFill>
                <a:latin typeface="Arial"/>
                <a:cs typeface="Arial"/>
              </a:rPr>
              <a:t>και</a:t>
            </a:r>
            <a:r>
              <a:rPr sz="2650" spc="-60" dirty="0">
                <a:solidFill>
                  <a:srgbClr val="2E7787"/>
                </a:solidFill>
                <a:latin typeface="Arial"/>
                <a:cs typeface="Arial"/>
              </a:rPr>
              <a:t> </a:t>
            </a:r>
            <a:r>
              <a:rPr sz="2650" dirty="0">
                <a:solidFill>
                  <a:srgbClr val="2E7787"/>
                </a:solidFill>
                <a:latin typeface="Arial"/>
                <a:cs typeface="Arial"/>
              </a:rPr>
              <a:t>χρήσιμες</a:t>
            </a:r>
            <a:r>
              <a:rPr sz="2650" spc="-60" dirty="0">
                <a:solidFill>
                  <a:srgbClr val="2E7787"/>
                </a:solidFill>
                <a:latin typeface="Arial"/>
                <a:cs typeface="Arial"/>
              </a:rPr>
              <a:t> </a:t>
            </a:r>
            <a:r>
              <a:rPr sz="2650" spc="-10" dirty="0">
                <a:solidFill>
                  <a:srgbClr val="2E7787"/>
                </a:solidFill>
                <a:latin typeface="Arial"/>
                <a:cs typeface="Arial"/>
              </a:rPr>
              <a:t>πληροφορίες</a:t>
            </a:r>
            <a:r>
              <a:rPr sz="2650" spc="-75" dirty="0">
                <a:solidFill>
                  <a:srgbClr val="2E7787"/>
                </a:solidFill>
                <a:latin typeface="Arial"/>
                <a:cs typeface="Arial"/>
              </a:rPr>
              <a:t> </a:t>
            </a:r>
            <a:r>
              <a:rPr sz="2650" dirty="0">
                <a:solidFill>
                  <a:srgbClr val="2E7787"/>
                </a:solidFill>
                <a:latin typeface="Arial"/>
                <a:cs typeface="Arial"/>
              </a:rPr>
              <a:t>για</a:t>
            </a:r>
            <a:r>
              <a:rPr sz="2650" spc="-55" dirty="0">
                <a:solidFill>
                  <a:srgbClr val="2E7787"/>
                </a:solidFill>
                <a:latin typeface="Arial"/>
                <a:cs typeface="Arial"/>
              </a:rPr>
              <a:t> </a:t>
            </a:r>
            <a:r>
              <a:rPr sz="2650" spc="-10" dirty="0">
                <a:solidFill>
                  <a:srgbClr val="2E7787"/>
                </a:solidFill>
                <a:latin typeface="Arial"/>
                <a:cs typeface="Arial"/>
              </a:rPr>
              <a:t>καθοδήγηση</a:t>
            </a:r>
            <a:r>
              <a:rPr sz="2650" spc="-80" dirty="0">
                <a:solidFill>
                  <a:srgbClr val="2E7787"/>
                </a:solidFill>
                <a:latin typeface="Arial"/>
                <a:cs typeface="Arial"/>
              </a:rPr>
              <a:t> </a:t>
            </a:r>
            <a:r>
              <a:rPr sz="2650" spc="-25" dirty="0">
                <a:solidFill>
                  <a:srgbClr val="2E7787"/>
                </a:solidFill>
                <a:latin typeface="Arial"/>
                <a:cs typeface="Arial"/>
              </a:rPr>
              <a:t>των </a:t>
            </a:r>
            <a:r>
              <a:rPr sz="2650" spc="-10" dirty="0">
                <a:solidFill>
                  <a:srgbClr val="2E7787"/>
                </a:solidFill>
                <a:latin typeface="Arial"/>
                <a:cs typeface="Arial"/>
              </a:rPr>
              <a:t>Προεδρευόντων</a:t>
            </a:r>
            <a:r>
              <a:rPr sz="2650" spc="-135" dirty="0">
                <a:solidFill>
                  <a:srgbClr val="2E7787"/>
                </a:solidFill>
                <a:latin typeface="Arial"/>
                <a:cs typeface="Arial"/>
              </a:rPr>
              <a:t> </a:t>
            </a:r>
            <a:r>
              <a:rPr sz="2650" dirty="0">
                <a:solidFill>
                  <a:srgbClr val="2E7787"/>
                </a:solidFill>
                <a:latin typeface="Arial"/>
                <a:cs typeface="Arial"/>
              </a:rPr>
              <a:t>και</a:t>
            </a:r>
            <a:r>
              <a:rPr sz="2650" spc="-110" dirty="0">
                <a:solidFill>
                  <a:srgbClr val="2E7787"/>
                </a:solidFill>
                <a:latin typeface="Arial"/>
                <a:cs typeface="Arial"/>
              </a:rPr>
              <a:t> </a:t>
            </a:r>
            <a:r>
              <a:rPr sz="2650" dirty="0">
                <a:solidFill>
                  <a:srgbClr val="2E7787"/>
                </a:solidFill>
                <a:latin typeface="Arial"/>
                <a:cs typeface="Arial"/>
              </a:rPr>
              <a:t>Βοηθών</a:t>
            </a:r>
            <a:r>
              <a:rPr sz="2650" spc="-114" dirty="0">
                <a:solidFill>
                  <a:srgbClr val="2E7787"/>
                </a:solidFill>
                <a:latin typeface="Arial"/>
                <a:cs typeface="Arial"/>
              </a:rPr>
              <a:t> </a:t>
            </a:r>
            <a:r>
              <a:rPr sz="2650" dirty="0">
                <a:solidFill>
                  <a:srgbClr val="2E7787"/>
                </a:solidFill>
                <a:latin typeface="Arial"/>
                <a:cs typeface="Arial"/>
              </a:rPr>
              <a:t>Υπαλλήλων</a:t>
            </a:r>
            <a:r>
              <a:rPr sz="2650" spc="-130" dirty="0">
                <a:solidFill>
                  <a:srgbClr val="2E7787"/>
                </a:solidFill>
                <a:latin typeface="Arial"/>
                <a:cs typeface="Arial"/>
              </a:rPr>
              <a:t> </a:t>
            </a:r>
            <a:r>
              <a:rPr sz="2650" dirty="0">
                <a:solidFill>
                  <a:srgbClr val="2E7787"/>
                </a:solidFill>
                <a:latin typeface="Arial"/>
                <a:cs typeface="Arial"/>
              </a:rPr>
              <a:t>Εκλογικών</a:t>
            </a:r>
            <a:r>
              <a:rPr sz="2650" spc="-140" dirty="0">
                <a:solidFill>
                  <a:srgbClr val="2E7787"/>
                </a:solidFill>
                <a:latin typeface="Arial"/>
                <a:cs typeface="Arial"/>
              </a:rPr>
              <a:t> </a:t>
            </a:r>
            <a:r>
              <a:rPr sz="2650" dirty="0">
                <a:solidFill>
                  <a:srgbClr val="2E7787"/>
                </a:solidFill>
                <a:latin typeface="Arial"/>
                <a:cs typeface="Arial"/>
              </a:rPr>
              <a:t>Κέντρων»,</a:t>
            </a:r>
            <a:r>
              <a:rPr sz="2650" spc="-125" dirty="0">
                <a:solidFill>
                  <a:srgbClr val="2E7787"/>
                </a:solidFill>
                <a:latin typeface="Arial"/>
                <a:cs typeface="Arial"/>
              </a:rPr>
              <a:t> </a:t>
            </a:r>
            <a:r>
              <a:rPr sz="2650" spc="-10" dirty="0">
                <a:solidFill>
                  <a:srgbClr val="2E7787"/>
                </a:solidFill>
                <a:latin typeface="Arial"/>
                <a:cs typeface="Arial"/>
              </a:rPr>
              <a:t>σελ.14)</a:t>
            </a:r>
            <a:endParaRPr sz="26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0" dirty="0"/>
              <a:t>Συμπλήρωση</a:t>
            </a:r>
            <a:r>
              <a:rPr spc="275" dirty="0"/>
              <a:t> </a:t>
            </a:r>
            <a:r>
              <a:rPr spc="85" dirty="0"/>
              <a:t>διαδικασίας</a:t>
            </a:r>
            <a:r>
              <a:rPr spc="295" dirty="0"/>
              <a:t> </a:t>
            </a:r>
            <a:r>
              <a:rPr dirty="0"/>
              <a:t>&amp;</a:t>
            </a:r>
            <a:r>
              <a:rPr spc="260" dirty="0"/>
              <a:t> </a:t>
            </a:r>
            <a:r>
              <a:rPr spc="65" dirty="0"/>
              <a:t>αναχώρηση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964172"/>
            <a:ext cx="17481550" cy="4775835"/>
          </a:xfrm>
          <a:prstGeom prst="rect">
            <a:avLst/>
          </a:prstGeom>
        </p:spPr>
        <p:txBody>
          <a:bodyPr vert="horz" wrap="square" lIns="0" tIns="14604" rIns="0" bIns="0" rtlCol="0">
            <a:spAutoFit/>
          </a:bodyPr>
          <a:lstStyle/>
          <a:p>
            <a:pPr marL="389255" indent="-376555">
              <a:lnSpc>
                <a:spcPct val="100000"/>
              </a:lnSpc>
              <a:spcBef>
                <a:spcPts val="114"/>
              </a:spcBef>
              <a:buClr>
                <a:srgbClr val="2E7787"/>
              </a:buClr>
              <a:buSzPct val="120338"/>
              <a:buFont typeface="Arial"/>
              <a:buChar char="•"/>
              <a:tabLst>
                <a:tab pos="389255" algn="l"/>
              </a:tabLst>
            </a:pPr>
            <a:r>
              <a:rPr sz="2950" dirty="0">
                <a:solidFill>
                  <a:srgbClr val="E28B18"/>
                </a:solidFill>
                <a:latin typeface="Arial"/>
                <a:cs typeface="Arial"/>
              </a:rPr>
              <a:t>Δέμα</a:t>
            </a:r>
            <a:r>
              <a:rPr sz="2950" spc="-25" dirty="0">
                <a:solidFill>
                  <a:srgbClr val="E28B18"/>
                </a:solidFill>
                <a:latin typeface="Arial"/>
                <a:cs typeface="Arial"/>
              </a:rPr>
              <a:t> </a:t>
            </a:r>
            <a:r>
              <a:rPr sz="2950" dirty="0">
                <a:solidFill>
                  <a:srgbClr val="E28B18"/>
                </a:solidFill>
                <a:latin typeface="Arial"/>
                <a:cs typeface="Arial"/>
              </a:rPr>
              <a:t>αρ.</a:t>
            </a:r>
            <a:r>
              <a:rPr sz="2950" spc="-10" dirty="0">
                <a:solidFill>
                  <a:srgbClr val="E28B18"/>
                </a:solidFill>
                <a:latin typeface="Arial"/>
                <a:cs typeface="Arial"/>
              </a:rPr>
              <a:t> </a:t>
            </a:r>
            <a:r>
              <a:rPr sz="2950" dirty="0">
                <a:solidFill>
                  <a:srgbClr val="E28B18"/>
                </a:solidFill>
                <a:latin typeface="Arial"/>
                <a:cs typeface="Arial"/>
              </a:rPr>
              <a:t>8Α-Η</a:t>
            </a:r>
            <a:r>
              <a:rPr sz="2950" dirty="0">
                <a:solidFill>
                  <a:srgbClr val="2E7787"/>
                </a:solidFill>
                <a:latin typeface="Arial"/>
                <a:cs typeface="Arial"/>
              </a:rPr>
              <a:t>:</a:t>
            </a:r>
            <a:r>
              <a:rPr sz="2950" spc="-10" dirty="0">
                <a:solidFill>
                  <a:srgbClr val="2E7787"/>
                </a:solidFill>
                <a:latin typeface="Arial"/>
                <a:cs typeface="Arial"/>
              </a:rPr>
              <a:t> </a:t>
            </a:r>
            <a:r>
              <a:rPr sz="2950" dirty="0">
                <a:solidFill>
                  <a:srgbClr val="2E7787"/>
                </a:solidFill>
                <a:latin typeface="Arial"/>
                <a:cs typeface="Arial"/>
              </a:rPr>
              <a:t>Άκυρα</a:t>
            </a:r>
            <a:r>
              <a:rPr sz="2950" spc="5" dirty="0">
                <a:solidFill>
                  <a:srgbClr val="2E7787"/>
                </a:solidFill>
                <a:latin typeface="Arial"/>
                <a:cs typeface="Arial"/>
              </a:rPr>
              <a:t> </a:t>
            </a:r>
            <a:r>
              <a:rPr sz="2950" spc="-10" dirty="0">
                <a:solidFill>
                  <a:srgbClr val="2E7787"/>
                </a:solidFill>
                <a:latin typeface="Arial"/>
                <a:cs typeface="Arial"/>
              </a:rPr>
              <a:t>ψηφοδέλτια</a:t>
            </a:r>
            <a:endParaRPr sz="2950">
              <a:latin typeface="Arial"/>
              <a:cs typeface="Arial"/>
            </a:endParaRPr>
          </a:p>
          <a:p>
            <a:pPr>
              <a:lnSpc>
                <a:spcPct val="100000"/>
              </a:lnSpc>
              <a:spcBef>
                <a:spcPts val="1500"/>
              </a:spcBef>
              <a:buClr>
                <a:srgbClr val="2E7787"/>
              </a:buClr>
              <a:buFont typeface="Arial"/>
              <a:buChar char="•"/>
            </a:pPr>
            <a:endParaRPr sz="2950">
              <a:latin typeface="Arial"/>
              <a:cs typeface="Arial"/>
            </a:endParaRPr>
          </a:p>
          <a:p>
            <a:pPr marL="389255" indent="-376555">
              <a:lnSpc>
                <a:spcPct val="100000"/>
              </a:lnSpc>
              <a:buClr>
                <a:srgbClr val="2E7787"/>
              </a:buClr>
              <a:buSzPct val="120338"/>
              <a:buChar char="•"/>
              <a:tabLst>
                <a:tab pos="389255" algn="l"/>
              </a:tabLst>
            </a:pPr>
            <a:r>
              <a:rPr sz="2950" dirty="0">
                <a:solidFill>
                  <a:srgbClr val="E28B18"/>
                </a:solidFill>
                <a:latin typeface="Arial"/>
                <a:cs typeface="Arial"/>
              </a:rPr>
              <a:t>Δέμα</a:t>
            </a:r>
            <a:r>
              <a:rPr sz="2950" spc="-15" dirty="0">
                <a:solidFill>
                  <a:srgbClr val="E28B18"/>
                </a:solidFill>
                <a:latin typeface="Arial"/>
                <a:cs typeface="Arial"/>
              </a:rPr>
              <a:t> </a:t>
            </a:r>
            <a:r>
              <a:rPr sz="2950" dirty="0">
                <a:solidFill>
                  <a:srgbClr val="E28B18"/>
                </a:solidFill>
                <a:latin typeface="Arial"/>
                <a:cs typeface="Arial"/>
              </a:rPr>
              <a:t>αρ.</a:t>
            </a:r>
            <a:r>
              <a:rPr sz="2950" spc="-10" dirty="0">
                <a:solidFill>
                  <a:srgbClr val="E28B18"/>
                </a:solidFill>
                <a:latin typeface="Arial"/>
                <a:cs typeface="Arial"/>
              </a:rPr>
              <a:t> </a:t>
            </a:r>
            <a:r>
              <a:rPr sz="2950" dirty="0">
                <a:solidFill>
                  <a:srgbClr val="E28B18"/>
                </a:solidFill>
                <a:latin typeface="Arial"/>
                <a:cs typeface="Arial"/>
              </a:rPr>
              <a:t>9Α-Η</a:t>
            </a:r>
            <a:r>
              <a:rPr sz="2950" dirty="0">
                <a:solidFill>
                  <a:srgbClr val="2E7787"/>
                </a:solidFill>
                <a:latin typeface="Arial"/>
                <a:cs typeface="Arial"/>
              </a:rPr>
              <a:t>:</a:t>
            </a:r>
            <a:r>
              <a:rPr sz="2950" spc="-10" dirty="0">
                <a:solidFill>
                  <a:srgbClr val="2E7787"/>
                </a:solidFill>
                <a:latin typeface="Arial"/>
                <a:cs typeface="Arial"/>
              </a:rPr>
              <a:t> </a:t>
            </a:r>
            <a:r>
              <a:rPr sz="2950" dirty="0">
                <a:solidFill>
                  <a:srgbClr val="2E7787"/>
                </a:solidFill>
                <a:latin typeface="Arial"/>
                <a:cs typeface="Arial"/>
              </a:rPr>
              <a:t>Λευκά</a:t>
            </a:r>
            <a:r>
              <a:rPr sz="2950" spc="-10" dirty="0">
                <a:solidFill>
                  <a:srgbClr val="2E7787"/>
                </a:solidFill>
                <a:latin typeface="Arial"/>
                <a:cs typeface="Arial"/>
              </a:rPr>
              <a:t> ψηφοδέλτια</a:t>
            </a:r>
            <a:endParaRPr sz="2950">
              <a:latin typeface="Arial"/>
              <a:cs typeface="Arial"/>
            </a:endParaRPr>
          </a:p>
          <a:p>
            <a:pPr>
              <a:lnSpc>
                <a:spcPct val="100000"/>
              </a:lnSpc>
              <a:spcBef>
                <a:spcPts val="760"/>
              </a:spcBef>
              <a:buClr>
                <a:srgbClr val="2E7787"/>
              </a:buClr>
              <a:buFont typeface="Arial"/>
              <a:buChar char="•"/>
            </a:pPr>
            <a:endParaRPr sz="2950">
              <a:latin typeface="Arial"/>
              <a:cs typeface="Arial"/>
            </a:endParaRPr>
          </a:p>
          <a:p>
            <a:pPr marL="389255" marR="328295" indent="-377190">
              <a:lnSpc>
                <a:spcPct val="120800"/>
              </a:lnSpc>
              <a:buClr>
                <a:srgbClr val="2E7787"/>
              </a:buClr>
              <a:buSzPct val="120338"/>
              <a:buChar char="•"/>
              <a:tabLst>
                <a:tab pos="389255" algn="l"/>
              </a:tabLst>
            </a:pPr>
            <a:r>
              <a:rPr sz="2950" dirty="0">
                <a:solidFill>
                  <a:srgbClr val="E28B18"/>
                </a:solidFill>
                <a:latin typeface="Arial"/>
                <a:cs typeface="Arial"/>
              </a:rPr>
              <a:t>Δέμα</a:t>
            </a:r>
            <a:r>
              <a:rPr sz="2950" spc="-15" dirty="0">
                <a:solidFill>
                  <a:srgbClr val="E28B18"/>
                </a:solidFill>
                <a:latin typeface="Arial"/>
                <a:cs typeface="Arial"/>
              </a:rPr>
              <a:t> </a:t>
            </a:r>
            <a:r>
              <a:rPr sz="2950" dirty="0">
                <a:solidFill>
                  <a:srgbClr val="E28B18"/>
                </a:solidFill>
                <a:latin typeface="Arial"/>
                <a:cs typeface="Arial"/>
              </a:rPr>
              <a:t>αρ.</a:t>
            </a:r>
            <a:r>
              <a:rPr sz="2950" spc="5" dirty="0">
                <a:solidFill>
                  <a:srgbClr val="E28B18"/>
                </a:solidFill>
                <a:latin typeface="Arial"/>
                <a:cs typeface="Arial"/>
              </a:rPr>
              <a:t> </a:t>
            </a:r>
            <a:r>
              <a:rPr sz="2950" dirty="0">
                <a:solidFill>
                  <a:srgbClr val="E28B18"/>
                </a:solidFill>
                <a:latin typeface="Arial"/>
                <a:cs typeface="Arial"/>
              </a:rPr>
              <a:t>10</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Οι</a:t>
            </a:r>
            <a:r>
              <a:rPr sz="2950" spc="5" dirty="0">
                <a:solidFill>
                  <a:srgbClr val="2E7787"/>
                </a:solidFill>
                <a:latin typeface="Arial"/>
                <a:cs typeface="Arial"/>
              </a:rPr>
              <a:t> </a:t>
            </a:r>
            <a:r>
              <a:rPr sz="2950" dirty="0">
                <a:solidFill>
                  <a:srgbClr val="2E7787"/>
                </a:solidFill>
                <a:latin typeface="Arial"/>
                <a:cs typeface="Arial"/>
              </a:rPr>
              <a:t>καταστάσεις</a:t>
            </a:r>
            <a:r>
              <a:rPr sz="2950" spc="25" dirty="0">
                <a:solidFill>
                  <a:srgbClr val="2E7787"/>
                </a:solidFill>
                <a:latin typeface="Arial"/>
                <a:cs typeface="Arial"/>
              </a:rPr>
              <a:t> </a:t>
            </a:r>
            <a:r>
              <a:rPr sz="2950" dirty="0">
                <a:solidFill>
                  <a:srgbClr val="2E7787"/>
                </a:solidFill>
                <a:latin typeface="Arial"/>
                <a:cs typeface="Arial"/>
              </a:rPr>
              <a:t>μη</a:t>
            </a:r>
            <a:r>
              <a:rPr sz="2950" spc="-5" dirty="0">
                <a:solidFill>
                  <a:srgbClr val="2E7787"/>
                </a:solidFill>
                <a:latin typeface="Arial"/>
                <a:cs typeface="Arial"/>
              </a:rPr>
              <a:t> </a:t>
            </a:r>
            <a:r>
              <a:rPr sz="2950" dirty="0">
                <a:solidFill>
                  <a:srgbClr val="2E7787"/>
                </a:solidFill>
                <a:latin typeface="Arial"/>
                <a:cs typeface="Arial"/>
              </a:rPr>
              <a:t>ψηφισάντων</a:t>
            </a:r>
            <a:r>
              <a:rPr sz="2950" spc="-5" dirty="0">
                <a:solidFill>
                  <a:srgbClr val="2E7787"/>
                </a:solidFill>
                <a:latin typeface="Arial"/>
                <a:cs typeface="Arial"/>
              </a:rPr>
              <a:t> </a:t>
            </a:r>
            <a:r>
              <a:rPr sz="2950" dirty="0">
                <a:solidFill>
                  <a:srgbClr val="2E7787"/>
                </a:solidFill>
                <a:latin typeface="Arial"/>
                <a:cs typeface="Arial"/>
              </a:rPr>
              <a:t>Κοινοτικών</a:t>
            </a:r>
            <a:r>
              <a:rPr sz="2950" spc="-15" dirty="0">
                <a:solidFill>
                  <a:srgbClr val="2E7787"/>
                </a:solidFill>
                <a:latin typeface="Arial"/>
                <a:cs typeface="Arial"/>
              </a:rPr>
              <a:t> </a:t>
            </a:r>
            <a:r>
              <a:rPr sz="2950" dirty="0">
                <a:solidFill>
                  <a:srgbClr val="2E7787"/>
                </a:solidFill>
                <a:latin typeface="Arial"/>
                <a:cs typeface="Arial"/>
              </a:rPr>
              <a:t>εκλογέων</a:t>
            </a:r>
            <a:r>
              <a:rPr sz="2950" spc="-15"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τις</a:t>
            </a:r>
            <a:r>
              <a:rPr sz="2950" spc="5" dirty="0">
                <a:solidFill>
                  <a:srgbClr val="2E7787"/>
                </a:solidFill>
                <a:latin typeface="Arial"/>
                <a:cs typeface="Arial"/>
              </a:rPr>
              <a:t> </a:t>
            </a:r>
            <a:r>
              <a:rPr sz="2950" dirty="0">
                <a:solidFill>
                  <a:srgbClr val="2E7787"/>
                </a:solidFill>
                <a:latin typeface="Arial"/>
                <a:cs typeface="Arial"/>
              </a:rPr>
              <a:t>Εκλογές</a:t>
            </a:r>
            <a:r>
              <a:rPr sz="2950" spc="-15" dirty="0">
                <a:solidFill>
                  <a:srgbClr val="2E7787"/>
                </a:solidFill>
                <a:latin typeface="Arial"/>
                <a:cs typeface="Arial"/>
              </a:rPr>
              <a:t> </a:t>
            </a:r>
            <a:r>
              <a:rPr sz="2950" dirty="0">
                <a:solidFill>
                  <a:srgbClr val="2E7787"/>
                </a:solidFill>
                <a:latin typeface="Arial"/>
                <a:cs typeface="Arial"/>
              </a:rPr>
              <a:t>Ανάδειξης</a:t>
            </a:r>
            <a:r>
              <a:rPr sz="2950" spc="5" dirty="0">
                <a:solidFill>
                  <a:srgbClr val="2E7787"/>
                </a:solidFill>
                <a:latin typeface="Arial"/>
                <a:cs typeface="Arial"/>
              </a:rPr>
              <a:t> </a:t>
            </a:r>
            <a:r>
              <a:rPr sz="2950" spc="-10" dirty="0">
                <a:solidFill>
                  <a:srgbClr val="2E7787"/>
                </a:solidFill>
                <a:latin typeface="Arial"/>
                <a:cs typeface="Arial"/>
              </a:rPr>
              <a:t>Μελών </a:t>
            </a: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Ευρωπαϊκού</a:t>
            </a:r>
            <a:r>
              <a:rPr sz="2950" spc="20" dirty="0">
                <a:solidFill>
                  <a:srgbClr val="2E7787"/>
                </a:solidFill>
                <a:latin typeface="Arial"/>
                <a:cs typeface="Arial"/>
              </a:rPr>
              <a:t> </a:t>
            </a:r>
            <a:r>
              <a:rPr sz="2950" dirty="0">
                <a:solidFill>
                  <a:srgbClr val="2E7787"/>
                </a:solidFill>
                <a:latin typeface="Arial"/>
                <a:cs typeface="Arial"/>
              </a:rPr>
              <a:t>Κοινοβουλίου</a:t>
            </a:r>
            <a:r>
              <a:rPr sz="2950" spc="-5" dirty="0">
                <a:solidFill>
                  <a:srgbClr val="2E7787"/>
                </a:solidFill>
                <a:latin typeface="Arial"/>
                <a:cs typeface="Arial"/>
              </a:rPr>
              <a:t> </a:t>
            </a:r>
            <a:r>
              <a:rPr sz="2950" dirty="0">
                <a:solidFill>
                  <a:srgbClr val="2E7787"/>
                </a:solidFill>
                <a:latin typeface="Arial"/>
                <a:cs typeface="Arial"/>
              </a:rPr>
              <a:t>(ΕΤΑΕΚ 29Α-</a:t>
            </a:r>
            <a:r>
              <a:rPr sz="2950" spc="-25" dirty="0">
                <a:solidFill>
                  <a:srgbClr val="2E7787"/>
                </a:solidFill>
                <a:latin typeface="Arial"/>
                <a:cs typeface="Arial"/>
              </a:rPr>
              <a:t>Β)</a:t>
            </a:r>
            <a:endParaRPr sz="2950">
              <a:latin typeface="Arial"/>
              <a:cs typeface="Arial"/>
            </a:endParaRPr>
          </a:p>
          <a:p>
            <a:pPr>
              <a:lnSpc>
                <a:spcPct val="100000"/>
              </a:lnSpc>
              <a:spcBef>
                <a:spcPts val="765"/>
              </a:spcBef>
            </a:pPr>
            <a:endParaRPr sz="2950">
              <a:latin typeface="Arial"/>
              <a:cs typeface="Arial"/>
            </a:endParaRPr>
          </a:p>
          <a:p>
            <a:pPr marL="12700" marR="5080">
              <a:lnSpc>
                <a:spcPct val="120700"/>
              </a:lnSpc>
            </a:pPr>
            <a:r>
              <a:rPr sz="2950" b="1" dirty="0">
                <a:solidFill>
                  <a:srgbClr val="E28B18"/>
                </a:solidFill>
                <a:latin typeface="Arial"/>
                <a:cs typeface="Arial"/>
              </a:rPr>
              <a:t>Τα</a:t>
            </a:r>
            <a:r>
              <a:rPr sz="2950" b="1" spc="-20" dirty="0">
                <a:solidFill>
                  <a:srgbClr val="E28B18"/>
                </a:solidFill>
                <a:latin typeface="Arial"/>
                <a:cs typeface="Arial"/>
              </a:rPr>
              <a:t> </a:t>
            </a:r>
            <a:r>
              <a:rPr sz="2950" b="1" dirty="0">
                <a:solidFill>
                  <a:srgbClr val="E28B18"/>
                </a:solidFill>
                <a:latin typeface="Arial"/>
                <a:cs typeface="Arial"/>
              </a:rPr>
              <a:t>Φύλλα</a:t>
            </a:r>
            <a:r>
              <a:rPr sz="2950" b="1" spc="-15" dirty="0">
                <a:solidFill>
                  <a:srgbClr val="E28B18"/>
                </a:solidFill>
                <a:latin typeface="Arial"/>
                <a:cs typeface="Arial"/>
              </a:rPr>
              <a:t> </a:t>
            </a:r>
            <a:r>
              <a:rPr sz="2950" b="1" dirty="0">
                <a:solidFill>
                  <a:srgbClr val="E28B18"/>
                </a:solidFill>
                <a:latin typeface="Arial"/>
                <a:cs typeface="Arial"/>
              </a:rPr>
              <a:t>Καταμέτρησης</a:t>
            </a:r>
            <a:r>
              <a:rPr sz="2950" b="1" spc="-10" dirty="0">
                <a:solidFill>
                  <a:srgbClr val="E28B18"/>
                </a:solidFill>
                <a:latin typeface="Arial"/>
                <a:cs typeface="Arial"/>
              </a:rPr>
              <a:t> </a:t>
            </a:r>
            <a:r>
              <a:rPr sz="2950" b="1" dirty="0">
                <a:solidFill>
                  <a:srgbClr val="E28B18"/>
                </a:solidFill>
                <a:latin typeface="Arial"/>
                <a:cs typeface="Arial"/>
              </a:rPr>
              <a:t>Ψήφων</a:t>
            </a:r>
            <a:r>
              <a:rPr sz="2950" b="1" spc="-30" dirty="0">
                <a:solidFill>
                  <a:srgbClr val="E28B18"/>
                </a:solidFill>
                <a:latin typeface="Arial"/>
                <a:cs typeface="Arial"/>
              </a:rPr>
              <a:t> </a:t>
            </a:r>
            <a:r>
              <a:rPr sz="2950" b="1" dirty="0">
                <a:solidFill>
                  <a:srgbClr val="E28B18"/>
                </a:solidFill>
                <a:latin typeface="Arial"/>
                <a:cs typeface="Arial"/>
              </a:rPr>
              <a:t>και</a:t>
            </a:r>
            <a:r>
              <a:rPr sz="2950" b="1" spc="-10" dirty="0">
                <a:solidFill>
                  <a:srgbClr val="E28B18"/>
                </a:solidFill>
                <a:latin typeface="Arial"/>
                <a:cs typeface="Arial"/>
              </a:rPr>
              <a:t> </a:t>
            </a:r>
            <a:r>
              <a:rPr sz="2950" b="1" dirty="0">
                <a:solidFill>
                  <a:srgbClr val="E28B18"/>
                </a:solidFill>
                <a:latin typeface="Arial"/>
                <a:cs typeface="Arial"/>
              </a:rPr>
              <a:t>οι</a:t>
            </a:r>
            <a:r>
              <a:rPr sz="2950" b="1" spc="-20" dirty="0">
                <a:solidFill>
                  <a:srgbClr val="E28B18"/>
                </a:solidFill>
                <a:latin typeface="Arial"/>
                <a:cs typeface="Arial"/>
              </a:rPr>
              <a:t> </a:t>
            </a:r>
            <a:r>
              <a:rPr sz="2950" b="1" dirty="0">
                <a:solidFill>
                  <a:srgbClr val="E28B18"/>
                </a:solidFill>
                <a:latin typeface="Arial"/>
                <a:cs typeface="Arial"/>
              </a:rPr>
              <a:t>Πίνακες</a:t>
            </a:r>
            <a:r>
              <a:rPr sz="2950" b="1" spc="-5" dirty="0">
                <a:solidFill>
                  <a:srgbClr val="E28B18"/>
                </a:solidFill>
                <a:latin typeface="Arial"/>
                <a:cs typeface="Arial"/>
              </a:rPr>
              <a:t> </a:t>
            </a:r>
            <a:r>
              <a:rPr sz="2950" b="1" dirty="0">
                <a:solidFill>
                  <a:srgbClr val="E28B18"/>
                </a:solidFill>
                <a:latin typeface="Arial"/>
                <a:cs typeface="Arial"/>
              </a:rPr>
              <a:t>Καταγραφής</a:t>
            </a:r>
            <a:r>
              <a:rPr sz="2950" b="1" spc="-15" dirty="0">
                <a:solidFill>
                  <a:srgbClr val="E28B18"/>
                </a:solidFill>
                <a:latin typeface="Arial"/>
                <a:cs typeface="Arial"/>
              </a:rPr>
              <a:t> </a:t>
            </a:r>
            <a:r>
              <a:rPr sz="2950" b="1" dirty="0">
                <a:solidFill>
                  <a:srgbClr val="E28B18"/>
                </a:solidFill>
                <a:latin typeface="Arial"/>
                <a:cs typeface="Arial"/>
              </a:rPr>
              <a:t>Σταυρών</a:t>
            </a:r>
            <a:r>
              <a:rPr sz="2950" b="1" spc="-15" dirty="0">
                <a:solidFill>
                  <a:srgbClr val="E28B18"/>
                </a:solidFill>
                <a:latin typeface="Arial"/>
                <a:cs typeface="Arial"/>
              </a:rPr>
              <a:t> </a:t>
            </a:r>
            <a:r>
              <a:rPr sz="2950" b="1" dirty="0">
                <a:solidFill>
                  <a:srgbClr val="E28B18"/>
                </a:solidFill>
                <a:latin typeface="Arial"/>
                <a:cs typeface="Arial"/>
              </a:rPr>
              <a:t>Προτίμησης</a:t>
            </a:r>
            <a:r>
              <a:rPr sz="2950" b="1" spc="-15" dirty="0">
                <a:solidFill>
                  <a:srgbClr val="E28B18"/>
                </a:solidFill>
                <a:latin typeface="Arial"/>
                <a:cs typeface="Arial"/>
              </a:rPr>
              <a:t> </a:t>
            </a:r>
            <a:r>
              <a:rPr sz="2950" b="1" spc="-10" dirty="0">
                <a:solidFill>
                  <a:srgbClr val="E28B18"/>
                </a:solidFill>
                <a:latin typeface="Arial"/>
                <a:cs typeface="Arial"/>
              </a:rPr>
              <a:t>παραδίδονται </a:t>
            </a:r>
            <a:r>
              <a:rPr sz="2950" b="1" dirty="0">
                <a:solidFill>
                  <a:srgbClr val="E28B18"/>
                </a:solidFill>
                <a:latin typeface="Arial"/>
                <a:cs typeface="Arial"/>
              </a:rPr>
              <a:t>δια</a:t>
            </a:r>
            <a:r>
              <a:rPr sz="2950" b="1" spc="-20" dirty="0">
                <a:solidFill>
                  <a:srgbClr val="E28B18"/>
                </a:solidFill>
                <a:latin typeface="Arial"/>
                <a:cs typeface="Arial"/>
              </a:rPr>
              <a:t> </a:t>
            </a:r>
            <a:r>
              <a:rPr sz="2950" b="1" dirty="0">
                <a:solidFill>
                  <a:srgbClr val="E28B18"/>
                </a:solidFill>
                <a:latin typeface="Arial"/>
                <a:cs typeface="Arial"/>
              </a:rPr>
              <a:t>χειρός</a:t>
            </a:r>
            <a:r>
              <a:rPr sz="2950" b="1" spc="-10" dirty="0">
                <a:solidFill>
                  <a:srgbClr val="E28B18"/>
                </a:solidFill>
                <a:latin typeface="Arial"/>
                <a:cs typeface="Arial"/>
              </a:rPr>
              <a:t> </a:t>
            </a:r>
            <a:r>
              <a:rPr sz="2950" b="1" dirty="0">
                <a:solidFill>
                  <a:srgbClr val="E28B18"/>
                </a:solidFill>
                <a:latin typeface="Arial"/>
                <a:cs typeface="Arial"/>
              </a:rPr>
              <a:t>στη γραμματεία</a:t>
            </a:r>
            <a:r>
              <a:rPr sz="2950" b="1" spc="-10" dirty="0">
                <a:solidFill>
                  <a:srgbClr val="E28B18"/>
                </a:solidFill>
                <a:latin typeface="Arial"/>
                <a:cs typeface="Arial"/>
              </a:rPr>
              <a:t> </a:t>
            </a:r>
            <a:r>
              <a:rPr sz="2950" b="1" dirty="0">
                <a:solidFill>
                  <a:srgbClr val="E28B18"/>
                </a:solidFill>
                <a:latin typeface="Arial"/>
                <a:cs typeface="Arial"/>
              </a:rPr>
              <a:t>του/της</a:t>
            </a:r>
            <a:r>
              <a:rPr sz="2950" b="1" spc="-5" dirty="0">
                <a:solidFill>
                  <a:srgbClr val="E28B18"/>
                </a:solidFill>
                <a:latin typeface="Arial"/>
                <a:cs typeface="Arial"/>
              </a:rPr>
              <a:t> </a:t>
            </a:r>
            <a:r>
              <a:rPr sz="2950" b="1" dirty="0">
                <a:solidFill>
                  <a:srgbClr val="E28B18"/>
                </a:solidFill>
                <a:latin typeface="Arial"/>
                <a:cs typeface="Arial"/>
              </a:rPr>
              <a:t>Εφόρου</a:t>
            </a:r>
            <a:r>
              <a:rPr sz="2950" b="1" spc="-5" dirty="0">
                <a:solidFill>
                  <a:srgbClr val="E28B18"/>
                </a:solidFill>
                <a:latin typeface="Arial"/>
                <a:cs typeface="Arial"/>
              </a:rPr>
              <a:t> </a:t>
            </a:r>
            <a:r>
              <a:rPr sz="2950" b="1" spc="-10" dirty="0">
                <a:solidFill>
                  <a:srgbClr val="E28B18"/>
                </a:solidFill>
                <a:latin typeface="Arial"/>
                <a:cs typeface="Arial"/>
              </a:rPr>
              <a:t>Εκλογής</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0" dirty="0"/>
              <a:t>Συμπλήρωση</a:t>
            </a:r>
            <a:r>
              <a:rPr spc="275" dirty="0"/>
              <a:t> </a:t>
            </a:r>
            <a:r>
              <a:rPr spc="85" dirty="0"/>
              <a:t>διαδικασίας</a:t>
            </a:r>
            <a:r>
              <a:rPr spc="295" dirty="0"/>
              <a:t> </a:t>
            </a:r>
            <a:r>
              <a:rPr dirty="0"/>
              <a:t>&amp;</a:t>
            </a:r>
            <a:r>
              <a:rPr spc="260" dirty="0"/>
              <a:t> </a:t>
            </a:r>
            <a:r>
              <a:rPr spc="65" dirty="0"/>
              <a:t>αναχώρηση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3023228"/>
            <a:ext cx="17635220" cy="4232910"/>
          </a:xfrm>
          <a:prstGeom prst="rect">
            <a:avLst/>
          </a:prstGeom>
        </p:spPr>
        <p:txBody>
          <a:bodyPr vert="horz" wrap="square" lIns="0" tIns="0" rIns="0" bIns="0" rtlCol="0">
            <a:spAutoFit/>
          </a:bodyPr>
          <a:lstStyle/>
          <a:p>
            <a:pPr marL="625475" indent="-612775">
              <a:lnSpc>
                <a:spcPts val="3779"/>
              </a:lnSpc>
              <a:buClr>
                <a:srgbClr val="2E7787"/>
              </a:buClr>
              <a:buSzPct val="120338"/>
              <a:buFont typeface="Arial"/>
              <a:buAutoNum type="arabicPeriod" startAt="3"/>
              <a:tabLst>
                <a:tab pos="625475" algn="l"/>
              </a:tabLst>
            </a:pPr>
            <a:r>
              <a:rPr sz="2950" dirty="0">
                <a:solidFill>
                  <a:srgbClr val="2E7787"/>
                </a:solidFill>
                <a:latin typeface="Arial"/>
                <a:cs typeface="Arial"/>
              </a:rPr>
              <a:t>Τακτοποίηση</a:t>
            </a:r>
            <a:r>
              <a:rPr sz="2950" spc="-20"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αίθουσας,</a:t>
            </a:r>
            <a:r>
              <a:rPr sz="2950" spc="5" dirty="0">
                <a:solidFill>
                  <a:srgbClr val="2E7787"/>
                </a:solidFill>
                <a:latin typeface="Arial"/>
                <a:cs typeface="Arial"/>
              </a:rPr>
              <a:t> </a:t>
            </a:r>
            <a:r>
              <a:rPr sz="2950" dirty="0">
                <a:solidFill>
                  <a:srgbClr val="2E7787"/>
                </a:solidFill>
                <a:latin typeface="Arial"/>
                <a:cs typeface="Arial"/>
              </a:rPr>
              <a:t>ώστε</a:t>
            </a:r>
            <a:r>
              <a:rPr sz="2950" spc="-10" dirty="0">
                <a:solidFill>
                  <a:srgbClr val="2E7787"/>
                </a:solidFill>
                <a:latin typeface="Arial"/>
                <a:cs typeface="Arial"/>
              </a:rPr>
              <a:t> </a:t>
            </a:r>
            <a:r>
              <a:rPr sz="2950" dirty="0">
                <a:solidFill>
                  <a:srgbClr val="2E7787"/>
                </a:solidFill>
                <a:latin typeface="Arial"/>
                <a:cs typeface="Arial"/>
              </a:rPr>
              <a:t>το</a:t>
            </a:r>
            <a:r>
              <a:rPr sz="2950" spc="-25" dirty="0">
                <a:solidFill>
                  <a:srgbClr val="2E7787"/>
                </a:solidFill>
                <a:latin typeface="Arial"/>
                <a:cs typeface="Arial"/>
              </a:rPr>
              <a:t> </a:t>
            </a:r>
            <a:r>
              <a:rPr sz="2950" dirty="0">
                <a:solidFill>
                  <a:srgbClr val="2E7787"/>
                </a:solidFill>
                <a:latin typeface="Arial"/>
                <a:cs typeface="Arial"/>
              </a:rPr>
              <a:t>σχολείο</a:t>
            </a:r>
            <a:r>
              <a:rPr sz="2950" spc="-5"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μπορέσει</a:t>
            </a:r>
            <a:r>
              <a:rPr sz="2950" spc="-5" dirty="0">
                <a:solidFill>
                  <a:srgbClr val="2E7787"/>
                </a:solidFill>
                <a:latin typeface="Arial"/>
                <a:cs typeface="Arial"/>
              </a:rPr>
              <a:t> </a:t>
            </a:r>
            <a:r>
              <a:rPr sz="2950" dirty="0">
                <a:solidFill>
                  <a:srgbClr val="2E7787"/>
                </a:solidFill>
                <a:latin typeface="Arial"/>
                <a:cs typeface="Arial"/>
              </a:rPr>
              <a:t>να</a:t>
            </a:r>
            <a:r>
              <a:rPr sz="2950" spc="-25" dirty="0">
                <a:solidFill>
                  <a:srgbClr val="2E7787"/>
                </a:solidFill>
                <a:latin typeface="Arial"/>
                <a:cs typeface="Arial"/>
              </a:rPr>
              <a:t> </a:t>
            </a:r>
            <a:r>
              <a:rPr sz="2950" dirty="0">
                <a:solidFill>
                  <a:srgbClr val="2E7787"/>
                </a:solidFill>
                <a:latin typeface="Arial"/>
                <a:cs typeface="Arial"/>
              </a:rPr>
              <a:t>λειτουργήσει</a:t>
            </a:r>
            <a:r>
              <a:rPr sz="2950" spc="-25" dirty="0">
                <a:solidFill>
                  <a:srgbClr val="2E7787"/>
                </a:solidFill>
                <a:latin typeface="Arial"/>
                <a:cs typeface="Arial"/>
              </a:rPr>
              <a:t> </a:t>
            </a:r>
            <a:r>
              <a:rPr sz="2950" dirty="0">
                <a:solidFill>
                  <a:srgbClr val="2E7787"/>
                </a:solidFill>
                <a:latin typeface="Arial"/>
                <a:cs typeface="Arial"/>
              </a:rPr>
              <a:t>κανονικά</a:t>
            </a:r>
            <a:r>
              <a:rPr sz="2950" spc="5"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a:t>
            </a:r>
            <a:r>
              <a:rPr sz="2950" dirty="0">
                <a:solidFill>
                  <a:srgbClr val="2E7787"/>
                </a:solidFill>
                <a:latin typeface="Arial"/>
                <a:cs typeface="Arial"/>
              </a:rPr>
              <a:t>επόμενη</a:t>
            </a:r>
            <a:r>
              <a:rPr sz="2950" spc="-30" dirty="0">
                <a:solidFill>
                  <a:srgbClr val="2E7787"/>
                </a:solidFill>
                <a:latin typeface="Arial"/>
                <a:cs typeface="Arial"/>
              </a:rPr>
              <a:t> </a:t>
            </a:r>
            <a:r>
              <a:rPr sz="2950" spc="-20" dirty="0">
                <a:solidFill>
                  <a:srgbClr val="2E7787"/>
                </a:solidFill>
                <a:latin typeface="Arial"/>
                <a:cs typeface="Arial"/>
              </a:rPr>
              <a:t>μέρα</a:t>
            </a:r>
            <a:endParaRPr sz="2950">
              <a:latin typeface="Arial"/>
              <a:cs typeface="Arial"/>
            </a:endParaRPr>
          </a:p>
          <a:p>
            <a:pPr>
              <a:lnSpc>
                <a:spcPct val="100000"/>
              </a:lnSpc>
              <a:spcBef>
                <a:spcPts val="775"/>
              </a:spcBef>
              <a:buClr>
                <a:srgbClr val="2E7787"/>
              </a:buClr>
              <a:buFont typeface="Arial"/>
              <a:buAutoNum type="arabicPeriod" startAt="3"/>
            </a:pPr>
            <a:endParaRPr sz="2950">
              <a:latin typeface="Arial"/>
              <a:cs typeface="Arial"/>
            </a:endParaRPr>
          </a:p>
          <a:p>
            <a:pPr marL="625475" indent="-612775">
              <a:lnSpc>
                <a:spcPct val="100000"/>
              </a:lnSpc>
              <a:spcBef>
                <a:spcPts val="5"/>
              </a:spcBef>
              <a:buSzPct val="120338"/>
              <a:buAutoNum type="arabicPeriod" startAt="3"/>
              <a:tabLst>
                <a:tab pos="625475" algn="l"/>
                <a:tab pos="4864735" algn="l"/>
              </a:tabLst>
            </a:pPr>
            <a:r>
              <a:rPr sz="2950" dirty="0">
                <a:solidFill>
                  <a:srgbClr val="2E7787"/>
                </a:solidFill>
                <a:latin typeface="Arial"/>
                <a:cs typeface="Arial"/>
              </a:rPr>
              <a:t>Παράδοση</a:t>
            </a:r>
            <a:r>
              <a:rPr sz="2950" spc="-10"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κλειδιών</a:t>
            </a:r>
            <a:r>
              <a:rPr sz="2950" dirty="0">
                <a:solidFill>
                  <a:srgbClr val="2E7787"/>
                </a:solidFill>
                <a:latin typeface="Arial"/>
                <a:cs typeface="Arial"/>
              </a:rPr>
              <a:t>	της</a:t>
            </a:r>
            <a:r>
              <a:rPr sz="2950" spc="5" dirty="0">
                <a:solidFill>
                  <a:srgbClr val="2E7787"/>
                </a:solidFill>
                <a:latin typeface="Arial"/>
                <a:cs typeface="Arial"/>
              </a:rPr>
              <a:t> </a:t>
            </a:r>
            <a:r>
              <a:rPr sz="2950" spc="-10" dirty="0">
                <a:solidFill>
                  <a:srgbClr val="2E7787"/>
                </a:solidFill>
                <a:latin typeface="Arial"/>
                <a:cs typeface="Arial"/>
              </a:rPr>
              <a:t>αίθουσας</a:t>
            </a:r>
            <a:endParaRPr sz="2950">
              <a:latin typeface="Arial"/>
              <a:cs typeface="Arial"/>
            </a:endParaRPr>
          </a:p>
          <a:p>
            <a:pPr>
              <a:lnSpc>
                <a:spcPct val="100000"/>
              </a:lnSpc>
              <a:spcBef>
                <a:spcPts val="775"/>
              </a:spcBef>
              <a:buClr>
                <a:srgbClr val="2E7787"/>
              </a:buClr>
              <a:buFont typeface="Arial"/>
              <a:buAutoNum type="arabicPeriod" startAt="3"/>
            </a:pPr>
            <a:endParaRPr sz="2950">
              <a:latin typeface="Arial"/>
              <a:cs typeface="Arial"/>
            </a:endParaRPr>
          </a:p>
          <a:p>
            <a:pPr marL="625475" indent="-612775">
              <a:lnSpc>
                <a:spcPct val="100000"/>
              </a:lnSpc>
              <a:buSzPct val="120338"/>
              <a:buAutoNum type="arabicPeriod" startAt="3"/>
              <a:tabLst>
                <a:tab pos="625475" algn="l"/>
              </a:tabLst>
            </a:pPr>
            <a:r>
              <a:rPr sz="2950" dirty="0">
                <a:solidFill>
                  <a:srgbClr val="2E7787"/>
                </a:solidFill>
                <a:latin typeface="Arial"/>
                <a:cs typeface="Arial"/>
              </a:rPr>
              <a:t>Ενημέρωση</a:t>
            </a:r>
            <a:r>
              <a:rPr sz="2950" spc="-5" dirty="0">
                <a:solidFill>
                  <a:srgbClr val="2E7787"/>
                </a:solidFill>
                <a:latin typeface="Arial"/>
                <a:cs typeface="Arial"/>
              </a:rPr>
              <a:t> </a:t>
            </a:r>
            <a:r>
              <a:rPr sz="2950" dirty="0">
                <a:solidFill>
                  <a:srgbClr val="2E7787"/>
                </a:solidFill>
                <a:latin typeface="Arial"/>
                <a:cs typeface="Arial"/>
              </a:rPr>
              <a:t>Βοηθού</a:t>
            </a:r>
            <a:r>
              <a:rPr sz="2950" spc="-20" dirty="0">
                <a:solidFill>
                  <a:srgbClr val="2E7787"/>
                </a:solidFill>
                <a:latin typeface="Arial"/>
                <a:cs typeface="Arial"/>
              </a:rPr>
              <a:t> </a:t>
            </a:r>
            <a:r>
              <a:rPr sz="2950" dirty="0">
                <a:solidFill>
                  <a:srgbClr val="2E7787"/>
                </a:solidFill>
                <a:latin typeface="Arial"/>
                <a:cs typeface="Arial"/>
              </a:rPr>
              <a:t>Εφόρου</a:t>
            </a:r>
            <a:r>
              <a:rPr sz="2950" spc="-5" dirty="0">
                <a:solidFill>
                  <a:srgbClr val="2E7787"/>
                </a:solidFill>
                <a:latin typeface="Arial"/>
                <a:cs typeface="Arial"/>
              </a:rPr>
              <a:t> </a:t>
            </a:r>
            <a:r>
              <a:rPr sz="2950" dirty="0">
                <a:solidFill>
                  <a:srgbClr val="2E7787"/>
                </a:solidFill>
                <a:latin typeface="Arial"/>
                <a:cs typeface="Arial"/>
              </a:rPr>
              <a:t>πριν</a:t>
            </a:r>
            <a:r>
              <a:rPr sz="2950" spc="-5"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spc="-10" dirty="0">
                <a:solidFill>
                  <a:srgbClr val="2E7787"/>
                </a:solidFill>
                <a:latin typeface="Arial"/>
                <a:cs typeface="Arial"/>
              </a:rPr>
              <a:t>αναχώρηση</a:t>
            </a:r>
            <a:endParaRPr sz="2950">
              <a:latin typeface="Arial"/>
              <a:cs typeface="Arial"/>
            </a:endParaRPr>
          </a:p>
          <a:p>
            <a:pPr>
              <a:lnSpc>
                <a:spcPct val="100000"/>
              </a:lnSpc>
              <a:spcBef>
                <a:spcPts val="165"/>
              </a:spcBef>
              <a:buClr>
                <a:srgbClr val="2E7787"/>
              </a:buClr>
              <a:buFont typeface="Arial"/>
              <a:buAutoNum type="arabicPeriod" startAt="3"/>
            </a:pPr>
            <a:endParaRPr sz="2950">
              <a:latin typeface="Arial"/>
              <a:cs typeface="Arial"/>
            </a:endParaRPr>
          </a:p>
          <a:p>
            <a:pPr marL="625475" marR="782320" indent="-613410">
              <a:lnSpc>
                <a:spcPct val="114399"/>
              </a:lnSpc>
              <a:buSzPct val="120338"/>
              <a:buAutoNum type="arabicPeriod" startAt="3"/>
              <a:tabLst>
                <a:tab pos="625475" algn="l"/>
              </a:tabLst>
            </a:pPr>
            <a:r>
              <a:rPr sz="2950" dirty="0">
                <a:solidFill>
                  <a:srgbClr val="2E7787"/>
                </a:solidFill>
                <a:latin typeface="Arial"/>
                <a:cs typeface="Arial"/>
              </a:rPr>
              <a:t>Αναχώρηση</a:t>
            </a:r>
            <a:r>
              <a:rPr sz="2950" spc="-5" dirty="0">
                <a:solidFill>
                  <a:srgbClr val="2E7787"/>
                </a:solidFill>
                <a:latin typeface="Arial"/>
                <a:cs typeface="Arial"/>
              </a:rPr>
              <a:t> </a:t>
            </a:r>
            <a:r>
              <a:rPr sz="2950" dirty="0">
                <a:solidFill>
                  <a:srgbClr val="2E7787"/>
                </a:solidFill>
                <a:latin typeface="Arial"/>
                <a:cs typeface="Arial"/>
              </a:rPr>
              <a:t>Προεδρεύοντα</a:t>
            </a:r>
            <a:r>
              <a:rPr sz="2950" spc="-40" dirty="0">
                <a:solidFill>
                  <a:srgbClr val="2E7787"/>
                </a:solidFill>
                <a:latin typeface="Arial"/>
                <a:cs typeface="Arial"/>
              </a:rPr>
              <a:t> </a:t>
            </a:r>
            <a:r>
              <a:rPr sz="2950" dirty="0">
                <a:solidFill>
                  <a:srgbClr val="2E7787"/>
                </a:solidFill>
                <a:latin typeface="Arial"/>
                <a:cs typeface="Arial"/>
              </a:rPr>
              <a:t>με</a:t>
            </a:r>
            <a:r>
              <a:rPr sz="2950" spc="-15" dirty="0">
                <a:solidFill>
                  <a:srgbClr val="2E7787"/>
                </a:solidFill>
                <a:latin typeface="Arial"/>
                <a:cs typeface="Arial"/>
              </a:rPr>
              <a:t> </a:t>
            </a:r>
            <a:r>
              <a:rPr sz="2950" dirty="0">
                <a:solidFill>
                  <a:srgbClr val="2E7787"/>
                </a:solidFill>
                <a:latin typeface="Arial"/>
                <a:cs typeface="Arial"/>
              </a:rPr>
              <a:t>ένα/μια</a:t>
            </a:r>
            <a:r>
              <a:rPr sz="2950" spc="-15" dirty="0">
                <a:solidFill>
                  <a:srgbClr val="2E7787"/>
                </a:solidFill>
                <a:latin typeface="Arial"/>
                <a:cs typeface="Arial"/>
              </a:rPr>
              <a:t> </a:t>
            </a:r>
            <a:r>
              <a:rPr sz="2950" dirty="0">
                <a:solidFill>
                  <a:srgbClr val="2E7787"/>
                </a:solidFill>
                <a:latin typeface="Arial"/>
                <a:cs typeface="Arial"/>
              </a:rPr>
              <a:t>Βοηθό</a:t>
            </a:r>
            <a:r>
              <a:rPr sz="2950" spc="-25" dirty="0">
                <a:solidFill>
                  <a:srgbClr val="2E7787"/>
                </a:solidFill>
                <a:latin typeface="Arial"/>
                <a:cs typeface="Arial"/>
              </a:rPr>
              <a:t> </a:t>
            </a:r>
            <a:r>
              <a:rPr sz="2950" dirty="0">
                <a:solidFill>
                  <a:srgbClr val="2E7787"/>
                </a:solidFill>
                <a:latin typeface="Arial"/>
                <a:cs typeface="Arial"/>
              </a:rPr>
              <a:t>υπάλληλο</a:t>
            </a:r>
            <a:r>
              <a:rPr sz="2950" spc="-5" dirty="0">
                <a:solidFill>
                  <a:srgbClr val="2E7787"/>
                </a:solidFill>
                <a:latin typeface="Arial"/>
                <a:cs typeface="Arial"/>
              </a:rPr>
              <a:t> </a:t>
            </a:r>
            <a:r>
              <a:rPr sz="2950" dirty="0">
                <a:solidFill>
                  <a:srgbClr val="2E7787"/>
                </a:solidFill>
                <a:latin typeface="Arial"/>
                <a:cs typeface="Arial"/>
              </a:rPr>
              <a:t>και</a:t>
            </a:r>
            <a:r>
              <a:rPr sz="2950" spc="-15" dirty="0">
                <a:solidFill>
                  <a:srgbClr val="2E7787"/>
                </a:solidFill>
                <a:latin typeface="Arial"/>
                <a:cs typeface="Arial"/>
              </a:rPr>
              <a:t> </a:t>
            </a:r>
            <a:r>
              <a:rPr sz="2950" dirty="0">
                <a:solidFill>
                  <a:srgbClr val="2E7787"/>
                </a:solidFill>
                <a:latin typeface="Arial"/>
                <a:cs typeface="Arial"/>
              </a:rPr>
              <a:t>τον/ην</a:t>
            </a:r>
            <a:r>
              <a:rPr sz="2950" spc="-30" dirty="0">
                <a:solidFill>
                  <a:srgbClr val="2E7787"/>
                </a:solidFill>
                <a:latin typeface="Arial"/>
                <a:cs typeface="Arial"/>
              </a:rPr>
              <a:t> </a:t>
            </a:r>
            <a:r>
              <a:rPr sz="2950" dirty="0">
                <a:solidFill>
                  <a:srgbClr val="2E7787"/>
                </a:solidFill>
                <a:latin typeface="Arial"/>
                <a:cs typeface="Arial"/>
              </a:rPr>
              <a:t>Αστυνομικό</a:t>
            </a:r>
            <a:r>
              <a:rPr sz="2950" spc="-15" dirty="0">
                <a:solidFill>
                  <a:srgbClr val="2E7787"/>
                </a:solidFill>
                <a:latin typeface="Arial"/>
                <a:cs typeface="Arial"/>
              </a:rPr>
              <a:t> </a:t>
            </a:r>
            <a:r>
              <a:rPr sz="2950" dirty="0">
                <a:solidFill>
                  <a:srgbClr val="2E7787"/>
                </a:solidFill>
                <a:latin typeface="Arial"/>
                <a:cs typeface="Arial"/>
              </a:rPr>
              <a:t>για</a:t>
            </a:r>
            <a:r>
              <a:rPr sz="2950" spc="-15" dirty="0">
                <a:solidFill>
                  <a:srgbClr val="2E7787"/>
                </a:solidFill>
                <a:latin typeface="Arial"/>
                <a:cs typeface="Arial"/>
              </a:rPr>
              <a:t> </a:t>
            </a:r>
            <a:r>
              <a:rPr sz="2950" dirty="0">
                <a:solidFill>
                  <a:srgbClr val="2E7787"/>
                </a:solidFill>
                <a:latin typeface="Arial"/>
                <a:cs typeface="Arial"/>
              </a:rPr>
              <a:t>παράδοση</a:t>
            </a:r>
            <a:r>
              <a:rPr sz="2950" spc="-5" dirty="0">
                <a:solidFill>
                  <a:srgbClr val="2E7787"/>
                </a:solidFill>
                <a:latin typeface="Arial"/>
                <a:cs typeface="Arial"/>
              </a:rPr>
              <a:t> </a:t>
            </a:r>
            <a:r>
              <a:rPr sz="2950" spc="-25" dirty="0">
                <a:solidFill>
                  <a:srgbClr val="2E7787"/>
                </a:solidFill>
                <a:latin typeface="Arial"/>
                <a:cs typeface="Arial"/>
              </a:rPr>
              <a:t>της </a:t>
            </a:r>
            <a:r>
              <a:rPr sz="2950" dirty="0">
                <a:solidFill>
                  <a:srgbClr val="2E7787"/>
                </a:solidFill>
                <a:latin typeface="Arial"/>
                <a:cs typeface="Arial"/>
              </a:rPr>
              <a:t>κάλπης</a:t>
            </a:r>
            <a:r>
              <a:rPr sz="2950" spc="-5"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όλων</a:t>
            </a:r>
            <a:r>
              <a:rPr sz="2950" spc="5" dirty="0">
                <a:solidFill>
                  <a:srgbClr val="2E7787"/>
                </a:solidFill>
                <a:latin typeface="Arial"/>
                <a:cs typeface="Arial"/>
              </a:rPr>
              <a:t> </a:t>
            </a:r>
            <a:r>
              <a:rPr sz="2950" dirty="0">
                <a:solidFill>
                  <a:srgbClr val="2E7787"/>
                </a:solidFill>
                <a:latin typeface="Arial"/>
                <a:cs typeface="Arial"/>
              </a:rPr>
              <a:t>των σχετικών</a:t>
            </a:r>
            <a:r>
              <a:rPr sz="2950" spc="5" dirty="0">
                <a:solidFill>
                  <a:srgbClr val="2E7787"/>
                </a:solidFill>
                <a:latin typeface="Arial"/>
                <a:cs typeface="Arial"/>
              </a:rPr>
              <a:t> </a:t>
            </a:r>
            <a:r>
              <a:rPr sz="2950" dirty="0">
                <a:solidFill>
                  <a:srgbClr val="2E7787"/>
                </a:solidFill>
                <a:latin typeface="Arial"/>
                <a:cs typeface="Arial"/>
              </a:rPr>
              <a:t>εντύπων</a:t>
            </a:r>
            <a:r>
              <a:rPr sz="2950" spc="10" dirty="0">
                <a:solidFill>
                  <a:srgbClr val="2E7787"/>
                </a:solidFill>
                <a:latin typeface="Arial"/>
                <a:cs typeface="Arial"/>
              </a:rPr>
              <a:t> </a:t>
            </a:r>
            <a:r>
              <a:rPr sz="2950" dirty="0">
                <a:solidFill>
                  <a:srgbClr val="2E7787"/>
                </a:solidFill>
                <a:latin typeface="Arial"/>
                <a:cs typeface="Arial"/>
              </a:rPr>
              <a:t>στον/ην Έφορο</a:t>
            </a:r>
            <a:r>
              <a:rPr sz="2950" spc="5" dirty="0">
                <a:solidFill>
                  <a:srgbClr val="2E7787"/>
                </a:solidFill>
                <a:latin typeface="Arial"/>
                <a:cs typeface="Arial"/>
              </a:rPr>
              <a:t> </a:t>
            </a:r>
            <a:r>
              <a:rPr sz="2950" dirty="0">
                <a:solidFill>
                  <a:srgbClr val="2E7787"/>
                </a:solidFill>
                <a:latin typeface="Arial"/>
                <a:cs typeface="Arial"/>
              </a:rPr>
              <a:t>Εκλογής στο</a:t>
            </a:r>
            <a:r>
              <a:rPr sz="2950" spc="5" dirty="0">
                <a:solidFill>
                  <a:srgbClr val="2E7787"/>
                </a:solidFill>
                <a:latin typeface="Arial"/>
                <a:cs typeface="Arial"/>
              </a:rPr>
              <a:t> </a:t>
            </a:r>
            <a:r>
              <a:rPr sz="2950" spc="-10" dirty="0">
                <a:solidFill>
                  <a:srgbClr val="2E7787"/>
                </a:solidFill>
                <a:latin typeface="Arial"/>
                <a:cs typeface="Arial"/>
              </a:rPr>
              <a:t>………………………</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0" dirty="0"/>
              <a:t>Συμπλήρωση</a:t>
            </a:r>
            <a:r>
              <a:rPr spc="275" dirty="0"/>
              <a:t> </a:t>
            </a:r>
            <a:r>
              <a:rPr spc="85" dirty="0"/>
              <a:t>διαδικασίας</a:t>
            </a:r>
            <a:r>
              <a:rPr spc="295" dirty="0"/>
              <a:t> </a:t>
            </a:r>
            <a:r>
              <a:rPr dirty="0"/>
              <a:t>&amp;</a:t>
            </a:r>
            <a:r>
              <a:rPr spc="260" dirty="0"/>
              <a:t> </a:t>
            </a:r>
            <a:r>
              <a:rPr spc="65" dirty="0"/>
              <a:t>αναχώρηση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43549" y="3847317"/>
            <a:ext cx="3478529" cy="27940"/>
          </a:xfrm>
          <a:custGeom>
            <a:avLst/>
            <a:gdLst/>
            <a:ahLst/>
            <a:cxnLst/>
            <a:rect l="l" t="t" r="r" b="b"/>
            <a:pathLst>
              <a:path w="3478529" h="27939">
                <a:moveTo>
                  <a:pt x="3478009" y="0"/>
                </a:moveTo>
                <a:lnTo>
                  <a:pt x="0" y="0"/>
                </a:lnTo>
                <a:lnTo>
                  <a:pt x="0" y="27643"/>
                </a:lnTo>
                <a:lnTo>
                  <a:pt x="3478009" y="27643"/>
                </a:lnTo>
                <a:lnTo>
                  <a:pt x="3478009" y="0"/>
                </a:lnTo>
                <a:close/>
              </a:path>
            </a:pathLst>
          </a:custGeom>
          <a:solidFill>
            <a:srgbClr val="2E7787"/>
          </a:solidFill>
        </p:spPr>
        <p:txBody>
          <a:bodyPr wrap="square" lIns="0" tIns="0" rIns="0" bIns="0" rtlCol="0"/>
          <a:lstStyle/>
          <a:p>
            <a:endParaRPr/>
          </a:p>
        </p:txBody>
      </p:sp>
      <p:sp>
        <p:nvSpPr>
          <p:cNvPr id="3" name="object 3"/>
          <p:cNvSpPr/>
          <p:nvPr/>
        </p:nvSpPr>
        <p:spPr>
          <a:xfrm>
            <a:off x="1043549" y="4578604"/>
            <a:ext cx="4328795" cy="27940"/>
          </a:xfrm>
          <a:custGeom>
            <a:avLst/>
            <a:gdLst/>
            <a:ahLst/>
            <a:cxnLst/>
            <a:rect l="l" t="t" r="r" b="b"/>
            <a:pathLst>
              <a:path w="4328795" h="27939">
                <a:moveTo>
                  <a:pt x="4328664" y="0"/>
                </a:moveTo>
                <a:lnTo>
                  <a:pt x="0" y="0"/>
                </a:lnTo>
                <a:lnTo>
                  <a:pt x="0" y="27643"/>
                </a:lnTo>
                <a:lnTo>
                  <a:pt x="4328664" y="27643"/>
                </a:lnTo>
                <a:lnTo>
                  <a:pt x="4328664" y="0"/>
                </a:lnTo>
                <a:close/>
              </a:path>
            </a:pathLst>
          </a:custGeom>
          <a:solidFill>
            <a:srgbClr val="2E7787"/>
          </a:solidFill>
        </p:spPr>
        <p:txBody>
          <a:bodyPr wrap="square" lIns="0" tIns="0" rIns="0" bIns="0" rtlCol="0"/>
          <a:lstStyle/>
          <a:p>
            <a:endParaRPr/>
          </a:p>
        </p:txBody>
      </p:sp>
      <p:sp>
        <p:nvSpPr>
          <p:cNvPr id="4" name="object 4"/>
          <p:cNvSpPr/>
          <p:nvPr/>
        </p:nvSpPr>
        <p:spPr>
          <a:xfrm>
            <a:off x="1043549" y="5309890"/>
            <a:ext cx="4979670" cy="27940"/>
          </a:xfrm>
          <a:custGeom>
            <a:avLst/>
            <a:gdLst/>
            <a:ahLst/>
            <a:cxnLst/>
            <a:rect l="l" t="t" r="r" b="b"/>
            <a:pathLst>
              <a:path w="4979670" h="27939">
                <a:moveTo>
                  <a:pt x="4979513" y="0"/>
                </a:moveTo>
                <a:lnTo>
                  <a:pt x="0" y="0"/>
                </a:lnTo>
                <a:lnTo>
                  <a:pt x="0" y="27643"/>
                </a:lnTo>
                <a:lnTo>
                  <a:pt x="4979513" y="27643"/>
                </a:lnTo>
                <a:lnTo>
                  <a:pt x="4979513" y="0"/>
                </a:lnTo>
                <a:close/>
              </a:path>
            </a:pathLst>
          </a:custGeom>
          <a:solidFill>
            <a:srgbClr val="2E7787"/>
          </a:solidFill>
        </p:spPr>
        <p:txBody>
          <a:bodyPr wrap="square" lIns="0" tIns="0" rIns="0" bIns="0" rtlCol="0"/>
          <a:lstStyle/>
          <a:p>
            <a:endParaRPr/>
          </a:p>
        </p:txBody>
      </p:sp>
      <p:sp>
        <p:nvSpPr>
          <p:cNvPr id="5" name="object 5"/>
          <p:cNvSpPr txBox="1"/>
          <p:nvPr/>
        </p:nvSpPr>
        <p:spPr>
          <a:xfrm>
            <a:off x="1030954" y="2686485"/>
            <a:ext cx="17694910" cy="6961505"/>
          </a:xfrm>
          <a:prstGeom prst="rect">
            <a:avLst/>
          </a:prstGeom>
        </p:spPr>
        <p:txBody>
          <a:bodyPr vert="horz" wrap="square" lIns="0" tIns="14604" rIns="0" bIns="0" rtlCol="0">
            <a:spAutoFit/>
          </a:bodyPr>
          <a:lstStyle/>
          <a:p>
            <a:pPr marL="12700">
              <a:lnSpc>
                <a:spcPct val="100000"/>
              </a:lnSpc>
              <a:spcBef>
                <a:spcPts val="114"/>
              </a:spcBef>
              <a:tabLst>
                <a:tab pos="8305800" algn="l"/>
              </a:tabLst>
            </a:pPr>
            <a:r>
              <a:rPr sz="2950" dirty="0">
                <a:solidFill>
                  <a:srgbClr val="2E7787"/>
                </a:solidFill>
                <a:latin typeface="Arial"/>
                <a:cs typeface="Arial"/>
              </a:rPr>
              <a:t>Εκλογές Μελών</a:t>
            </a:r>
            <a:r>
              <a:rPr sz="2950" spc="-15" dirty="0">
                <a:solidFill>
                  <a:srgbClr val="2E7787"/>
                </a:solidFill>
                <a:latin typeface="Arial"/>
                <a:cs typeface="Arial"/>
              </a:rPr>
              <a:t> </a:t>
            </a:r>
            <a:r>
              <a:rPr sz="2950" dirty="0">
                <a:solidFill>
                  <a:srgbClr val="2E7787"/>
                </a:solidFill>
                <a:latin typeface="Arial"/>
                <a:cs typeface="Arial"/>
              </a:rPr>
              <a:t>του</a:t>
            </a:r>
            <a:r>
              <a:rPr sz="2950" spc="10" dirty="0">
                <a:solidFill>
                  <a:srgbClr val="2E7787"/>
                </a:solidFill>
                <a:latin typeface="Arial"/>
                <a:cs typeface="Arial"/>
              </a:rPr>
              <a:t> </a:t>
            </a:r>
            <a:r>
              <a:rPr sz="2950" dirty="0">
                <a:solidFill>
                  <a:srgbClr val="2E7787"/>
                </a:solidFill>
                <a:latin typeface="Arial"/>
                <a:cs typeface="Arial"/>
              </a:rPr>
              <a:t>Ευρωπαϊκού</a:t>
            </a:r>
            <a:r>
              <a:rPr sz="2950" spc="10" dirty="0">
                <a:solidFill>
                  <a:srgbClr val="2E7787"/>
                </a:solidFill>
                <a:latin typeface="Arial"/>
                <a:cs typeface="Arial"/>
              </a:rPr>
              <a:t> </a:t>
            </a:r>
            <a:r>
              <a:rPr sz="2950" dirty="0">
                <a:solidFill>
                  <a:srgbClr val="2E7787"/>
                </a:solidFill>
                <a:latin typeface="Arial"/>
                <a:cs typeface="Arial"/>
              </a:rPr>
              <a:t>Κοινοβουλίου</a:t>
            </a:r>
            <a:r>
              <a:rPr sz="2950" spc="30" dirty="0">
                <a:solidFill>
                  <a:srgbClr val="2E7787"/>
                </a:solidFill>
                <a:latin typeface="Arial"/>
                <a:cs typeface="Arial"/>
              </a:rPr>
              <a:t> </a:t>
            </a:r>
            <a:r>
              <a:rPr sz="2950" spc="-50" dirty="0">
                <a:solidFill>
                  <a:srgbClr val="2E7787"/>
                </a:solidFill>
                <a:latin typeface="Arial"/>
                <a:cs typeface="Arial"/>
              </a:rPr>
              <a:t>:</a:t>
            </a:r>
            <a:r>
              <a:rPr sz="2950" dirty="0">
                <a:solidFill>
                  <a:srgbClr val="2E7787"/>
                </a:solidFill>
                <a:latin typeface="Arial"/>
                <a:cs typeface="Arial"/>
              </a:rPr>
              <a:t>	</a:t>
            </a:r>
            <a:r>
              <a:rPr sz="2950" b="1" spc="-50" dirty="0">
                <a:solidFill>
                  <a:srgbClr val="E28B18"/>
                </a:solidFill>
                <a:latin typeface="Arial"/>
                <a:cs typeface="Arial"/>
              </a:rPr>
              <a:t>2</a:t>
            </a:r>
            <a:endParaRPr sz="2950">
              <a:latin typeface="Arial"/>
              <a:cs typeface="Arial"/>
            </a:endParaRPr>
          </a:p>
          <a:p>
            <a:pPr marL="12700" marR="7033259">
              <a:lnSpc>
                <a:spcPts val="5760"/>
              </a:lnSpc>
              <a:spcBef>
                <a:spcPts val="560"/>
              </a:spcBef>
              <a:tabLst>
                <a:tab pos="3782060" algn="l"/>
              </a:tabLst>
            </a:pPr>
            <a:r>
              <a:rPr sz="2950" dirty="0">
                <a:solidFill>
                  <a:srgbClr val="2E7787"/>
                </a:solidFill>
                <a:latin typeface="Arial"/>
                <a:cs typeface="Arial"/>
                <a:hlinkClick r:id="rId2"/>
              </a:rPr>
              <a:t>Δημοτικοί</a:t>
            </a:r>
            <a:r>
              <a:rPr sz="2950" spc="-55" dirty="0">
                <a:solidFill>
                  <a:srgbClr val="2E7787"/>
                </a:solidFill>
                <a:latin typeface="Arial"/>
                <a:cs typeface="Arial"/>
                <a:hlinkClick r:id="rId2"/>
              </a:rPr>
              <a:t> </a:t>
            </a:r>
            <a:r>
              <a:rPr sz="2950" spc="-10" dirty="0">
                <a:solidFill>
                  <a:srgbClr val="2E7787"/>
                </a:solidFill>
                <a:latin typeface="Arial"/>
                <a:cs typeface="Arial"/>
                <a:hlinkClick r:id="rId2"/>
              </a:rPr>
              <a:t>Σύμβουλοι</a:t>
            </a:r>
            <a:r>
              <a:rPr sz="2950" spc="-10" dirty="0">
                <a:solidFill>
                  <a:srgbClr val="2E7787"/>
                </a:solidFill>
                <a:latin typeface="Arial"/>
                <a:cs typeface="Arial"/>
              </a:rPr>
              <a:t>:</a:t>
            </a:r>
            <a:r>
              <a:rPr sz="2950" dirty="0">
                <a:solidFill>
                  <a:srgbClr val="2E7787"/>
                </a:solidFill>
                <a:latin typeface="Arial"/>
                <a:cs typeface="Arial"/>
              </a:rPr>
              <a:t>	</a:t>
            </a:r>
            <a:r>
              <a:rPr sz="2950" b="1" dirty="0">
                <a:solidFill>
                  <a:srgbClr val="E28B18"/>
                </a:solidFill>
                <a:latin typeface="Arial"/>
                <a:cs typeface="Arial"/>
              </a:rPr>
              <a:t>1</a:t>
            </a:r>
            <a:r>
              <a:rPr sz="2950" b="1" spc="-5" dirty="0">
                <a:solidFill>
                  <a:srgbClr val="E28B18"/>
                </a:solidFill>
                <a:latin typeface="Arial"/>
                <a:cs typeface="Arial"/>
              </a:rPr>
              <a:t> </a:t>
            </a:r>
            <a:r>
              <a:rPr sz="2950" b="1" dirty="0">
                <a:solidFill>
                  <a:srgbClr val="E28B18"/>
                </a:solidFill>
                <a:latin typeface="Arial"/>
                <a:cs typeface="Arial"/>
              </a:rPr>
              <a:t>ανά</a:t>
            </a:r>
            <a:r>
              <a:rPr sz="2950" b="1" spc="-10" dirty="0">
                <a:solidFill>
                  <a:srgbClr val="E28B18"/>
                </a:solidFill>
                <a:latin typeface="Arial"/>
                <a:cs typeface="Arial"/>
              </a:rPr>
              <a:t> </a:t>
            </a:r>
            <a:r>
              <a:rPr sz="2950" b="1" dirty="0">
                <a:solidFill>
                  <a:srgbClr val="E28B18"/>
                </a:solidFill>
                <a:latin typeface="Arial"/>
                <a:cs typeface="Arial"/>
              </a:rPr>
              <a:t>4 </a:t>
            </a:r>
            <a:r>
              <a:rPr sz="2950" dirty="0">
                <a:solidFill>
                  <a:srgbClr val="E28B18"/>
                </a:solidFill>
                <a:latin typeface="Arial"/>
                <a:cs typeface="Arial"/>
              </a:rPr>
              <a:t>ή</a:t>
            </a:r>
            <a:r>
              <a:rPr sz="2950" spc="-5" dirty="0">
                <a:solidFill>
                  <a:srgbClr val="E28B18"/>
                </a:solidFill>
                <a:latin typeface="Arial"/>
                <a:cs typeface="Arial"/>
              </a:rPr>
              <a:t> </a:t>
            </a:r>
            <a:r>
              <a:rPr sz="2950" dirty="0">
                <a:solidFill>
                  <a:srgbClr val="E28B18"/>
                </a:solidFill>
                <a:latin typeface="Arial"/>
                <a:cs typeface="Arial"/>
              </a:rPr>
              <a:t>λιγότερους</a:t>
            </a:r>
            <a:r>
              <a:rPr sz="2950" spc="-20" dirty="0">
                <a:solidFill>
                  <a:srgbClr val="E28B18"/>
                </a:solidFill>
                <a:latin typeface="Arial"/>
                <a:cs typeface="Arial"/>
              </a:rPr>
              <a:t> </a:t>
            </a:r>
            <a:r>
              <a:rPr sz="2950" dirty="0">
                <a:solidFill>
                  <a:srgbClr val="E28B18"/>
                </a:solidFill>
                <a:latin typeface="Arial"/>
                <a:cs typeface="Arial"/>
              </a:rPr>
              <a:t>υποψήφιους</a:t>
            </a:r>
            <a:r>
              <a:rPr sz="2950" spc="20" dirty="0">
                <a:solidFill>
                  <a:srgbClr val="E28B18"/>
                </a:solidFill>
                <a:latin typeface="Arial"/>
                <a:cs typeface="Arial"/>
              </a:rPr>
              <a:t> </a:t>
            </a:r>
            <a:r>
              <a:rPr sz="2950" spc="-50" dirty="0">
                <a:solidFill>
                  <a:srgbClr val="E28B18"/>
                </a:solidFill>
                <a:latin typeface="Arial"/>
                <a:cs typeface="Arial"/>
              </a:rPr>
              <a:t>*</a:t>
            </a:r>
            <a:r>
              <a:rPr sz="2950" spc="735" dirty="0">
                <a:solidFill>
                  <a:srgbClr val="E28B18"/>
                </a:solidFill>
                <a:latin typeface="Arial"/>
                <a:cs typeface="Arial"/>
              </a:rPr>
              <a:t> </a:t>
            </a:r>
            <a:r>
              <a:rPr sz="2950" dirty="0">
                <a:solidFill>
                  <a:srgbClr val="2E7787"/>
                </a:solidFill>
                <a:latin typeface="Arial"/>
                <a:cs typeface="Arial"/>
                <a:hlinkClick r:id="rId3"/>
              </a:rPr>
              <a:t>Μέλη</a:t>
            </a:r>
            <a:r>
              <a:rPr sz="2950" spc="-10" dirty="0">
                <a:solidFill>
                  <a:srgbClr val="2E7787"/>
                </a:solidFill>
                <a:latin typeface="Arial"/>
                <a:cs typeface="Arial"/>
                <a:hlinkClick r:id="rId3"/>
              </a:rPr>
              <a:t> </a:t>
            </a:r>
            <a:r>
              <a:rPr sz="2950" dirty="0">
                <a:solidFill>
                  <a:srgbClr val="2E7787"/>
                </a:solidFill>
                <a:latin typeface="Arial"/>
                <a:cs typeface="Arial"/>
                <a:hlinkClick r:id="rId3"/>
              </a:rPr>
              <a:t>Σχολικών Εφορειών</a:t>
            </a:r>
            <a:r>
              <a:rPr sz="2950" dirty="0">
                <a:solidFill>
                  <a:srgbClr val="2E7787"/>
                </a:solidFill>
                <a:latin typeface="Arial"/>
                <a:cs typeface="Arial"/>
              </a:rPr>
              <a:t>:</a:t>
            </a:r>
            <a:r>
              <a:rPr sz="2950" spc="-20" dirty="0">
                <a:solidFill>
                  <a:srgbClr val="2E7787"/>
                </a:solidFill>
                <a:latin typeface="Arial"/>
                <a:cs typeface="Arial"/>
              </a:rPr>
              <a:t> </a:t>
            </a:r>
            <a:r>
              <a:rPr sz="2950" b="1" dirty="0">
                <a:solidFill>
                  <a:srgbClr val="E28B18"/>
                </a:solidFill>
                <a:latin typeface="Arial"/>
                <a:cs typeface="Arial"/>
              </a:rPr>
              <a:t>1 ανά</a:t>
            </a:r>
            <a:r>
              <a:rPr sz="2950" b="1" spc="-10" dirty="0">
                <a:solidFill>
                  <a:srgbClr val="E28B18"/>
                </a:solidFill>
                <a:latin typeface="Arial"/>
                <a:cs typeface="Arial"/>
              </a:rPr>
              <a:t> </a:t>
            </a:r>
            <a:r>
              <a:rPr sz="2950" b="1" dirty="0">
                <a:solidFill>
                  <a:srgbClr val="E28B18"/>
                </a:solidFill>
                <a:latin typeface="Arial"/>
                <a:cs typeface="Arial"/>
              </a:rPr>
              <a:t>4 </a:t>
            </a:r>
            <a:r>
              <a:rPr sz="2950" dirty="0">
                <a:solidFill>
                  <a:srgbClr val="E28B18"/>
                </a:solidFill>
                <a:latin typeface="Arial"/>
                <a:cs typeface="Arial"/>
              </a:rPr>
              <a:t>ή λιγότερους</a:t>
            </a:r>
            <a:r>
              <a:rPr sz="2950" spc="-10" dirty="0">
                <a:solidFill>
                  <a:srgbClr val="E28B18"/>
                </a:solidFill>
                <a:latin typeface="Arial"/>
                <a:cs typeface="Arial"/>
              </a:rPr>
              <a:t> </a:t>
            </a:r>
            <a:r>
              <a:rPr sz="2950" dirty="0">
                <a:solidFill>
                  <a:srgbClr val="E28B18"/>
                </a:solidFill>
                <a:latin typeface="Arial"/>
                <a:cs typeface="Arial"/>
              </a:rPr>
              <a:t>υποψήφιους</a:t>
            </a:r>
            <a:r>
              <a:rPr sz="2950" spc="10" dirty="0">
                <a:solidFill>
                  <a:srgbClr val="E28B18"/>
                </a:solidFill>
                <a:latin typeface="Arial"/>
                <a:cs typeface="Arial"/>
              </a:rPr>
              <a:t> </a:t>
            </a:r>
            <a:r>
              <a:rPr sz="2950" spc="-25" dirty="0">
                <a:solidFill>
                  <a:srgbClr val="E28B18"/>
                </a:solidFill>
                <a:latin typeface="Arial"/>
                <a:cs typeface="Arial"/>
              </a:rPr>
              <a:t>**</a:t>
            </a:r>
            <a:endParaRPr sz="2950">
              <a:latin typeface="Arial"/>
              <a:cs typeface="Arial"/>
            </a:endParaRPr>
          </a:p>
          <a:p>
            <a:pPr marL="12700">
              <a:lnSpc>
                <a:spcPct val="100000"/>
              </a:lnSpc>
              <a:spcBef>
                <a:spcPts val="1660"/>
              </a:spcBef>
              <a:tabLst>
                <a:tab pos="5290185" algn="l"/>
              </a:tabLst>
            </a:pPr>
            <a:r>
              <a:rPr sz="2950" dirty="0">
                <a:solidFill>
                  <a:srgbClr val="2E7787"/>
                </a:solidFill>
                <a:latin typeface="Arial"/>
                <a:cs typeface="Arial"/>
                <a:hlinkClick r:id="rId4"/>
              </a:rPr>
              <a:t>Μέλη</a:t>
            </a:r>
            <a:r>
              <a:rPr sz="2950" spc="-35" dirty="0">
                <a:solidFill>
                  <a:srgbClr val="2E7787"/>
                </a:solidFill>
                <a:latin typeface="Arial"/>
                <a:cs typeface="Arial"/>
                <a:hlinkClick r:id="rId4"/>
              </a:rPr>
              <a:t> </a:t>
            </a:r>
            <a:r>
              <a:rPr sz="2950" dirty="0">
                <a:solidFill>
                  <a:srgbClr val="2E7787"/>
                </a:solidFill>
                <a:latin typeface="Arial"/>
                <a:cs typeface="Arial"/>
                <a:hlinkClick r:id="rId4"/>
              </a:rPr>
              <a:t>Κοινοτικών</a:t>
            </a:r>
            <a:r>
              <a:rPr sz="2950" spc="-25" dirty="0">
                <a:solidFill>
                  <a:srgbClr val="2E7787"/>
                </a:solidFill>
                <a:latin typeface="Arial"/>
                <a:cs typeface="Arial"/>
                <a:hlinkClick r:id="rId4"/>
              </a:rPr>
              <a:t> </a:t>
            </a:r>
            <a:r>
              <a:rPr sz="2950" spc="-10" dirty="0">
                <a:solidFill>
                  <a:srgbClr val="2E7787"/>
                </a:solidFill>
                <a:latin typeface="Arial"/>
                <a:cs typeface="Arial"/>
                <a:hlinkClick r:id="rId4"/>
              </a:rPr>
              <a:t>Συμβουλίων</a:t>
            </a:r>
            <a:r>
              <a:rPr sz="2950" spc="-10" dirty="0">
                <a:solidFill>
                  <a:srgbClr val="2E7787"/>
                </a:solidFill>
                <a:latin typeface="Arial"/>
                <a:cs typeface="Arial"/>
              </a:rPr>
              <a:t>:</a:t>
            </a:r>
            <a:r>
              <a:rPr sz="2950" dirty="0">
                <a:solidFill>
                  <a:srgbClr val="2E7787"/>
                </a:solidFill>
                <a:latin typeface="Arial"/>
                <a:cs typeface="Arial"/>
              </a:rPr>
              <a:t>	</a:t>
            </a:r>
            <a:r>
              <a:rPr sz="2950" b="1" dirty="0">
                <a:solidFill>
                  <a:srgbClr val="E28B18"/>
                </a:solidFill>
                <a:latin typeface="Arial"/>
                <a:cs typeface="Arial"/>
              </a:rPr>
              <a:t>1</a:t>
            </a:r>
            <a:r>
              <a:rPr sz="2950" b="1" spc="-15" dirty="0">
                <a:solidFill>
                  <a:srgbClr val="E28B18"/>
                </a:solidFill>
                <a:latin typeface="Arial"/>
                <a:cs typeface="Arial"/>
              </a:rPr>
              <a:t> </a:t>
            </a:r>
            <a:r>
              <a:rPr sz="2950" b="1" dirty="0">
                <a:solidFill>
                  <a:srgbClr val="E28B18"/>
                </a:solidFill>
                <a:latin typeface="Arial"/>
                <a:cs typeface="Arial"/>
              </a:rPr>
              <a:t>ανά</a:t>
            </a:r>
            <a:r>
              <a:rPr sz="2950" b="1" spc="-10" dirty="0">
                <a:solidFill>
                  <a:srgbClr val="E28B18"/>
                </a:solidFill>
                <a:latin typeface="Arial"/>
                <a:cs typeface="Arial"/>
              </a:rPr>
              <a:t> </a:t>
            </a:r>
            <a:r>
              <a:rPr sz="2950" b="1" dirty="0">
                <a:solidFill>
                  <a:srgbClr val="E28B18"/>
                </a:solidFill>
                <a:latin typeface="Arial"/>
                <a:cs typeface="Arial"/>
              </a:rPr>
              <a:t>2 </a:t>
            </a:r>
            <a:r>
              <a:rPr sz="2950" dirty="0">
                <a:solidFill>
                  <a:srgbClr val="E28B18"/>
                </a:solidFill>
                <a:latin typeface="Arial"/>
                <a:cs typeface="Arial"/>
              </a:rPr>
              <a:t>ή</a:t>
            </a:r>
            <a:r>
              <a:rPr sz="2950" spc="-5" dirty="0">
                <a:solidFill>
                  <a:srgbClr val="E28B18"/>
                </a:solidFill>
                <a:latin typeface="Arial"/>
                <a:cs typeface="Arial"/>
              </a:rPr>
              <a:t> </a:t>
            </a:r>
            <a:r>
              <a:rPr sz="2950" dirty="0">
                <a:solidFill>
                  <a:srgbClr val="E28B18"/>
                </a:solidFill>
                <a:latin typeface="Arial"/>
                <a:cs typeface="Arial"/>
              </a:rPr>
              <a:t>λιγότερους</a:t>
            </a:r>
            <a:r>
              <a:rPr sz="2950" spc="-20" dirty="0">
                <a:solidFill>
                  <a:srgbClr val="E28B18"/>
                </a:solidFill>
                <a:latin typeface="Arial"/>
                <a:cs typeface="Arial"/>
              </a:rPr>
              <a:t> </a:t>
            </a:r>
            <a:r>
              <a:rPr sz="2950" dirty="0">
                <a:solidFill>
                  <a:srgbClr val="E28B18"/>
                </a:solidFill>
                <a:latin typeface="Arial"/>
                <a:cs typeface="Arial"/>
              </a:rPr>
              <a:t>υποψήφιους</a:t>
            </a:r>
            <a:r>
              <a:rPr sz="2950" spc="20" dirty="0">
                <a:solidFill>
                  <a:srgbClr val="E28B18"/>
                </a:solidFill>
                <a:latin typeface="Arial"/>
                <a:cs typeface="Arial"/>
              </a:rPr>
              <a:t> </a:t>
            </a:r>
            <a:r>
              <a:rPr sz="2950" spc="-25" dirty="0">
                <a:solidFill>
                  <a:srgbClr val="E28B18"/>
                </a:solidFill>
                <a:latin typeface="Arial"/>
                <a:cs typeface="Arial"/>
              </a:rPr>
              <a:t>***</a:t>
            </a:r>
            <a:endParaRPr sz="2950">
              <a:latin typeface="Arial"/>
              <a:cs typeface="Arial"/>
            </a:endParaRPr>
          </a:p>
          <a:p>
            <a:pPr>
              <a:lnSpc>
                <a:spcPct val="100000"/>
              </a:lnSpc>
              <a:spcBef>
                <a:spcPts val="819"/>
              </a:spcBef>
            </a:pPr>
            <a:endParaRPr sz="2950">
              <a:latin typeface="Arial"/>
              <a:cs typeface="Arial"/>
            </a:endParaRPr>
          </a:p>
          <a:p>
            <a:pPr marL="12700" marR="831850">
              <a:lnSpc>
                <a:spcPct val="119500"/>
              </a:lnSpc>
              <a:tabLst>
                <a:tab pos="389255" algn="l"/>
              </a:tabLst>
            </a:pPr>
            <a:r>
              <a:rPr sz="2650" spc="-50" dirty="0">
                <a:solidFill>
                  <a:srgbClr val="E28B18"/>
                </a:solidFill>
                <a:latin typeface="Arial"/>
                <a:cs typeface="Arial"/>
              </a:rPr>
              <a:t>*</a:t>
            </a:r>
            <a:r>
              <a:rPr sz="2650" dirty="0">
                <a:solidFill>
                  <a:srgbClr val="E28B18"/>
                </a:solidFill>
                <a:latin typeface="Arial"/>
                <a:cs typeface="Arial"/>
              </a:rPr>
              <a:t>	Αν</a:t>
            </a:r>
            <a:r>
              <a:rPr sz="2650" spc="-95" dirty="0">
                <a:solidFill>
                  <a:srgbClr val="E28B18"/>
                </a:solidFill>
                <a:latin typeface="Arial"/>
                <a:cs typeface="Arial"/>
              </a:rPr>
              <a:t> </a:t>
            </a:r>
            <a:r>
              <a:rPr sz="2650" dirty="0">
                <a:solidFill>
                  <a:srgbClr val="E28B18"/>
                </a:solidFill>
                <a:latin typeface="Arial"/>
                <a:cs typeface="Arial"/>
              </a:rPr>
              <a:t>ο</a:t>
            </a:r>
            <a:r>
              <a:rPr sz="2650" spc="-85" dirty="0">
                <a:solidFill>
                  <a:srgbClr val="E28B18"/>
                </a:solidFill>
                <a:latin typeface="Arial"/>
                <a:cs typeface="Arial"/>
              </a:rPr>
              <a:t> </a:t>
            </a:r>
            <a:r>
              <a:rPr sz="2650" dirty="0">
                <a:solidFill>
                  <a:srgbClr val="E28B18"/>
                </a:solidFill>
                <a:latin typeface="Arial"/>
                <a:cs typeface="Arial"/>
              </a:rPr>
              <a:t>αριθμός</a:t>
            </a:r>
            <a:r>
              <a:rPr sz="2650" spc="-80" dirty="0">
                <a:solidFill>
                  <a:srgbClr val="E28B18"/>
                </a:solidFill>
                <a:latin typeface="Arial"/>
                <a:cs typeface="Arial"/>
              </a:rPr>
              <a:t> </a:t>
            </a:r>
            <a:r>
              <a:rPr sz="2650" dirty="0">
                <a:solidFill>
                  <a:srgbClr val="E28B18"/>
                </a:solidFill>
                <a:latin typeface="Arial"/>
                <a:cs typeface="Arial"/>
              </a:rPr>
              <a:t>των</a:t>
            </a:r>
            <a:r>
              <a:rPr sz="2650" spc="-85" dirty="0">
                <a:solidFill>
                  <a:srgbClr val="E28B18"/>
                </a:solidFill>
                <a:latin typeface="Arial"/>
                <a:cs typeface="Arial"/>
              </a:rPr>
              <a:t> </a:t>
            </a:r>
            <a:r>
              <a:rPr sz="2650" dirty="0">
                <a:solidFill>
                  <a:srgbClr val="E28B18"/>
                </a:solidFill>
                <a:latin typeface="Arial"/>
                <a:cs typeface="Arial"/>
              </a:rPr>
              <a:t>θέσεων</a:t>
            </a:r>
            <a:r>
              <a:rPr sz="2650" spc="-95" dirty="0">
                <a:solidFill>
                  <a:srgbClr val="E28B18"/>
                </a:solidFill>
                <a:latin typeface="Arial"/>
                <a:cs typeface="Arial"/>
              </a:rPr>
              <a:t> </a:t>
            </a:r>
            <a:r>
              <a:rPr sz="2650" spc="-10" dirty="0">
                <a:solidFill>
                  <a:srgbClr val="E28B18"/>
                </a:solidFill>
                <a:latin typeface="Arial"/>
                <a:cs typeface="Arial"/>
              </a:rPr>
              <a:t>διαιρούμενος</a:t>
            </a:r>
            <a:r>
              <a:rPr sz="2650" spc="-90" dirty="0">
                <a:solidFill>
                  <a:srgbClr val="E28B18"/>
                </a:solidFill>
                <a:latin typeface="Arial"/>
                <a:cs typeface="Arial"/>
              </a:rPr>
              <a:t> </a:t>
            </a:r>
            <a:r>
              <a:rPr sz="2650" dirty="0">
                <a:solidFill>
                  <a:srgbClr val="E28B18"/>
                </a:solidFill>
                <a:latin typeface="Arial"/>
                <a:cs typeface="Arial"/>
              </a:rPr>
              <a:t>με</a:t>
            </a:r>
            <a:r>
              <a:rPr sz="2650" spc="-80" dirty="0">
                <a:solidFill>
                  <a:srgbClr val="E28B18"/>
                </a:solidFill>
                <a:latin typeface="Arial"/>
                <a:cs typeface="Arial"/>
              </a:rPr>
              <a:t> </a:t>
            </a:r>
            <a:r>
              <a:rPr sz="2650" dirty="0">
                <a:solidFill>
                  <a:srgbClr val="E28B18"/>
                </a:solidFill>
                <a:latin typeface="Arial"/>
                <a:cs typeface="Arial"/>
              </a:rPr>
              <a:t>τον</a:t>
            </a:r>
            <a:r>
              <a:rPr sz="2650" spc="-85" dirty="0">
                <a:solidFill>
                  <a:srgbClr val="E28B18"/>
                </a:solidFill>
                <a:latin typeface="Arial"/>
                <a:cs typeface="Arial"/>
              </a:rPr>
              <a:t> </a:t>
            </a:r>
            <a:r>
              <a:rPr sz="2650" dirty="0">
                <a:solidFill>
                  <a:srgbClr val="E28B18"/>
                </a:solidFill>
                <a:latin typeface="Arial"/>
                <a:cs typeface="Arial"/>
              </a:rPr>
              <a:t>αριθμό</a:t>
            </a:r>
            <a:r>
              <a:rPr sz="2650" spc="-80" dirty="0">
                <a:solidFill>
                  <a:srgbClr val="E28B18"/>
                </a:solidFill>
                <a:latin typeface="Arial"/>
                <a:cs typeface="Arial"/>
              </a:rPr>
              <a:t> </a:t>
            </a:r>
            <a:r>
              <a:rPr sz="2650" dirty="0">
                <a:solidFill>
                  <a:srgbClr val="E28B18"/>
                </a:solidFill>
                <a:latin typeface="Arial"/>
                <a:cs typeface="Arial"/>
              </a:rPr>
              <a:t>4</a:t>
            </a:r>
            <a:r>
              <a:rPr sz="2650" spc="-90" dirty="0">
                <a:solidFill>
                  <a:srgbClr val="E28B18"/>
                </a:solidFill>
                <a:latin typeface="Arial"/>
                <a:cs typeface="Arial"/>
              </a:rPr>
              <a:t> </a:t>
            </a:r>
            <a:r>
              <a:rPr sz="2650" dirty="0">
                <a:solidFill>
                  <a:srgbClr val="E28B18"/>
                </a:solidFill>
                <a:latin typeface="Arial"/>
                <a:cs typeface="Arial"/>
              </a:rPr>
              <a:t>αφήνει</a:t>
            </a:r>
            <a:r>
              <a:rPr sz="2650" spc="-90" dirty="0">
                <a:solidFill>
                  <a:srgbClr val="E28B18"/>
                </a:solidFill>
                <a:latin typeface="Arial"/>
                <a:cs typeface="Arial"/>
              </a:rPr>
              <a:t> </a:t>
            </a:r>
            <a:r>
              <a:rPr sz="2650" dirty="0">
                <a:solidFill>
                  <a:srgbClr val="E28B18"/>
                </a:solidFill>
                <a:latin typeface="Arial"/>
                <a:cs typeface="Arial"/>
              </a:rPr>
              <a:t>υπόλοιπο,</a:t>
            </a:r>
            <a:r>
              <a:rPr sz="2650" spc="-85" dirty="0">
                <a:solidFill>
                  <a:srgbClr val="E28B18"/>
                </a:solidFill>
                <a:latin typeface="Arial"/>
                <a:cs typeface="Arial"/>
              </a:rPr>
              <a:t> </a:t>
            </a:r>
            <a:r>
              <a:rPr sz="2650" dirty="0">
                <a:solidFill>
                  <a:srgbClr val="E28B18"/>
                </a:solidFill>
                <a:latin typeface="Arial"/>
                <a:cs typeface="Arial"/>
              </a:rPr>
              <a:t>ο</a:t>
            </a:r>
            <a:r>
              <a:rPr sz="2650" spc="-100" dirty="0">
                <a:solidFill>
                  <a:srgbClr val="E28B18"/>
                </a:solidFill>
                <a:latin typeface="Arial"/>
                <a:cs typeface="Arial"/>
              </a:rPr>
              <a:t> </a:t>
            </a:r>
            <a:r>
              <a:rPr sz="2650" dirty="0">
                <a:solidFill>
                  <a:srgbClr val="E28B18"/>
                </a:solidFill>
                <a:latin typeface="Arial"/>
                <a:cs typeface="Arial"/>
              </a:rPr>
              <a:t>αριθμός</a:t>
            </a:r>
            <a:r>
              <a:rPr sz="2650" spc="-80" dirty="0">
                <a:solidFill>
                  <a:srgbClr val="E28B18"/>
                </a:solidFill>
                <a:latin typeface="Arial"/>
                <a:cs typeface="Arial"/>
              </a:rPr>
              <a:t> </a:t>
            </a:r>
            <a:r>
              <a:rPr sz="2650" dirty="0">
                <a:solidFill>
                  <a:srgbClr val="E28B18"/>
                </a:solidFill>
                <a:latin typeface="Arial"/>
                <a:cs typeface="Arial"/>
              </a:rPr>
              <a:t>των</a:t>
            </a:r>
            <a:r>
              <a:rPr sz="2650" spc="-85" dirty="0">
                <a:solidFill>
                  <a:srgbClr val="E28B18"/>
                </a:solidFill>
                <a:latin typeface="Arial"/>
                <a:cs typeface="Arial"/>
              </a:rPr>
              <a:t> </a:t>
            </a:r>
            <a:r>
              <a:rPr sz="2650" dirty="0">
                <a:solidFill>
                  <a:srgbClr val="E28B18"/>
                </a:solidFill>
                <a:latin typeface="Arial"/>
                <a:cs typeface="Arial"/>
              </a:rPr>
              <a:t>σταυρών</a:t>
            </a:r>
            <a:r>
              <a:rPr sz="2650" spc="-85" dirty="0">
                <a:solidFill>
                  <a:srgbClr val="E28B18"/>
                </a:solidFill>
                <a:latin typeface="Arial"/>
                <a:cs typeface="Arial"/>
              </a:rPr>
              <a:t> </a:t>
            </a:r>
            <a:r>
              <a:rPr sz="2650" spc="-10" dirty="0">
                <a:solidFill>
                  <a:srgbClr val="E28B18"/>
                </a:solidFill>
                <a:latin typeface="Arial"/>
                <a:cs typeface="Arial"/>
              </a:rPr>
              <a:t>προτίμησης </a:t>
            </a:r>
            <a:r>
              <a:rPr sz="2650" dirty="0">
                <a:solidFill>
                  <a:srgbClr val="E28B18"/>
                </a:solidFill>
                <a:latin typeface="Arial"/>
                <a:cs typeface="Arial"/>
              </a:rPr>
              <a:t>αυξάνεται</a:t>
            </a:r>
            <a:r>
              <a:rPr sz="2650" spc="-130" dirty="0">
                <a:solidFill>
                  <a:srgbClr val="E28B18"/>
                </a:solidFill>
                <a:latin typeface="Arial"/>
                <a:cs typeface="Arial"/>
              </a:rPr>
              <a:t> </a:t>
            </a:r>
            <a:r>
              <a:rPr sz="2650" dirty="0">
                <a:solidFill>
                  <a:srgbClr val="E28B18"/>
                </a:solidFill>
                <a:latin typeface="Arial"/>
                <a:cs typeface="Arial"/>
              </a:rPr>
              <a:t>κατά</a:t>
            </a:r>
            <a:r>
              <a:rPr sz="2650" spc="-125" dirty="0">
                <a:solidFill>
                  <a:srgbClr val="E28B18"/>
                </a:solidFill>
                <a:latin typeface="Arial"/>
                <a:cs typeface="Arial"/>
              </a:rPr>
              <a:t> </a:t>
            </a:r>
            <a:r>
              <a:rPr sz="2650" spc="-25" dirty="0">
                <a:solidFill>
                  <a:srgbClr val="E28B18"/>
                </a:solidFill>
                <a:latin typeface="Arial"/>
                <a:cs typeface="Arial"/>
              </a:rPr>
              <a:t>ένα</a:t>
            </a:r>
            <a:endParaRPr sz="2650">
              <a:latin typeface="Arial"/>
              <a:cs typeface="Arial"/>
            </a:endParaRPr>
          </a:p>
          <a:p>
            <a:pPr marL="12700" marR="5080">
              <a:lnSpc>
                <a:spcPct val="119500"/>
              </a:lnSpc>
              <a:spcBef>
                <a:spcPts val="1485"/>
              </a:spcBef>
            </a:pPr>
            <a:r>
              <a:rPr sz="2650" dirty="0">
                <a:solidFill>
                  <a:srgbClr val="E28B18"/>
                </a:solidFill>
                <a:latin typeface="Arial"/>
                <a:cs typeface="Arial"/>
              </a:rPr>
              <a:t>**</a:t>
            </a:r>
            <a:r>
              <a:rPr sz="2650" spc="70" dirty="0">
                <a:solidFill>
                  <a:srgbClr val="E28B18"/>
                </a:solidFill>
                <a:latin typeface="Arial"/>
                <a:cs typeface="Arial"/>
              </a:rPr>
              <a:t> </a:t>
            </a:r>
            <a:r>
              <a:rPr sz="2650" dirty="0">
                <a:solidFill>
                  <a:srgbClr val="E28B18"/>
                </a:solidFill>
                <a:latin typeface="Arial"/>
                <a:cs typeface="Arial"/>
              </a:rPr>
              <a:t>Οι</a:t>
            </a:r>
            <a:r>
              <a:rPr sz="2650" spc="-90" dirty="0">
                <a:solidFill>
                  <a:srgbClr val="E28B18"/>
                </a:solidFill>
                <a:latin typeface="Arial"/>
                <a:cs typeface="Arial"/>
              </a:rPr>
              <a:t> </a:t>
            </a:r>
            <a:r>
              <a:rPr sz="2650" dirty="0">
                <a:solidFill>
                  <a:srgbClr val="E28B18"/>
                </a:solidFill>
                <a:latin typeface="Arial"/>
                <a:cs typeface="Arial"/>
              </a:rPr>
              <a:t>Σχολικές</a:t>
            </a:r>
            <a:r>
              <a:rPr sz="2650" spc="-110" dirty="0">
                <a:solidFill>
                  <a:srgbClr val="E28B18"/>
                </a:solidFill>
                <a:latin typeface="Arial"/>
                <a:cs typeface="Arial"/>
              </a:rPr>
              <a:t> </a:t>
            </a:r>
            <a:r>
              <a:rPr sz="2650" dirty="0">
                <a:solidFill>
                  <a:srgbClr val="E28B18"/>
                </a:solidFill>
                <a:latin typeface="Arial"/>
                <a:cs typeface="Arial"/>
              </a:rPr>
              <a:t>Εφορείες</a:t>
            </a:r>
            <a:r>
              <a:rPr sz="2650" spc="-95" dirty="0">
                <a:solidFill>
                  <a:srgbClr val="E28B18"/>
                </a:solidFill>
                <a:latin typeface="Arial"/>
                <a:cs typeface="Arial"/>
              </a:rPr>
              <a:t> </a:t>
            </a:r>
            <a:r>
              <a:rPr sz="2650" spc="-10" dirty="0">
                <a:solidFill>
                  <a:srgbClr val="E28B18"/>
                </a:solidFill>
                <a:latin typeface="Arial"/>
                <a:cs typeface="Arial"/>
              </a:rPr>
              <a:t>Λευκωσίας,</a:t>
            </a:r>
            <a:r>
              <a:rPr sz="2650" spc="-110" dirty="0">
                <a:solidFill>
                  <a:srgbClr val="E28B18"/>
                </a:solidFill>
                <a:latin typeface="Arial"/>
                <a:cs typeface="Arial"/>
              </a:rPr>
              <a:t> </a:t>
            </a:r>
            <a:r>
              <a:rPr sz="2650" dirty="0">
                <a:solidFill>
                  <a:srgbClr val="E28B18"/>
                </a:solidFill>
                <a:latin typeface="Arial"/>
                <a:cs typeface="Arial"/>
              </a:rPr>
              <a:t>Λεμεσού</a:t>
            </a:r>
            <a:r>
              <a:rPr sz="2650" spc="-100" dirty="0">
                <a:solidFill>
                  <a:srgbClr val="E28B18"/>
                </a:solidFill>
                <a:latin typeface="Arial"/>
                <a:cs typeface="Arial"/>
              </a:rPr>
              <a:t> </a:t>
            </a:r>
            <a:r>
              <a:rPr sz="2650" dirty="0">
                <a:solidFill>
                  <a:srgbClr val="E28B18"/>
                </a:solidFill>
                <a:latin typeface="Arial"/>
                <a:cs typeface="Arial"/>
              </a:rPr>
              <a:t>και</a:t>
            </a:r>
            <a:r>
              <a:rPr sz="2650" spc="-90" dirty="0">
                <a:solidFill>
                  <a:srgbClr val="E28B18"/>
                </a:solidFill>
                <a:latin typeface="Arial"/>
                <a:cs typeface="Arial"/>
              </a:rPr>
              <a:t> </a:t>
            </a:r>
            <a:r>
              <a:rPr sz="2650" dirty="0">
                <a:solidFill>
                  <a:srgbClr val="E28B18"/>
                </a:solidFill>
                <a:latin typeface="Arial"/>
                <a:cs typeface="Arial"/>
              </a:rPr>
              <a:t>Λάρνακας,</a:t>
            </a:r>
            <a:r>
              <a:rPr sz="2650" spc="-100" dirty="0">
                <a:solidFill>
                  <a:srgbClr val="E28B18"/>
                </a:solidFill>
                <a:latin typeface="Arial"/>
                <a:cs typeface="Arial"/>
              </a:rPr>
              <a:t> </a:t>
            </a:r>
            <a:r>
              <a:rPr sz="2650" dirty="0">
                <a:solidFill>
                  <a:srgbClr val="E28B18"/>
                </a:solidFill>
                <a:latin typeface="Arial"/>
                <a:cs typeface="Arial"/>
              </a:rPr>
              <a:t>που</a:t>
            </a:r>
            <a:r>
              <a:rPr sz="2650" spc="-90" dirty="0">
                <a:solidFill>
                  <a:srgbClr val="E28B18"/>
                </a:solidFill>
                <a:latin typeface="Arial"/>
                <a:cs typeface="Arial"/>
              </a:rPr>
              <a:t> </a:t>
            </a:r>
            <a:r>
              <a:rPr sz="2650" dirty="0">
                <a:solidFill>
                  <a:srgbClr val="E28B18"/>
                </a:solidFill>
                <a:latin typeface="Arial"/>
                <a:cs typeface="Arial"/>
              </a:rPr>
              <a:t>έχουν</a:t>
            </a:r>
            <a:r>
              <a:rPr sz="2650" spc="-110" dirty="0">
                <a:solidFill>
                  <a:srgbClr val="E28B18"/>
                </a:solidFill>
                <a:latin typeface="Arial"/>
                <a:cs typeface="Arial"/>
              </a:rPr>
              <a:t> </a:t>
            </a:r>
            <a:r>
              <a:rPr sz="2650" dirty="0">
                <a:solidFill>
                  <a:srgbClr val="E28B18"/>
                </a:solidFill>
                <a:latin typeface="Arial"/>
                <a:cs typeface="Arial"/>
              </a:rPr>
              <a:t>πέραν</a:t>
            </a:r>
            <a:r>
              <a:rPr sz="2650" spc="-85" dirty="0">
                <a:solidFill>
                  <a:srgbClr val="E28B18"/>
                </a:solidFill>
                <a:latin typeface="Arial"/>
                <a:cs typeface="Arial"/>
              </a:rPr>
              <a:t> </a:t>
            </a:r>
            <a:r>
              <a:rPr sz="2650" dirty="0">
                <a:solidFill>
                  <a:srgbClr val="E28B18"/>
                </a:solidFill>
                <a:latin typeface="Arial"/>
                <a:cs typeface="Arial"/>
              </a:rPr>
              <a:t>των</a:t>
            </a:r>
            <a:r>
              <a:rPr sz="2650" spc="-90" dirty="0">
                <a:solidFill>
                  <a:srgbClr val="E28B18"/>
                </a:solidFill>
                <a:latin typeface="Arial"/>
                <a:cs typeface="Arial"/>
              </a:rPr>
              <a:t> </a:t>
            </a:r>
            <a:r>
              <a:rPr sz="2650" dirty="0">
                <a:solidFill>
                  <a:srgbClr val="E28B18"/>
                </a:solidFill>
                <a:latin typeface="Arial"/>
                <a:cs typeface="Arial"/>
              </a:rPr>
              <a:t>50</a:t>
            </a:r>
            <a:r>
              <a:rPr sz="2650" spc="-90" dirty="0">
                <a:solidFill>
                  <a:srgbClr val="E28B18"/>
                </a:solidFill>
                <a:latin typeface="Arial"/>
                <a:cs typeface="Arial"/>
              </a:rPr>
              <a:t> </a:t>
            </a:r>
            <a:r>
              <a:rPr sz="2650" dirty="0">
                <a:solidFill>
                  <a:srgbClr val="E28B18"/>
                </a:solidFill>
                <a:latin typeface="Arial"/>
                <a:cs typeface="Arial"/>
              </a:rPr>
              <a:t>σχολικών</a:t>
            </a:r>
            <a:r>
              <a:rPr sz="2650" spc="-100" dirty="0">
                <a:solidFill>
                  <a:srgbClr val="E28B18"/>
                </a:solidFill>
                <a:latin typeface="Arial"/>
                <a:cs typeface="Arial"/>
              </a:rPr>
              <a:t> </a:t>
            </a:r>
            <a:r>
              <a:rPr sz="2650" dirty="0">
                <a:solidFill>
                  <a:srgbClr val="E28B18"/>
                </a:solidFill>
                <a:latin typeface="Arial"/>
                <a:cs typeface="Arial"/>
              </a:rPr>
              <a:t>μονάδων,</a:t>
            </a:r>
            <a:r>
              <a:rPr sz="2650" spc="-100" dirty="0">
                <a:solidFill>
                  <a:srgbClr val="E28B18"/>
                </a:solidFill>
                <a:latin typeface="Arial"/>
                <a:cs typeface="Arial"/>
              </a:rPr>
              <a:t> </a:t>
            </a:r>
            <a:r>
              <a:rPr sz="2650" dirty="0">
                <a:solidFill>
                  <a:srgbClr val="E28B18"/>
                </a:solidFill>
                <a:latin typeface="Arial"/>
                <a:cs typeface="Arial"/>
              </a:rPr>
              <a:t>εκλέγουν</a:t>
            </a:r>
            <a:r>
              <a:rPr sz="2650" spc="-114" dirty="0">
                <a:solidFill>
                  <a:srgbClr val="E28B18"/>
                </a:solidFill>
                <a:latin typeface="Arial"/>
                <a:cs typeface="Arial"/>
              </a:rPr>
              <a:t> </a:t>
            </a:r>
            <a:r>
              <a:rPr sz="2650" spc="-25" dirty="0">
                <a:solidFill>
                  <a:srgbClr val="E28B18"/>
                </a:solidFill>
                <a:latin typeface="Arial"/>
                <a:cs typeface="Arial"/>
              </a:rPr>
              <a:t>10 </a:t>
            </a:r>
            <a:r>
              <a:rPr sz="2650" dirty="0">
                <a:solidFill>
                  <a:srgbClr val="E28B18"/>
                </a:solidFill>
                <a:latin typeface="Arial"/>
                <a:cs typeface="Arial"/>
              </a:rPr>
              <a:t>μέλη</a:t>
            </a:r>
            <a:r>
              <a:rPr sz="2650" spc="-90" dirty="0">
                <a:solidFill>
                  <a:srgbClr val="E28B18"/>
                </a:solidFill>
                <a:latin typeface="Arial"/>
                <a:cs typeface="Arial"/>
              </a:rPr>
              <a:t> </a:t>
            </a:r>
            <a:r>
              <a:rPr sz="2650" dirty="0">
                <a:solidFill>
                  <a:srgbClr val="E28B18"/>
                </a:solidFill>
                <a:latin typeface="Arial"/>
                <a:cs typeface="Arial"/>
              </a:rPr>
              <a:t>(3</a:t>
            </a:r>
            <a:r>
              <a:rPr sz="2650" spc="-75" dirty="0">
                <a:solidFill>
                  <a:srgbClr val="E28B18"/>
                </a:solidFill>
                <a:latin typeface="Arial"/>
                <a:cs typeface="Arial"/>
              </a:rPr>
              <a:t> </a:t>
            </a:r>
            <a:r>
              <a:rPr sz="2650" dirty="0">
                <a:solidFill>
                  <a:srgbClr val="E28B18"/>
                </a:solidFill>
                <a:latin typeface="Arial"/>
                <a:cs typeface="Arial"/>
              </a:rPr>
              <a:t>σταυρούς</a:t>
            </a:r>
            <a:r>
              <a:rPr sz="2650" spc="-105" dirty="0">
                <a:solidFill>
                  <a:srgbClr val="E28B18"/>
                </a:solidFill>
                <a:latin typeface="Arial"/>
                <a:cs typeface="Arial"/>
              </a:rPr>
              <a:t> </a:t>
            </a:r>
            <a:r>
              <a:rPr sz="2650" spc="-10" dirty="0">
                <a:solidFill>
                  <a:srgbClr val="E28B18"/>
                </a:solidFill>
                <a:latin typeface="Arial"/>
                <a:cs typeface="Arial"/>
              </a:rPr>
              <a:t>προτίμησης),</a:t>
            </a:r>
            <a:r>
              <a:rPr sz="2650" spc="-90" dirty="0">
                <a:solidFill>
                  <a:srgbClr val="E28B18"/>
                </a:solidFill>
                <a:latin typeface="Arial"/>
                <a:cs typeface="Arial"/>
              </a:rPr>
              <a:t> </a:t>
            </a:r>
            <a:r>
              <a:rPr sz="2650" dirty="0">
                <a:solidFill>
                  <a:srgbClr val="E28B18"/>
                </a:solidFill>
                <a:latin typeface="Arial"/>
                <a:cs typeface="Arial"/>
              </a:rPr>
              <a:t>ενώ</a:t>
            </a:r>
            <a:r>
              <a:rPr sz="2650" spc="-75" dirty="0">
                <a:solidFill>
                  <a:srgbClr val="E28B18"/>
                </a:solidFill>
                <a:latin typeface="Arial"/>
                <a:cs typeface="Arial"/>
              </a:rPr>
              <a:t> </a:t>
            </a:r>
            <a:r>
              <a:rPr sz="2650" dirty="0">
                <a:solidFill>
                  <a:srgbClr val="E28B18"/>
                </a:solidFill>
                <a:latin typeface="Arial"/>
                <a:cs typeface="Arial"/>
              </a:rPr>
              <a:t>οι</a:t>
            </a:r>
            <a:r>
              <a:rPr sz="2650" spc="-90" dirty="0">
                <a:solidFill>
                  <a:srgbClr val="E28B18"/>
                </a:solidFill>
                <a:latin typeface="Arial"/>
                <a:cs typeface="Arial"/>
              </a:rPr>
              <a:t> </a:t>
            </a:r>
            <a:r>
              <a:rPr sz="2650" dirty="0">
                <a:solidFill>
                  <a:srgbClr val="E28B18"/>
                </a:solidFill>
                <a:latin typeface="Arial"/>
                <a:cs typeface="Arial"/>
              </a:rPr>
              <a:t>υπόλοιπες</a:t>
            </a:r>
            <a:r>
              <a:rPr sz="2650" spc="-85" dirty="0">
                <a:solidFill>
                  <a:srgbClr val="E28B18"/>
                </a:solidFill>
                <a:latin typeface="Arial"/>
                <a:cs typeface="Arial"/>
              </a:rPr>
              <a:t> </a:t>
            </a:r>
            <a:r>
              <a:rPr sz="2650" dirty="0">
                <a:solidFill>
                  <a:srgbClr val="E28B18"/>
                </a:solidFill>
                <a:latin typeface="Arial"/>
                <a:cs typeface="Arial"/>
              </a:rPr>
              <a:t>7</a:t>
            </a:r>
            <a:r>
              <a:rPr sz="2650" spc="-80" dirty="0">
                <a:solidFill>
                  <a:srgbClr val="E28B18"/>
                </a:solidFill>
                <a:latin typeface="Arial"/>
                <a:cs typeface="Arial"/>
              </a:rPr>
              <a:t> </a:t>
            </a:r>
            <a:r>
              <a:rPr sz="2650" dirty="0">
                <a:solidFill>
                  <a:srgbClr val="E28B18"/>
                </a:solidFill>
                <a:latin typeface="Arial"/>
                <a:cs typeface="Arial"/>
              </a:rPr>
              <a:t>μέλη</a:t>
            </a:r>
            <a:r>
              <a:rPr sz="2650" spc="-90" dirty="0">
                <a:solidFill>
                  <a:srgbClr val="E28B18"/>
                </a:solidFill>
                <a:latin typeface="Arial"/>
                <a:cs typeface="Arial"/>
              </a:rPr>
              <a:t> </a:t>
            </a:r>
            <a:r>
              <a:rPr sz="2650" dirty="0">
                <a:solidFill>
                  <a:srgbClr val="E28B18"/>
                </a:solidFill>
                <a:latin typeface="Arial"/>
                <a:cs typeface="Arial"/>
              </a:rPr>
              <a:t>(2</a:t>
            </a:r>
            <a:r>
              <a:rPr sz="2650" spc="-90" dirty="0">
                <a:solidFill>
                  <a:srgbClr val="E28B18"/>
                </a:solidFill>
                <a:latin typeface="Arial"/>
                <a:cs typeface="Arial"/>
              </a:rPr>
              <a:t> </a:t>
            </a:r>
            <a:r>
              <a:rPr sz="2650" dirty="0">
                <a:solidFill>
                  <a:srgbClr val="E28B18"/>
                </a:solidFill>
                <a:latin typeface="Arial"/>
                <a:cs typeface="Arial"/>
              </a:rPr>
              <a:t>σταυρούς</a:t>
            </a:r>
            <a:r>
              <a:rPr sz="2650" spc="-90" dirty="0">
                <a:solidFill>
                  <a:srgbClr val="E28B18"/>
                </a:solidFill>
                <a:latin typeface="Arial"/>
                <a:cs typeface="Arial"/>
              </a:rPr>
              <a:t> </a:t>
            </a:r>
            <a:r>
              <a:rPr sz="2650" spc="-10" dirty="0">
                <a:solidFill>
                  <a:srgbClr val="E28B18"/>
                </a:solidFill>
                <a:latin typeface="Arial"/>
                <a:cs typeface="Arial"/>
              </a:rPr>
              <a:t>προτίμησης)</a:t>
            </a:r>
            <a:endParaRPr sz="2650">
              <a:latin typeface="Arial"/>
              <a:cs typeface="Arial"/>
            </a:endParaRPr>
          </a:p>
          <a:p>
            <a:pPr marL="12700" marR="172085">
              <a:lnSpc>
                <a:spcPct val="119500"/>
              </a:lnSpc>
              <a:spcBef>
                <a:spcPts val="1480"/>
              </a:spcBef>
            </a:pPr>
            <a:r>
              <a:rPr sz="2650" dirty="0">
                <a:solidFill>
                  <a:srgbClr val="E28B18"/>
                </a:solidFill>
                <a:latin typeface="Arial"/>
                <a:cs typeface="Arial"/>
              </a:rPr>
              <a:t>***</a:t>
            </a:r>
            <a:r>
              <a:rPr sz="2650" spc="-85" dirty="0">
                <a:solidFill>
                  <a:srgbClr val="E28B18"/>
                </a:solidFill>
                <a:latin typeface="Arial"/>
                <a:cs typeface="Arial"/>
              </a:rPr>
              <a:t> </a:t>
            </a:r>
            <a:r>
              <a:rPr sz="2650" dirty="0">
                <a:solidFill>
                  <a:srgbClr val="E28B18"/>
                </a:solidFill>
                <a:latin typeface="Arial"/>
                <a:cs typeface="Arial"/>
              </a:rPr>
              <a:t>Αν</a:t>
            </a:r>
            <a:r>
              <a:rPr sz="2650" spc="-80" dirty="0">
                <a:solidFill>
                  <a:srgbClr val="E28B18"/>
                </a:solidFill>
                <a:latin typeface="Arial"/>
                <a:cs typeface="Arial"/>
              </a:rPr>
              <a:t> </a:t>
            </a:r>
            <a:r>
              <a:rPr sz="2650" dirty="0">
                <a:solidFill>
                  <a:srgbClr val="E28B18"/>
                </a:solidFill>
                <a:latin typeface="Arial"/>
                <a:cs typeface="Arial"/>
              </a:rPr>
              <a:t>ο</a:t>
            </a:r>
            <a:r>
              <a:rPr sz="2650" spc="-90" dirty="0">
                <a:solidFill>
                  <a:srgbClr val="E28B18"/>
                </a:solidFill>
                <a:latin typeface="Arial"/>
                <a:cs typeface="Arial"/>
              </a:rPr>
              <a:t> </a:t>
            </a:r>
            <a:r>
              <a:rPr sz="2650" dirty="0">
                <a:solidFill>
                  <a:srgbClr val="E28B18"/>
                </a:solidFill>
                <a:latin typeface="Arial"/>
                <a:cs typeface="Arial"/>
              </a:rPr>
              <a:t>αριθμός</a:t>
            </a:r>
            <a:r>
              <a:rPr sz="2650" spc="-90" dirty="0">
                <a:solidFill>
                  <a:srgbClr val="E28B18"/>
                </a:solidFill>
                <a:latin typeface="Arial"/>
                <a:cs typeface="Arial"/>
              </a:rPr>
              <a:t> </a:t>
            </a:r>
            <a:r>
              <a:rPr sz="2650" dirty="0">
                <a:solidFill>
                  <a:srgbClr val="E28B18"/>
                </a:solidFill>
                <a:latin typeface="Arial"/>
                <a:cs typeface="Arial"/>
              </a:rPr>
              <a:t>των</a:t>
            </a:r>
            <a:r>
              <a:rPr sz="2650" spc="-80" dirty="0">
                <a:solidFill>
                  <a:srgbClr val="E28B18"/>
                </a:solidFill>
                <a:latin typeface="Arial"/>
                <a:cs typeface="Arial"/>
              </a:rPr>
              <a:t> </a:t>
            </a:r>
            <a:r>
              <a:rPr sz="2650" dirty="0">
                <a:solidFill>
                  <a:srgbClr val="E28B18"/>
                </a:solidFill>
                <a:latin typeface="Arial"/>
                <a:cs typeface="Arial"/>
              </a:rPr>
              <a:t>θέσεων</a:t>
            </a:r>
            <a:r>
              <a:rPr sz="2650" spc="-85" dirty="0">
                <a:solidFill>
                  <a:srgbClr val="E28B18"/>
                </a:solidFill>
                <a:latin typeface="Arial"/>
                <a:cs typeface="Arial"/>
              </a:rPr>
              <a:t> </a:t>
            </a:r>
            <a:r>
              <a:rPr sz="2650" spc="-10" dirty="0">
                <a:solidFill>
                  <a:srgbClr val="E28B18"/>
                </a:solidFill>
                <a:latin typeface="Arial"/>
                <a:cs typeface="Arial"/>
              </a:rPr>
              <a:t>διαιρούμενος</a:t>
            </a:r>
            <a:r>
              <a:rPr sz="2650" spc="-90" dirty="0">
                <a:solidFill>
                  <a:srgbClr val="E28B18"/>
                </a:solidFill>
                <a:latin typeface="Arial"/>
                <a:cs typeface="Arial"/>
              </a:rPr>
              <a:t> </a:t>
            </a:r>
            <a:r>
              <a:rPr sz="2650" dirty="0">
                <a:solidFill>
                  <a:srgbClr val="E28B18"/>
                </a:solidFill>
                <a:latin typeface="Arial"/>
                <a:cs typeface="Arial"/>
              </a:rPr>
              <a:t>με</a:t>
            </a:r>
            <a:r>
              <a:rPr sz="2650" spc="-80" dirty="0">
                <a:solidFill>
                  <a:srgbClr val="E28B18"/>
                </a:solidFill>
                <a:latin typeface="Arial"/>
                <a:cs typeface="Arial"/>
              </a:rPr>
              <a:t> </a:t>
            </a:r>
            <a:r>
              <a:rPr sz="2650" dirty="0">
                <a:solidFill>
                  <a:srgbClr val="E28B18"/>
                </a:solidFill>
                <a:latin typeface="Arial"/>
                <a:cs typeface="Arial"/>
              </a:rPr>
              <a:t>τον</a:t>
            </a:r>
            <a:r>
              <a:rPr sz="2650" spc="-90" dirty="0">
                <a:solidFill>
                  <a:srgbClr val="E28B18"/>
                </a:solidFill>
                <a:latin typeface="Arial"/>
                <a:cs typeface="Arial"/>
              </a:rPr>
              <a:t> </a:t>
            </a:r>
            <a:r>
              <a:rPr sz="2650" dirty="0">
                <a:solidFill>
                  <a:srgbClr val="E28B18"/>
                </a:solidFill>
                <a:latin typeface="Arial"/>
                <a:cs typeface="Arial"/>
              </a:rPr>
              <a:t>αριθμό</a:t>
            </a:r>
            <a:r>
              <a:rPr sz="2650" spc="-80" dirty="0">
                <a:solidFill>
                  <a:srgbClr val="E28B18"/>
                </a:solidFill>
                <a:latin typeface="Arial"/>
                <a:cs typeface="Arial"/>
              </a:rPr>
              <a:t> </a:t>
            </a:r>
            <a:r>
              <a:rPr sz="2650" dirty="0">
                <a:solidFill>
                  <a:srgbClr val="E28B18"/>
                </a:solidFill>
                <a:latin typeface="Arial"/>
                <a:cs typeface="Arial"/>
              </a:rPr>
              <a:t>2</a:t>
            </a:r>
            <a:r>
              <a:rPr sz="2650" spc="-80" dirty="0">
                <a:solidFill>
                  <a:srgbClr val="E28B18"/>
                </a:solidFill>
                <a:latin typeface="Arial"/>
                <a:cs typeface="Arial"/>
              </a:rPr>
              <a:t> </a:t>
            </a:r>
            <a:r>
              <a:rPr sz="2650" dirty="0">
                <a:solidFill>
                  <a:srgbClr val="E28B18"/>
                </a:solidFill>
                <a:latin typeface="Arial"/>
                <a:cs typeface="Arial"/>
              </a:rPr>
              <a:t>αφήνει</a:t>
            </a:r>
            <a:r>
              <a:rPr sz="2650" spc="-100" dirty="0">
                <a:solidFill>
                  <a:srgbClr val="E28B18"/>
                </a:solidFill>
                <a:latin typeface="Arial"/>
                <a:cs typeface="Arial"/>
              </a:rPr>
              <a:t> </a:t>
            </a:r>
            <a:r>
              <a:rPr sz="2650" dirty="0">
                <a:solidFill>
                  <a:srgbClr val="E28B18"/>
                </a:solidFill>
                <a:latin typeface="Arial"/>
                <a:cs typeface="Arial"/>
              </a:rPr>
              <a:t>υπόλοιπο,</a:t>
            </a:r>
            <a:r>
              <a:rPr sz="2650" spc="-85" dirty="0">
                <a:solidFill>
                  <a:srgbClr val="E28B18"/>
                </a:solidFill>
                <a:latin typeface="Arial"/>
                <a:cs typeface="Arial"/>
              </a:rPr>
              <a:t> </a:t>
            </a:r>
            <a:r>
              <a:rPr sz="2650" dirty="0">
                <a:solidFill>
                  <a:srgbClr val="E28B18"/>
                </a:solidFill>
                <a:latin typeface="Arial"/>
                <a:cs typeface="Arial"/>
              </a:rPr>
              <a:t>ο</a:t>
            </a:r>
            <a:r>
              <a:rPr sz="2650" spc="-85" dirty="0">
                <a:solidFill>
                  <a:srgbClr val="E28B18"/>
                </a:solidFill>
                <a:latin typeface="Arial"/>
                <a:cs typeface="Arial"/>
              </a:rPr>
              <a:t> </a:t>
            </a:r>
            <a:r>
              <a:rPr sz="2650" dirty="0">
                <a:solidFill>
                  <a:srgbClr val="E28B18"/>
                </a:solidFill>
                <a:latin typeface="Arial"/>
                <a:cs typeface="Arial"/>
              </a:rPr>
              <a:t>αριθμός</a:t>
            </a:r>
            <a:r>
              <a:rPr sz="2650" spc="-80" dirty="0">
                <a:solidFill>
                  <a:srgbClr val="E28B18"/>
                </a:solidFill>
                <a:latin typeface="Arial"/>
                <a:cs typeface="Arial"/>
              </a:rPr>
              <a:t> </a:t>
            </a:r>
            <a:r>
              <a:rPr sz="2650" dirty="0">
                <a:solidFill>
                  <a:srgbClr val="E28B18"/>
                </a:solidFill>
                <a:latin typeface="Arial"/>
                <a:cs typeface="Arial"/>
              </a:rPr>
              <a:t>των</a:t>
            </a:r>
            <a:r>
              <a:rPr sz="2650" spc="-85" dirty="0">
                <a:solidFill>
                  <a:srgbClr val="E28B18"/>
                </a:solidFill>
                <a:latin typeface="Arial"/>
                <a:cs typeface="Arial"/>
              </a:rPr>
              <a:t> </a:t>
            </a:r>
            <a:r>
              <a:rPr sz="2650" dirty="0">
                <a:solidFill>
                  <a:srgbClr val="E28B18"/>
                </a:solidFill>
                <a:latin typeface="Arial"/>
                <a:cs typeface="Arial"/>
              </a:rPr>
              <a:t>σταυρών</a:t>
            </a:r>
            <a:r>
              <a:rPr sz="2650" spc="-80" dirty="0">
                <a:solidFill>
                  <a:srgbClr val="E28B18"/>
                </a:solidFill>
                <a:latin typeface="Arial"/>
                <a:cs typeface="Arial"/>
              </a:rPr>
              <a:t> </a:t>
            </a:r>
            <a:r>
              <a:rPr sz="2650" spc="-10" dirty="0">
                <a:solidFill>
                  <a:srgbClr val="E28B18"/>
                </a:solidFill>
                <a:latin typeface="Arial"/>
                <a:cs typeface="Arial"/>
              </a:rPr>
              <a:t>προτίμησης </a:t>
            </a:r>
            <a:r>
              <a:rPr sz="2650" dirty="0">
                <a:solidFill>
                  <a:srgbClr val="E28B18"/>
                </a:solidFill>
                <a:latin typeface="Arial"/>
                <a:cs typeface="Arial"/>
              </a:rPr>
              <a:t>αυξάνεται</a:t>
            </a:r>
            <a:r>
              <a:rPr sz="2650" spc="-85" dirty="0">
                <a:solidFill>
                  <a:srgbClr val="E28B18"/>
                </a:solidFill>
                <a:latin typeface="Arial"/>
                <a:cs typeface="Arial"/>
              </a:rPr>
              <a:t> </a:t>
            </a:r>
            <a:r>
              <a:rPr sz="2650" dirty="0">
                <a:solidFill>
                  <a:srgbClr val="E28B18"/>
                </a:solidFill>
                <a:latin typeface="Arial"/>
                <a:cs typeface="Arial"/>
              </a:rPr>
              <a:t>κατά</a:t>
            </a:r>
            <a:r>
              <a:rPr sz="2650" spc="-85" dirty="0">
                <a:solidFill>
                  <a:srgbClr val="E28B18"/>
                </a:solidFill>
                <a:latin typeface="Arial"/>
                <a:cs typeface="Arial"/>
              </a:rPr>
              <a:t> </a:t>
            </a:r>
            <a:r>
              <a:rPr sz="2650" dirty="0">
                <a:solidFill>
                  <a:srgbClr val="E28B18"/>
                </a:solidFill>
                <a:latin typeface="Arial"/>
                <a:cs typeface="Arial"/>
              </a:rPr>
              <a:t>ένα.</a:t>
            </a:r>
            <a:r>
              <a:rPr sz="2650" spc="-90" dirty="0">
                <a:solidFill>
                  <a:srgbClr val="E28B18"/>
                </a:solidFill>
                <a:latin typeface="Arial"/>
                <a:cs typeface="Arial"/>
              </a:rPr>
              <a:t> </a:t>
            </a:r>
            <a:r>
              <a:rPr sz="2650" dirty="0">
                <a:solidFill>
                  <a:srgbClr val="E28B18"/>
                </a:solidFill>
                <a:latin typeface="Arial"/>
                <a:cs typeface="Arial"/>
              </a:rPr>
              <a:t>Όλα</a:t>
            </a:r>
            <a:r>
              <a:rPr sz="2650" spc="-100" dirty="0">
                <a:solidFill>
                  <a:srgbClr val="E28B18"/>
                </a:solidFill>
                <a:latin typeface="Arial"/>
                <a:cs typeface="Arial"/>
              </a:rPr>
              <a:t> </a:t>
            </a:r>
            <a:r>
              <a:rPr sz="2650" dirty="0">
                <a:solidFill>
                  <a:srgbClr val="E28B18"/>
                </a:solidFill>
                <a:latin typeface="Arial"/>
                <a:cs typeface="Arial"/>
              </a:rPr>
              <a:t>τα</a:t>
            </a:r>
            <a:r>
              <a:rPr sz="2650" spc="-75" dirty="0">
                <a:solidFill>
                  <a:srgbClr val="E28B18"/>
                </a:solidFill>
                <a:latin typeface="Arial"/>
                <a:cs typeface="Arial"/>
              </a:rPr>
              <a:t> </a:t>
            </a:r>
            <a:r>
              <a:rPr sz="2650" dirty="0">
                <a:solidFill>
                  <a:srgbClr val="E28B18"/>
                </a:solidFill>
                <a:latin typeface="Arial"/>
                <a:cs typeface="Arial"/>
              </a:rPr>
              <a:t>Κοινοτικά</a:t>
            </a:r>
            <a:r>
              <a:rPr sz="2650" spc="-75" dirty="0">
                <a:solidFill>
                  <a:srgbClr val="E28B18"/>
                </a:solidFill>
                <a:latin typeface="Arial"/>
                <a:cs typeface="Arial"/>
              </a:rPr>
              <a:t> </a:t>
            </a:r>
            <a:r>
              <a:rPr sz="2650" spc="-10" dirty="0">
                <a:solidFill>
                  <a:srgbClr val="E28B18"/>
                </a:solidFill>
                <a:latin typeface="Arial"/>
                <a:cs typeface="Arial"/>
              </a:rPr>
              <a:t>Συμβούλια</a:t>
            </a:r>
            <a:r>
              <a:rPr sz="2650" spc="-105" dirty="0">
                <a:solidFill>
                  <a:srgbClr val="E28B18"/>
                </a:solidFill>
                <a:latin typeface="Arial"/>
                <a:cs typeface="Arial"/>
              </a:rPr>
              <a:t> </a:t>
            </a:r>
            <a:r>
              <a:rPr sz="2650" dirty="0">
                <a:solidFill>
                  <a:srgbClr val="E28B18"/>
                </a:solidFill>
                <a:latin typeface="Arial"/>
                <a:cs typeface="Arial"/>
              </a:rPr>
              <a:t>των</a:t>
            </a:r>
            <a:r>
              <a:rPr sz="2650" spc="-75" dirty="0">
                <a:solidFill>
                  <a:srgbClr val="E28B18"/>
                </a:solidFill>
                <a:latin typeface="Arial"/>
                <a:cs typeface="Arial"/>
              </a:rPr>
              <a:t> </a:t>
            </a:r>
            <a:r>
              <a:rPr sz="2650" spc="-10" dirty="0">
                <a:solidFill>
                  <a:srgbClr val="E28B18"/>
                </a:solidFill>
                <a:latin typeface="Arial"/>
                <a:cs typeface="Arial"/>
              </a:rPr>
              <a:t>κατεχόμενων</a:t>
            </a:r>
            <a:r>
              <a:rPr sz="2650" spc="-105" dirty="0">
                <a:solidFill>
                  <a:srgbClr val="E28B18"/>
                </a:solidFill>
                <a:latin typeface="Arial"/>
                <a:cs typeface="Arial"/>
              </a:rPr>
              <a:t> </a:t>
            </a:r>
            <a:r>
              <a:rPr sz="2650" spc="-10" dirty="0">
                <a:solidFill>
                  <a:srgbClr val="E28B18"/>
                </a:solidFill>
                <a:latin typeface="Arial"/>
                <a:cs typeface="Arial"/>
              </a:rPr>
              <a:t>Κοινοτήτων</a:t>
            </a:r>
            <a:r>
              <a:rPr sz="2650" spc="-75" dirty="0">
                <a:solidFill>
                  <a:srgbClr val="E28B18"/>
                </a:solidFill>
                <a:latin typeface="Arial"/>
                <a:cs typeface="Arial"/>
              </a:rPr>
              <a:t> </a:t>
            </a:r>
            <a:r>
              <a:rPr sz="2650" spc="-10" dirty="0">
                <a:solidFill>
                  <a:srgbClr val="E28B18"/>
                </a:solidFill>
                <a:latin typeface="Arial"/>
                <a:cs typeface="Arial"/>
              </a:rPr>
              <a:t>αποτελούνται</a:t>
            </a:r>
            <a:r>
              <a:rPr sz="2650" spc="-85" dirty="0">
                <a:solidFill>
                  <a:srgbClr val="E28B18"/>
                </a:solidFill>
                <a:latin typeface="Arial"/>
                <a:cs typeface="Arial"/>
              </a:rPr>
              <a:t> </a:t>
            </a:r>
            <a:r>
              <a:rPr sz="2650" dirty="0">
                <a:solidFill>
                  <a:srgbClr val="E28B18"/>
                </a:solidFill>
                <a:latin typeface="Arial"/>
                <a:cs typeface="Arial"/>
              </a:rPr>
              <a:t>από</a:t>
            </a:r>
            <a:r>
              <a:rPr sz="2650" spc="-85" dirty="0">
                <a:solidFill>
                  <a:srgbClr val="E28B18"/>
                </a:solidFill>
                <a:latin typeface="Arial"/>
                <a:cs typeface="Arial"/>
              </a:rPr>
              <a:t> </a:t>
            </a:r>
            <a:r>
              <a:rPr sz="2650" dirty="0">
                <a:solidFill>
                  <a:srgbClr val="E28B18"/>
                </a:solidFill>
                <a:latin typeface="Arial"/>
                <a:cs typeface="Arial"/>
              </a:rPr>
              <a:t>4</a:t>
            </a:r>
            <a:r>
              <a:rPr sz="2650" spc="-85" dirty="0">
                <a:solidFill>
                  <a:srgbClr val="E28B18"/>
                </a:solidFill>
                <a:latin typeface="Arial"/>
                <a:cs typeface="Arial"/>
              </a:rPr>
              <a:t> </a:t>
            </a:r>
            <a:r>
              <a:rPr sz="2650" dirty="0">
                <a:solidFill>
                  <a:srgbClr val="E28B18"/>
                </a:solidFill>
                <a:latin typeface="Arial"/>
                <a:cs typeface="Arial"/>
              </a:rPr>
              <a:t>μέλη</a:t>
            </a:r>
            <a:r>
              <a:rPr sz="2650" spc="-85" dirty="0">
                <a:solidFill>
                  <a:srgbClr val="E28B18"/>
                </a:solidFill>
                <a:latin typeface="Arial"/>
                <a:cs typeface="Arial"/>
              </a:rPr>
              <a:t> </a:t>
            </a:r>
            <a:r>
              <a:rPr sz="2650" dirty="0">
                <a:solidFill>
                  <a:srgbClr val="E28B18"/>
                </a:solidFill>
                <a:latin typeface="Arial"/>
                <a:cs typeface="Arial"/>
              </a:rPr>
              <a:t>(2</a:t>
            </a:r>
            <a:r>
              <a:rPr sz="2650" spc="-90" dirty="0">
                <a:solidFill>
                  <a:srgbClr val="E28B18"/>
                </a:solidFill>
                <a:latin typeface="Arial"/>
                <a:cs typeface="Arial"/>
              </a:rPr>
              <a:t> </a:t>
            </a:r>
            <a:r>
              <a:rPr sz="2650" spc="-10" dirty="0">
                <a:solidFill>
                  <a:srgbClr val="E28B18"/>
                </a:solidFill>
                <a:latin typeface="Arial"/>
                <a:cs typeface="Arial"/>
              </a:rPr>
              <a:t>σταυρούς προτίμησης)</a:t>
            </a:r>
            <a:endParaRPr sz="2650">
              <a:latin typeface="Arial"/>
              <a:cs typeface="Arial"/>
            </a:endParaRPr>
          </a:p>
        </p:txBody>
      </p:sp>
      <p:sp>
        <p:nvSpPr>
          <p:cNvPr id="6" name="object 6"/>
          <p:cNvSpPr txBox="1">
            <a:spLocks noGrp="1"/>
          </p:cNvSpPr>
          <p:nvPr>
            <p:ph type="title"/>
          </p:nvPr>
        </p:nvSpPr>
        <p:spPr>
          <a:prstGeom prst="rect">
            <a:avLst/>
          </a:prstGeom>
        </p:spPr>
        <p:txBody>
          <a:bodyPr vert="horz" wrap="square" lIns="0" tIns="14604" rIns="0" bIns="0" rtlCol="0">
            <a:spAutoFit/>
          </a:bodyPr>
          <a:lstStyle/>
          <a:p>
            <a:pPr marL="12700">
              <a:lnSpc>
                <a:spcPct val="100000"/>
              </a:lnSpc>
              <a:spcBef>
                <a:spcPts val="114"/>
              </a:spcBef>
            </a:pPr>
            <a:r>
              <a:rPr sz="2950" dirty="0">
                <a:solidFill>
                  <a:srgbClr val="2E7787"/>
                </a:solidFill>
              </a:rPr>
              <a:t>Σταυροί</a:t>
            </a:r>
            <a:r>
              <a:rPr sz="2950" spc="5" dirty="0">
                <a:solidFill>
                  <a:srgbClr val="2E7787"/>
                </a:solidFill>
              </a:rPr>
              <a:t> </a:t>
            </a:r>
            <a:r>
              <a:rPr sz="2950" spc="-10" dirty="0">
                <a:solidFill>
                  <a:srgbClr val="2E7787"/>
                </a:solidFill>
              </a:rPr>
              <a:t>προτίμησης</a:t>
            </a:r>
            <a:endParaRPr sz="2950"/>
          </a:p>
        </p:txBody>
      </p:sp>
      <p:grpSp>
        <p:nvGrpSpPr>
          <p:cNvPr id="7" name="object 7"/>
          <p:cNvGrpSpPr/>
          <p:nvPr/>
        </p:nvGrpSpPr>
        <p:grpSpPr>
          <a:xfrm>
            <a:off x="4410533" y="3781030"/>
            <a:ext cx="319405" cy="382905"/>
            <a:chOff x="4410533" y="3781030"/>
            <a:chExt cx="319405" cy="382905"/>
          </a:xfrm>
        </p:grpSpPr>
        <p:sp>
          <p:nvSpPr>
            <p:cNvPr id="8" name="object 8"/>
            <p:cNvSpPr/>
            <p:nvPr/>
          </p:nvSpPr>
          <p:spPr>
            <a:xfrm>
              <a:off x="4415777" y="3786275"/>
              <a:ext cx="309245" cy="372745"/>
            </a:xfrm>
            <a:custGeom>
              <a:avLst/>
              <a:gdLst/>
              <a:ahLst/>
              <a:cxnLst/>
              <a:rect l="l" t="t" r="r" b="b"/>
              <a:pathLst>
                <a:path w="309245" h="372745">
                  <a:moveTo>
                    <a:pt x="2682" y="199329"/>
                  </a:moveTo>
                  <a:lnTo>
                    <a:pt x="6809" y="208027"/>
                  </a:lnTo>
                  <a:lnTo>
                    <a:pt x="90168" y="318856"/>
                  </a:lnTo>
                  <a:lnTo>
                    <a:pt x="94798" y="322069"/>
                  </a:lnTo>
                  <a:lnTo>
                    <a:pt x="166167" y="339196"/>
                  </a:lnTo>
                  <a:lnTo>
                    <a:pt x="181054" y="372234"/>
                  </a:lnTo>
                  <a:lnTo>
                    <a:pt x="308914" y="314618"/>
                  </a:lnTo>
                  <a:lnTo>
                    <a:pt x="298990" y="292593"/>
                  </a:lnTo>
                  <a:lnTo>
                    <a:pt x="295782" y="270761"/>
                  </a:lnTo>
                  <a:lnTo>
                    <a:pt x="300472" y="248799"/>
                  </a:lnTo>
                  <a:lnTo>
                    <a:pt x="302817" y="221633"/>
                  </a:lnTo>
                  <a:lnTo>
                    <a:pt x="292575" y="184190"/>
                  </a:lnTo>
                  <a:lnTo>
                    <a:pt x="256844" y="104896"/>
                  </a:lnTo>
                  <a:lnTo>
                    <a:pt x="250132" y="95574"/>
                  </a:lnTo>
                  <a:lnTo>
                    <a:pt x="240661" y="89731"/>
                  </a:lnTo>
                  <a:lnTo>
                    <a:pt x="229691" y="87843"/>
                  </a:lnTo>
                  <a:lnTo>
                    <a:pt x="218480" y="90386"/>
                  </a:lnTo>
                  <a:lnTo>
                    <a:pt x="211425" y="93565"/>
                  </a:lnTo>
                  <a:lnTo>
                    <a:pt x="206444" y="98989"/>
                  </a:lnTo>
                  <a:lnTo>
                    <a:pt x="204020" y="105381"/>
                  </a:lnTo>
                  <a:lnTo>
                    <a:pt x="202829" y="102738"/>
                  </a:lnTo>
                  <a:lnTo>
                    <a:pt x="196117" y="93416"/>
                  </a:lnTo>
                  <a:lnTo>
                    <a:pt x="186646" y="87573"/>
                  </a:lnTo>
                  <a:lnTo>
                    <a:pt x="175676" y="85684"/>
                  </a:lnTo>
                  <a:lnTo>
                    <a:pt x="164465" y="88227"/>
                  </a:lnTo>
                  <a:lnTo>
                    <a:pt x="157410" y="91406"/>
                  </a:lnTo>
                  <a:lnTo>
                    <a:pt x="151988" y="97029"/>
                  </a:lnTo>
                  <a:lnTo>
                    <a:pt x="149322" y="104061"/>
                  </a:lnTo>
                  <a:lnTo>
                    <a:pt x="142227" y="97329"/>
                  </a:lnTo>
                  <a:lnTo>
                    <a:pt x="133498" y="93371"/>
                  </a:lnTo>
                  <a:lnTo>
                    <a:pt x="123956" y="92462"/>
                  </a:lnTo>
                  <a:lnTo>
                    <a:pt x="114420" y="94879"/>
                  </a:lnTo>
                  <a:lnTo>
                    <a:pt x="105088" y="101594"/>
                  </a:lnTo>
                  <a:lnTo>
                    <a:pt x="99235" y="111063"/>
                  </a:lnTo>
                  <a:lnTo>
                    <a:pt x="97339" y="122028"/>
                  </a:lnTo>
                  <a:lnTo>
                    <a:pt x="99876" y="133231"/>
                  </a:lnTo>
                  <a:lnTo>
                    <a:pt x="46276" y="14284"/>
                  </a:lnTo>
                  <a:lnTo>
                    <a:pt x="40672" y="6408"/>
                  </a:lnTo>
                  <a:lnTo>
                    <a:pt x="32836" y="1526"/>
                  </a:lnTo>
                  <a:lnTo>
                    <a:pt x="23728" y="0"/>
                  </a:lnTo>
                  <a:lnTo>
                    <a:pt x="14306" y="2192"/>
                  </a:lnTo>
                  <a:lnTo>
                    <a:pt x="6423" y="7798"/>
                  </a:lnTo>
                  <a:lnTo>
                    <a:pt x="1533" y="15632"/>
                  </a:lnTo>
                  <a:lnTo>
                    <a:pt x="0" y="24736"/>
                  </a:lnTo>
                  <a:lnTo>
                    <a:pt x="2187" y="34151"/>
                  </a:lnTo>
                  <a:lnTo>
                    <a:pt x="100450" y="252216"/>
                  </a:lnTo>
                  <a:lnTo>
                    <a:pt x="45650" y="178865"/>
                  </a:lnTo>
                  <a:lnTo>
                    <a:pt x="38467" y="172471"/>
                  </a:lnTo>
                  <a:lnTo>
                    <a:pt x="29667" y="169440"/>
                  </a:lnTo>
                  <a:lnTo>
                    <a:pt x="20359" y="169916"/>
                  </a:lnTo>
                  <a:lnTo>
                    <a:pt x="11653" y="174046"/>
                  </a:lnTo>
                  <a:lnTo>
                    <a:pt x="5251" y="181229"/>
                  </a:lnTo>
                  <a:lnTo>
                    <a:pt x="2212" y="190026"/>
                  </a:lnTo>
                  <a:lnTo>
                    <a:pt x="2682" y="199329"/>
                  </a:lnTo>
                  <a:close/>
                </a:path>
              </a:pathLst>
            </a:custGeom>
            <a:solidFill>
              <a:srgbClr val="FFFFFF"/>
            </a:solidFill>
          </p:spPr>
          <p:txBody>
            <a:bodyPr wrap="square" lIns="0" tIns="0" rIns="0" bIns="0" rtlCol="0"/>
            <a:lstStyle/>
            <a:p>
              <a:endParaRPr/>
            </a:p>
          </p:txBody>
        </p:sp>
        <p:sp>
          <p:nvSpPr>
            <p:cNvPr id="9" name="object 9"/>
            <p:cNvSpPr/>
            <p:nvPr/>
          </p:nvSpPr>
          <p:spPr>
            <a:xfrm>
              <a:off x="4415777" y="3786275"/>
              <a:ext cx="309245" cy="372745"/>
            </a:xfrm>
            <a:custGeom>
              <a:avLst/>
              <a:gdLst/>
              <a:ahLst/>
              <a:cxnLst/>
              <a:rect l="l" t="t" r="r" b="b"/>
              <a:pathLst>
                <a:path w="309245" h="372745">
                  <a:moveTo>
                    <a:pt x="2187" y="34151"/>
                  </a:moveTo>
                  <a:lnTo>
                    <a:pt x="100450" y="252216"/>
                  </a:lnTo>
                  <a:lnTo>
                    <a:pt x="45650" y="178865"/>
                  </a:lnTo>
                  <a:lnTo>
                    <a:pt x="38467" y="172471"/>
                  </a:lnTo>
                  <a:lnTo>
                    <a:pt x="29667" y="169440"/>
                  </a:lnTo>
                  <a:lnTo>
                    <a:pt x="20359" y="169916"/>
                  </a:lnTo>
                  <a:lnTo>
                    <a:pt x="11653" y="174046"/>
                  </a:lnTo>
                  <a:lnTo>
                    <a:pt x="5251" y="181229"/>
                  </a:lnTo>
                  <a:lnTo>
                    <a:pt x="2212" y="190026"/>
                  </a:lnTo>
                  <a:lnTo>
                    <a:pt x="2682" y="199329"/>
                  </a:lnTo>
                  <a:lnTo>
                    <a:pt x="86860" y="315047"/>
                  </a:lnTo>
                  <a:lnTo>
                    <a:pt x="166167" y="339196"/>
                  </a:lnTo>
                  <a:lnTo>
                    <a:pt x="181054" y="372234"/>
                  </a:lnTo>
                  <a:lnTo>
                    <a:pt x="308914" y="314618"/>
                  </a:lnTo>
                  <a:lnTo>
                    <a:pt x="298990" y="292593"/>
                  </a:lnTo>
                  <a:lnTo>
                    <a:pt x="295782" y="270761"/>
                  </a:lnTo>
                  <a:lnTo>
                    <a:pt x="300472" y="248799"/>
                  </a:lnTo>
                  <a:lnTo>
                    <a:pt x="302817" y="221633"/>
                  </a:lnTo>
                  <a:lnTo>
                    <a:pt x="292575" y="184190"/>
                  </a:lnTo>
                  <a:lnTo>
                    <a:pt x="285485" y="168455"/>
                  </a:lnTo>
                  <a:lnTo>
                    <a:pt x="275454" y="146195"/>
                  </a:lnTo>
                  <a:lnTo>
                    <a:pt x="265051" y="123109"/>
                  </a:lnTo>
                  <a:lnTo>
                    <a:pt x="256844" y="104896"/>
                  </a:lnTo>
                  <a:lnTo>
                    <a:pt x="250132" y="95574"/>
                  </a:lnTo>
                  <a:lnTo>
                    <a:pt x="240661" y="89731"/>
                  </a:lnTo>
                  <a:lnTo>
                    <a:pt x="229691" y="87843"/>
                  </a:lnTo>
                  <a:lnTo>
                    <a:pt x="218480" y="90386"/>
                  </a:lnTo>
                  <a:lnTo>
                    <a:pt x="211425" y="93565"/>
                  </a:lnTo>
                  <a:lnTo>
                    <a:pt x="206444" y="98989"/>
                  </a:lnTo>
                  <a:lnTo>
                    <a:pt x="204020" y="105381"/>
                  </a:lnTo>
                  <a:lnTo>
                    <a:pt x="203623" y="104500"/>
                  </a:lnTo>
                  <a:lnTo>
                    <a:pt x="203226" y="103619"/>
                  </a:lnTo>
                  <a:lnTo>
                    <a:pt x="202829" y="102738"/>
                  </a:lnTo>
                  <a:lnTo>
                    <a:pt x="196117" y="93416"/>
                  </a:lnTo>
                  <a:lnTo>
                    <a:pt x="186646" y="87573"/>
                  </a:lnTo>
                  <a:lnTo>
                    <a:pt x="175676" y="85684"/>
                  </a:lnTo>
                  <a:lnTo>
                    <a:pt x="164465" y="88227"/>
                  </a:lnTo>
                  <a:lnTo>
                    <a:pt x="157410" y="91406"/>
                  </a:lnTo>
                  <a:lnTo>
                    <a:pt x="151988" y="97029"/>
                  </a:lnTo>
                  <a:lnTo>
                    <a:pt x="149322" y="104061"/>
                  </a:lnTo>
                  <a:lnTo>
                    <a:pt x="142227" y="97329"/>
                  </a:lnTo>
                  <a:lnTo>
                    <a:pt x="133498" y="93371"/>
                  </a:lnTo>
                  <a:lnTo>
                    <a:pt x="123956" y="92462"/>
                  </a:lnTo>
                  <a:lnTo>
                    <a:pt x="114420" y="94879"/>
                  </a:lnTo>
                  <a:lnTo>
                    <a:pt x="105088" y="101594"/>
                  </a:lnTo>
                  <a:lnTo>
                    <a:pt x="99235" y="111063"/>
                  </a:lnTo>
                  <a:lnTo>
                    <a:pt x="97339" y="122028"/>
                  </a:lnTo>
                  <a:lnTo>
                    <a:pt x="99876" y="133231"/>
                  </a:lnTo>
                  <a:lnTo>
                    <a:pt x="46276" y="14284"/>
                  </a:lnTo>
                  <a:lnTo>
                    <a:pt x="40672" y="6408"/>
                  </a:lnTo>
                  <a:lnTo>
                    <a:pt x="32836" y="1526"/>
                  </a:lnTo>
                  <a:lnTo>
                    <a:pt x="23728" y="0"/>
                  </a:lnTo>
                  <a:lnTo>
                    <a:pt x="14306" y="2192"/>
                  </a:lnTo>
                  <a:lnTo>
                    <a:pt x="6423" y="7798"/>
                  </a:lnTo>
                  <a:lnTo>
                    <a:pt x="1533" y="15632"/>
                  </a:lnTo>
                  <a:lnTo>
                    <a:pt x="0" y="24736"/>
                  </a:lnTo>
                  <a:lnTo>
                    <a:pt x="2187" y="34151"/>
                  </a:lnTo>
                </a:path>
              </a:pathLst>
            </a:custGeom>
            <a:ln w="10486">
              <a:solidFill>
                <a:srgbClr val="EC7C30"/>
              </a:solidFill>
            </a:ln>
          </p:spPr>
          <p:txBody>
            <a:bodyPr wrap="square" lIns="0" tIns="0" rIns="0" bIns="0" rtlCol="0"/>
            <a:lstStyle/>
            <a:p>
              <a:endParaRPr/>
            </a:p>
          </p:txBody>
        </p:sp>
      </p:grpSp>
      <p:grpSp>
        <p:nvGrpSpPr>
          <p:cNvPr id="10" name="object 10"/>
          <p:cNvGrpSpPr/>
          <p:nvPr/>
        </p:nvGrpSpPr>
        <p:grpSpPr>
          <a:xfrm>
            <a:off x="5172399" y="4491689"/>
            <a:ext cx="319405" cy="382905"/>
            <a:chOff x="5172399" y="4491689"/>
            <a:chExt cx="319405" cy="382905"/>
          </a:xfrm>
        </p:grpSpPr>
        <p:sp>
          <p:nvSpPr>
            <p:cNvPr id="11" name="object 11"/>
            <p:cNvSpPr/>
            <p:nvPr/>
          </p:nvSpPr>
          <p:spPr>
            <a:xfrm>
              <a:off x="5177644" y="4496933"/>
              <a:ext cx="309245" cy="372745"/>
            </a:xfrm>
            <a:custGeom>
              <a:avLst/>
              <a:gdLst/>
              <a:ahLst/>
              <a:cxnLst/>
              <a:rect l="l" t="t" r="r" b="b"/>
              <a:pathLst>
                <a:path w="309245" h="372745">
                  <a:moveTo>
                    <a:pt x="2684" y="199329"/>
                  </a:moveTo>
                  <a:lnTo>
                    <a:pt x="6810" y="208027"/>
                  </a:lnTo>
                  <a:lnTo>
                    <a:pt x="90168" y="318856"/>
                  </a:lnTo>
                  <a:lnTo>
                    <a:pt x="94799" y="322069"/>
                  </a:lnTo>
                  <a:lnTo>
                    <a:pt x="166166" y="339196"/>
                  </a:lnTo>
                  <a:lnTo>
                    <a:pt x="181054" y="372234"/>
                  </a:lnTo>
                  <a:lnTo>
                    <a:pt x="308912" y="314618"/>
                  </a:lnTo>
                  <a:lnTo>
                    <a:pt x="298987" y="292593"/>
                  </a:lnTo>
                  <a:lnTo>
                    <a:pt x="295779" y="270761"/>
                  </a:lnTo>
                  <a:lnTo>
                    <a:pt x="300469" y="248799"/>
                  </a:lnTo>
                  <a:lnTo>
                    <a:pt x="302814" y="221632"/>
                  </a:lnTo>
                  <a:lnTo>
                    <a:pt x="292572" y="184190"/>
                  </a:lnTo>
                  <a:lnTo>
                    <a:pt x="256841" y="104896"/>
                  </a:lnTo>
                  <a:lnTo>
                    <a:pt x="250129" y="95574"/>
                  </a:lnTo>
                  <a:lnTo>
                    <a:pt x="240658" y="89731"/>
                  </a:lnTo>
                  <a:lnTo>
                    <a:pt x="229688" y="87843"/>
                  </a:lnTo>
                  <a:lnTo>
                    <a:pt x="218477" y="90386"/>
                  </a:lnTo>
                  <a:lnTo>
                    <a:pt x="211423" y="93565"/>
                  </a:lnTo>
                  <a:lnTo>
                    <a:pt x="206441" y="98989"/>
                  </a:lnTo>
                  <a:lnTo>
                    <a:pt x="204017" y="105381"/>
                  </a:lnTo>
                  <a:lnTo>
                    <a:pt x="202826" y="102738"/>
                  </a:lnTo>
                  <a:lnTo>
                    <a:pt x="196115" y="93416"/>
                  </a:lnTo>
                  <a:lnTo>
                    <a:pt x="186644" y="87573"/>
                  </a:lnTo>
                  <a:lnTo>
                    <a:pt x="175674" y="85684"/>
                  </a:lnTo>
                  <a:lnTo>
                    <a:pt x="164463" y="88227"/>
                  </a:lnTo>
                  <a:lnTo>
                    <a:pt x="157408" y="91406"/>
                  </a:lnTo>
                  <a:lnTo>
                    <a:pt x="151986" y="97029"/>
                  </a:lnTo>
                  <a:lnTo>
                    <a:pt x="149320" y="104061"/>
                  </a:lnTo>
                  <a:lnTo>
                    <a:pt x="142226" y="97329"/>
                  </a:lnTo>
                  <a:lnTo>
                    <a:pt x="133497" y="93371"/>
                  </a:lnTo>
                  <a:lnTo>
                    <a:pt x="123954" y="92462"/>
                  </a:lnTo>
                  <a:lnTo>
                    <a:pt x="114419" y="94879"/>
                  </a:lnTo>
                  <a:lnTo>
                    <a:pt x="105087" y="101594"/>
                  </a:lnTo>
                  <a:lnTo>
                    <a:pt x="99235" y="111062"/>
                  </a:lnTo>
                  <a:lnTo>
                    <a:pt x="97338" y="122028"/>
                  </a:lnTo>
                  <a:lnTo>
                    <a:pt x="99876" y="133231"/>
                  </a:lnTo>
                  <a:lnTo>
                    <a:pt x="46276" y="14284"/>
                  </a:lnTo>
                  <a:lnTo>
                    <a:pt x="40672" y="6408"/>
                  </a:lnTo>
                  <a:lnTo>
                    <a:pt x="32836" y="1526"/>
                  </a:lnTo>
                  <a:lnTo>
                    <a:pt x="23728" y="0"/>
                  </a:lnTo>
                  <a:lnTo>
                    <a:pt x="14306" y="2192"/>
                  </a:lnTo>
                  <a:lnTo>
                    <a:pt x="6423" y="7798"/>
                  </a:lnTo>
                  <a:lnTo>
                    <a:pt x="1533" y="15632"/>
                  </a:lnTo>
                  <a:lnTo>
                    <a:pt x="0" y="24736"/>
                  </a:lnTo>
                  <a:lnTo>
                    <a:pt x="2187" y="34151"/>
                  </a:lnTo>
                  <a:lnTo>
                    <a:pt x="100451" y="252216"/>
                  </a:lnTo>
                  <a:lnTo>
                    <a:pt x="45650" y="178865"/>
                  </a:lnTo>
                  <a:lnTo>
                    <a:pt x="38468" y="172471"/>
                  </a:lnTo>
                  <a:lnTo>
                    <a:pt x="29668" y="169440"/>
                  </a:lnTo>
                  <a:lnTo>
                    <a:pt x="20360" y="169916"/>
                  </a:lnTo>
                  <a:lnTo>
                    <a:pt x="11654" y="174046"/>
                  </a:lnTo>
                  <a:lnTo>
                    <a:pt x="5252" y="181229"/>
                  </a:lnTo>
                  <a:lnTo>
                    <a:pt x="2213" y="190026"/>
                  </a:lnTo>
                  <a:lnTo>
                    <a:pt x="2684" y="199329"/>
                  </a:lnTo>
                  <a:close/>
                </a:path>
              </a:pathLst>
            </a:custGeom>
            <a:solidFill>
              <a:srgbClr val="FFFFFF"/>
            </a:solidFill>
          </p:spPr>
          <p:txBody>
            <a:bodyPr wrap="square" lIns="0" tIns="0" rIns="0" bIns="0" rtlCol="0"/>
            <a:lstStyle/>
            <a:p>
              <a:endParaRPr/>
            </a:p>
          </p:txBody>
        </p:sp>
        <p:sp>
          <p:nvSpPr>
            <p:cNvPr id="12" name="object 12"/>
            <p:cNvSpPr/>
            <p:nvPr/>
          </p:nvSpPr>
          <p:spPr>
            <a:xfrm>
              <a:off x="5177644" y="4496933"/>
              <a:ext cx="309245" cy="372745"/>
            </a:xfrm>
            <a:custGeom>
              <a:avLst/>
              <a:gdLst/>
              <a:ahLst/>
              <a:cxnLst/>
              <a:rect l="l" t="t" r="r" b="b"/>
              <a:pathLst>
                <a:path w="309245" h="372745">
                  <a:moveTo>
                    <a:pt x="2187" y="34151"/>
                  </a:moveTo>
                  <a:lnTo>
                    <a:pt x="100451" y="252216"/>
                  </a:lnTo>
                  <a:lnTo>
                    <a:pt x="45650" y="178865"/>
                  </a:lnTo>
                  <a:lnTo>
                    <a:pt x="38468" y="172471"/>
                  </a:lnTo>
                  <a:lnTo>
                    <a:pt x="29668" y="169440"/>
                  </a:lnTo>
                  <a:lnTo>
                    <a:pt x="20360" y="169916"/>
                  </a:lnTo>
                  <a:lnTo>
                    <a:pt x="11654" y="174046"/>
                  </a:lnTo>
                  <a:lnTo>
                    <a:pt x="5252" y="181229"/>
                  </a:lnTo>
                  <a:lnTo>
                    <a:pt x="2213" y="190026"/>
                  </a:lnTo>
                  <a:lnTo>
                    <a:pt x="2684" y="199329"/>
                  </a:lnTo>
                  <a:lnTo>
                    <a:pt x="86860" y="315047"/>
                  </a:lnTo>
                  <a:lnTo>
                    <a:pt x="166166" y="339196"/>
                  </a:lnTo>
                  <a:lnTo>
                    <a:pt x="181054" y="372234"/>
                  </a:lnTo>
                  <a:lnTo>
                    <a:pt x="308912" y="314618"/>
                  </a:lnTo>
                  <a:lnTo>
                    <a:pt x="298987" y="292593"/>
                  </a:lnTo>
                  <a:lnTo>
                    <a:pt x="295779" y="270761"/>
                  </a:lnTo>
                  <a:lnTo>
                    <a:pt x="300469" y="248799"/>
                  </a:lnTo>
                  <a:lnTo>
                    <a:pt x="302814" y="221632"/>
                  </a:lnTo>
                  <a:lnTo>
                    <a:pt x="292572" y="184190"/>
                  </a:lnTo>
                  <a:lnTo>
                    <a:pt x="285481" y="168455"/>
                  </a:lnTo>
                  <a:lnTo>
                    <a:pt x="275451" y="146195"/>
                  </a:lnTo>
                  <a:lnTo>
                    <a:pt x="256841" y="104896"/>
                  </a:lnTo>
                  <a:lnTo>
                    <a:pt x="229688" y="87843"/>
                  </a:lnTo>
                  <a:lnTo>
                    <a:pt x="218477" y="90386"/>
                  </a:lnTo>
                  <a:lnTo>
                    <a:pt x="211423" y="93565"/>
                  </a:lnTo>
                  <a:lnTo>
                    <a:pt x="206441" y="98989"/>
                  </a:lnTo>
                  <a:lnTo>
                    <a:pt x="204017" y="105381"/>
                  </a:lnTo>
                  <a:lnTo>
                    <a:pt x="203620" y="104500"/>
                  </a:lnTo>
                  <a:lnTo>
                    <a:pt x="175674" y="85684"/>
                  </a:lnTo>
                  <a:lnTo>
                    <a:pt x="164463" y="88227"/>
                  </a:lnTo>
                  <a:lnTo>
                    <a:pt x="157408" y="91406"/>
                  </a:lnTo>
                  <a:lnTo>
                    <a:pt x="151986" y="97029"/>
                  </a:lnTo>
                  <a:lnTo>
                    <a:pt x="149320" y="104061"/>
                  </a:lnTo>
                  <a:lnTo>
                    <a:pt x="142226" y="97329"/>
                  </a:lnTo>
                  <a:lnTo>
                    <a:pt x="133497" y="93371"/>
                  </a:lnTo>
                  <a:lnTo>
                    <a:pt x="123954" y="92462"/>
                  </a:lnTo>
                  <a:lnTo>
                    <a:pt x="114419" y="94879"/>
                  </a:lnTo>
                  <a:lnTo>
                    <a:pt x="105087" y="101594"/>
                  </a:lnTo>
                  <a:lnTo>
                    <a:pt x="99235" y="111062"/>
                  </a:lnTo>
                  <a:lnTo>
                    <a:pt x="97338" y="122028"/>
                  </a:lnTo>
                  <a:lnTo>
                    <a:pt x="99876" y="133231"/>
                  </a:lnTo>
                  <a:lnTo>
                    <a:pt x="46276" y="14284"/>
                  </a:lnTo>
                  <a:lnTo>
                    <a:pt x="40672" y="6408"/>
                  </a:lnTo>
                  <a:lnTo>
                    <a:pt x="32836" y="1526"/>
                  </a:lnTo>
                  <a:lnTo>
                    <a:pt x="23728" y="0"/>
                  </a:lnTo>
                  <a:lnTo>
                    <a:pt x="14306" y="2192"/>
                  </a:lnTo>
                  <a:lnTo>
                    <a:pt x="6423" y="7798"/>
                  </a:lnTo>
                  <a:lnTo>
                    <a:pt x="1533" y="15632"/>
                  </a:lnTo>
                  <a:lnTo>
                    <a:pt x="0" y="24736"/>
                  </a:lnTo>
                  <a:lnTo>
                    <a:pt x="2187" y="34151"/>
                  </a:lnTo>
                </a:path>
              </a:pathLst>
            </a:custGeom>
            <a:ln w="10486">
              <a:solidFill>
                <a:srgbClr val="EC7C30"/>
              </a:solidFill>
            </a:ln>
          </p:spPr>
          <p:txBody>
            <a:bodyPr wrap="square" lIns="0" tIns="0" rIns="0" bIns="0" rtlCol="0"/>
            <a:lstStyle/>
            <a:p>
              <a:endParaRPr/>
            </a:p>
          </p:txBody>
        </p:sp>
      </p:grpSp>
      <p:grpSp>
        <p:nvGrpSpPr>
          <p:cNvPr id="13" name="object 13"/>
          <p:cNvGrpSpPr/>
          <p:nvPr/>
        </p:nvGrpSpPr>
        <p:grpSpPr>
          <a:xfrm>
            <a:off x="5796878" y="5205699"/>
            <a:ext cx="319405" cy="382905"/>
            <a:chOff x="5796878" y="5205699"/>
            <a:chExt cx="319405" cy="382905"/>
          </a:xfrm>
        </p:grpSpPr>
        <p:sp>
          <p:nvSpPr>
            <p:cNvPr id="14" name="object 14"/>
            <p:cNvSpPr/>
            <p:nvPr/>
          </p:nvSpPr>
          <p:spPr>
            <a:xfrm>
              <a:off x="5802123" y="5210943"/>
              <a:ext cx="309245" cy="372745"/>
            </a:xfrm>
            <a:custGeom>
              <a:avLst/>
              <a:gdLst/>
              <a:ahLst/>
              <a:cxnLst/>
              <a:rect l="l" t="t" r="r" b="b"/>
              <a:pathLst>
                <a:path w="309245" h="372745">
                  <a:moveTo>
                    <a:pt x="2682" y="199329"/>
                  </a:moveTo>
                  <a:lnTo>
                    <a:pt x="6809" y="208027"/>
                  </a:lnTo>
                  <a:lnTo>
                    <a:pt x="90168" y="318856"/>
                  </a:lnTo>
                  <a:lnTo>
                    <a:pt x="94798" y="322069"/>
                  </a:lnTo>
                  <a:lnTo>
                    <a:pt x="166167" y="339196"/>
                  </a:lnTo>
                  <a:lnTo>
                    <a:pt x="181054" y="372234"/>
                  </a:lnTo>
                  <a:lnTo>
                    <a:pt x="308914" y="314618"/>
                  </a:lnTo>
                  <a:lnTo>
                    <a:pt x="298990" y="292593"/>
                  </a:lnTo>
                  <a:lnTo>
                    <a:pt x="295782" y="270761"/>
                  </a:lnTo>
                  <a:lnTo>
                    <a:pt x="300472" y="248799"/>
                  </a:lnTo>
                  <a:lnTo>
                    <a:pt x="302817" y="221633"/>
                  </a:lnTo>
                  <a:lnTo>
                    <a:pt x="292575" y="184190"/>
                  </a:lnTo>
                  <a:lnTo>
                    <a:pt x="256844" y="104896"/>
                  </a:lnTo>
                  <a:lnTo>
                    <a:pt x="250132" y="95574"/>
                  </a:lnTo>
                  <a:lnTo>
                    <a:pt x="240661" y="89731"/>
                  </a:lnTo>
                  <a:lnTo>
                    <a:pt x="229691" y="87843"/>
                  </a:lnTo>
                  <a:lnTo>
                    <a:pt x="218480" y="90386"/>
                  </a:lnTo>
                  <a:lnTo>
                    <a:pt x="211425" y="93565"/>
                  </a:lnTo>
                  <a:lnTo>
                    <a:pt x="206444" y="98989"/>
                  </a:lnTo>
                  <a:lnTo>
                    <a:pt x="204020" y="105381"/>
                  </a:lnTo>
                  <a:lnTo>
                    <a:pt x="202829" y="102738"/>
                  </a:lnTo>
                  <a:lnTo>
                    <a:pt x="196117" y="93416"/>
                  </a:lnTo>
                  <a:lnTo>
                    <a:pt x="186646" y="87573"/>
                  </a:lnTo>
                  <a:lnTo>
                    <a:pt x="175676" y="85684"/>
                  </a:lnTo>
                  <a:lnTo>
                    <a:pt x="164465" y="88227"/>
                  </a:lnTo>
                  <a:lnTo>
                    <a:pt x="157410" y="91406"/>
                  </a:lnTo>
                  <a:lnTo>
                    <a:pt x="151988" y="97029"/>
                  </a:lnTo>
                  <a:lnTo>
                    <a:pt x="149322" y="104061"/>
                  </a:lnTo>
                  <a:lnTo>
                    <a:pt x="142227" y="97329"/>
                  </a:lnTo>
                  <a:lnTo>
                    <a:pt x="133498" y="93371"/>
                  </a:lnTo>
                  <a:lnTo>
                    <a:pt x="123956" y="92462"/>
                  </a:lnTo>
                  <a:lnTo>
                    <a:pt x="114420" y="94879"/>
                  </a:lnTo>
                  <a:lnTo>
                    <a:pt x="105088" y="101594"/>
                  </a:lnTo>
                  <a:lnTo>
                    <a:pt x="99235" y="111063"/>
                  </a:lnTo>
                  <a:lnTo>
                    <a:pt x="97339" y="122028"/>
                  </a:lnTo>
                  <a:lnTo>
                    <a:pt x="99876" y="133231"/>
                  </a:lnTo>
                  <a:lnTo>
                    <a:pt x="46276" y="14284"/>
                  </a:lnTo>
                  <a:lnTo>
                    <a:pt x="40672" y="6408"/>
                  </a:lnTo>
                  <a:lnTo>
                    <a:pt x="32836" y="1526"/>
                  </a:lnTo>
                  <a:lnTo>
                    <a:pt x="23728" y="0"/>
                  </a:lnTo>
                  <a:lnTo>
                    <a:pt x="14306" y="2192"/>
                  </a:lnTo>
                  <a:lnTo>
                    <a:pt x="6423" y="7798"/>
                  </a:lnTo>
                  <a:lnTo>
                    <a:pt x="1533" y="15632"/>
                  </a:lnTo>
                  <a:lnTo>
                    <a:pt x="0" y="24736"/>
                  </a:lnTo>
                  <a:lnTo>
                    <a:pt x="2187" y="34151"/>
                  </a:lnTo>
                  <a:lnTo>
                    <a:pt x="100450" y="252216"/>
                  </a:lnTo>
                  <a:lnTo>
                    <a:pt x="45650" y="178865"/>
                  </a:lnTo>
                  <a:lnTo>
                    <a:pt x="38467" y="172471"/>
                  </a:lnTo>
                  <a:lnTo>
                    <a:pt x="29667" y="169440"/>
                  </a:lnTo>
                  <a:lnTo>
                    <a:pt x="20359" y="169916"/>
                  </a:lnTo>
                  <a:lnTo>
                    <a:pt x="11653" y="174046"/>
                  </a:lnTo>
                  <a:lnTo>
                    <a:pt x="5251" y="181229"/>
                  </a:lnTo>
                  <a:lnTo>
                    <a:pt x="2212" y="190026"/>
                  </a:lnTo>
                  <a:lnTo>
                    <a:pt x="2682" y="199329"/>
                  </a:lnTo>
                  <a:close/>
                </a:path>
              </a:pathLst>
            </a:custGeom>
            <a:solidFill>
              <a:srgbClr val="FFFFFF"/>
            </a:solidFill>
          </p:spPr>
          <p:txBody>
            <a:bodyPr wrap="square" lIns="0" tIns="0" rIns="0" bIns="0" rtlCol="0"/>
            <a:lstStyle/>
            <a:p>
              <a:endParaRPr/>
            </a:p>
          </p:txBody>
        </p:sp>
        <p:sp>
          <p:nvSpPr>
            <p:cNvPr id="15" name="object 15"/>
            <p:cNvSpPr/>
            <p:nvPr/>
          </p:nvSpPr>
          <p:spPr>
            <a:xfrm>
              <a:off x="5802123" y="5210943"/>
              <a:ext cx="309245" cy="372745"/>
            </a:xfrm>
            <a:custGeom>
              <a:avLst/>
              <a:gdLst/>
              <a:ahLst/>
              <a:cxnLst/>
              <a:rect l="l" t="t" r="r" b="b"/>
              <a:pathLst>
                <a:path w="309245" h="372745">
                  <a:moveTo>
                    <a:pt x="2187" y="34151"/>
                  </a:moveTo>
                  <a:lnTo>
                    <a:pt x="100450" y="252216"/>
                  </a:lnTo>
                  <a:lnTo>
                    <a:pt x="45650" y="178865"/>
                  </a:lnTo>
                  <a:lnTo>
                    <a:pt x="38467" y="172471"/>
                  </a:lnTo>
                  <a:lnTo>
                    <a:pt x="29667" y="169440"/>
                  </a:lnTo>
                  <a:lnTo>
                    <a:pt x="20359" y="169916"/>
                  </a:lnTo>
                  <a:lnTo>
                    <a:pt x="11653" y="174046"/>
                  </a:lnTo>
                  <a:lnTo>
                    <a:pt x="5251" y="181229"/>
                  </a:lnTo>
                  <a:lnTo>
                    <a:pt x="2212" y="190026"/>
                  </a:lnTo>
                  <a:lnTo>
                    <a:pt x="2682" y="199329"/>
                  </a:lnTo>
                  <a:lnTo>
                    <a:pt x="86860" y="315047"/>
                  </a:lnTo>
                  <a:lnTo>
                    <a:pt x="166167" y="339196"/>
                  </a:lnTo>
                  <a:lnTo>
                    <a:pt x="181054" y="372234"/>
                  </a:lnTo>
                  <a:lnTo>
                    <a:pt x="308914" y="314618"/>
                  </a:lnTo>
                  <a:lnTo>
                    <a:pt x="298990" y="292593"/>
                  </a:lnTo>
                  <a:lnTo>
                    <a:pt x="295782" y="270761"/>
                  </a:lnTo>
                  <a:lnTo>
                    <a:pt x="300472" y="248799"/>
                  </a:lnTo>
                  <a:lnTo>
                    <a:pt x="302817" y="221633"/>
                  </a:lnTo>
                  <a:lnTo>
                    <a:pt x="292575" y="184190"/>
                  </a:lnTo>
                  <a:lnTo>
                    <a:pt x="285485" y="168455"/>
                  </a:lnTo>
                  <a:lnTo>
                    <a:pt x="275454" y="146195"/>
                  </a:lnTo>
                  <a:lnTo>
                    <a:pt x="265051" y="123109"/>
                  </a:lnTo>
                  <a:lnTo>
                    <a:pt x="256844" y="104896"/>
                  </a:lnTo>
                  <a:lnTo>
                    <a:pt x="250132" y="95574"/>
                  </a:lnTo>
                  <a:lnTo>
                    <a:pt x="240661" y="89731"/>
                  </a:lnTo>
                  <a:lnTo>
                    <a:pt x="229691" y="87843"/>
                  </a:lnTo>
                  <a:lnTo>
                    <a:pt x="218480" y="90386"/>
                  </a:lnTo>
                  <a:lnTo>
                    <a:pt x="211425" y="93565"/>
                  </a:lnTo>
                  <a:lnTo>
                    <a:pt x="206444" y="98989"/>
                  </a:lnTo>
                  <a:lnTo>
                    <a:pt x="204020" y="105381"/>
                  </a:lnTo>
                  <a:lnTo>
                    <a:pt x="203623" y="104500"/>
                  </a:lnTo>
                  <a:lnTo>
                    <a:pt x="175676" y="85684"/>
                  </a:lnTo>
                  <a:lnTo>
                    <a:pt x="164465" y="88227"/>
                  </a:lnTo>
                  <a:lnTo>
                    <a:pt x="157410" y="91406"/>
                  </a:lnTo>
                  <a:lnTo>
                    <a:pt x="151988" y="97029"/>
                  </a:lnTo>
                  <a:lnTo>
                    <a:pt x="149322" y="104061"/>
                  </a:lnTo>
                  <a:lnTo>
                    <a:pt x="142227" y="97329"/>
                  </a:lnTo>
                  <a:lnTo>
                    <a:pt x="133498" y="93371"/>
                  </a:lnTo>
                  <a:lnTo>
                    <a:pt x="123956" y="92462"/>
                  </a:lnTo>
                  <a:lnTo>
                    <a:pt x="114420" y="94879"/>
                  </a:lnTo>
                  <a:lnTo>
                    <a:pt x="105088" y="101594"/>
                  </a:lnTo>
                  <a:lnTo>
                    <a:pt x="99235" y="111063"/>
                  </a:lnTo>
                  <a:lnTo>
                    <a:pt x="97339" y="122028"/>
                  </a:lnTo>
                  <a:lnTo>
                    <a:pt x="99876" y="133231"/>
                  </a:lnTo>
                  <a:lnTo>
                    <a:pt x="46276" y="14284"/>
                  </a:lnTo>
                  <a:lnTo>
                    <a:pt x="40672" y="6408"/>
                  </a:lnTo>
                  <a:lnTo>
                    <a:pt x="32836" y="1526"/>
                  </a:lnTo>
                  <a:lnTo>
                    <a:pt x="23728" y="0"/>
                  </a:lnTo>
                  <a:lnTo>
                    <a:pt x="14306" y="2192"/>
                  </a:lnTo>
                  <a:lnTo>
                    <a:pt x="6423" y="7798"/>
                  </a:lnTo>
                  <a:lnTo>
                    <a:pt x="1533" y="15632"/>
                  </a:lnTo>
                  <a:lnTo>
                    <a:pt x="0" y="24736"/>
                  </a:lnTo>
                  <a:lnTo>
                    <a:pt x="2187" y="34151"/>
                  </a:lnTo>
                </a:path>
              </a:pathLst>
            </a:custGeom>
            <a:ln w="10486">
              <a:solidFill>
                <a:srgbClr val="EC7C30"/>
              </a:solidFill>
            </a:ln>
          </p:spPr>
          <p:txBody>
            <a:bodyPr wrap="square" lIns="0" tIns="0" rIns="0" bIns="0" rtlCol="0"/>
            <a:lstStyle/>
            <a:p>
              <a:endParaRPr/>
            </a:p>
          </p:txBody>
        </p:sp>
      </p:grpSp>
      <p:pic>
        <p:nvPicPr>
          <p:cNvPr id="16" name="object 16"/>
          <p:cNvPicPr/>
          <p:nvPr/>
        </p:nvPicPr>
        <p:blipFill>
          <a:blip r:embed="rId5" cstate="print"/>
          <a:stretch>
            <a:fillRect/>
          </a:stretch>
        </p:blipFill>
        <p:spPr>
          <a:xfrm>
            <a:off x="1128342" y="57799"/>
            <a:ext cx="2798239" cy="1880989"/>
          </a:xfrm>
          <a:prstGeom prst="rect">
            <a:avLst/>
          </a:prstGeom>
        </p:spPr>
      </p:pic>
      <p:sp>
        <p:nvSpPr>
          <p:cNvPr id="17" name="object 17"/>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634548"/>
            <a:ext cx="17627600" cy="6502400"/>
          </a:xfrm>
          <a:prstGeom prst="rect">
            <a:avLst/>
          </a:prstGeom>
        </p:spPr>
        <p:txBody>
          <a:bodyPr vert="horz" wrap="square" lIns="0" tIns="12065" rIns="0" bIns="0" rtlCol="0">
            <a:spAutoFit/>
          </a:bodyPr>
          <a:lstStyle/>
          <a:p>
            <a:pPr marL="389255" marR="645160" indent="-377190">
              <a:lnSpc>
                <a:spcPct val="120700"/>
              </a:lnSpc>
              <a:spcBef>
                <a:spcPts val="95"/>
              </a:spcBef>
              <a:buClr>
                <a:srgbClr val="2E7787"/>
              </a:buClr>
              <a:buSzPct val="120338"/>
              <a:buFont typeface="Arial"/>
              <a:buChar char="•"/>
              <a:tabLst>
                <a:tab pos="389255" algn="l"/>
              </a:tabLst>
            </a:pPr>
            <a:r>
              <a:rPr sz="2950" dirty="0">
                <a:solidFill>
                  <a:srgbClr val="2E7787"/>
                </a:solidFill>
                <a:latin typeface="Arial"/>
                <a:cs typeface="Arial"/>
              </a:rPr>
              <a:t>Οδηγίες</a:t>
            </a:r>
            <a:r>
              <a:rPr sz="2950" spc="-15" dirty="0">
                <a:solidFill>
                  <a:srgbClr val="2E7787"/>
                </a:solidFill>
                <a:latin typeface="Arial"/>
                <a:cs typeface="Arial"/>
              </a:rPr>
              <a:t> </a:t>
            </a:r>
            <a:r>
              <a:rPr sz="2950" dirty="0">
                <a:solidFill>
                  <a:srgbClr val="2E7787"/>
                </a:solidFill>
                <a:latin typeface="Arial"/>
                <a:cs typeface="Arial"/>
              </a:rPr>
              <a:t>για τη</a:t>
            </a:r>
            <a:r>
              <a:rPr sz="2950" spc="-5" dirty="0">
                <a:solidFill>
                  <a:srgbClr val="2E7787"/>
                </a:solidFill>
                <a:latin typeface="Arial"/>
                <a:cs typeface="Arial"/>
              </a:rPr>
              <a:t> </a:t>
            </a:r>
            <a:r>
              <a:rPr sz="2950" dirty="0">
                <a:solidFill>
                  <a:srgbClr val="2E7787"/>
                </a:solidFill>
                <a:latin typeface="Arial"/>
                <a:cs typeface="Arial"/>
              </a:rPr>
              <a:t>διαδρομή</a:t>
            </a:r>
            <a:r>
              <a:rPr sz="2950" spc="-10"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την παράδοση της</a:t>
            </a:r>
            <a:r>
              <a:rPr sz="2950" spc="5" dirty="0">
                <a:solidFill>
                  <a:srgbClr val="2E7787"/>
                </a:solidFill>
                <a:latin typeface="Arial"/>
                <a:cs typeface="Arial"/>
              </a:rPr>
              <a:t> </a:t>
            </a:r>
            <a:r>
              <a:rPr sz="2950" dirty="0">
                <a:solidFill>
                  <a:srgbClr val="2E7787"/>
                </a:solidFill>
                <a:latin typeface="Arial"/>
                <a:cs typeface="Arial"/>
              </a:rPr>
              <a:t>κάλπης</a:t>
            </a:r>
            <a:r>
              <a:rPr sz="2950" spc="-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όλων</a:t>
            </a:r>
            <a:r>
              <a:rPr sz="2950" spc="-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σχετικών εντύπων, </a:t>
            </a:r>
            <a:r>
              <a:rPr sz="2950" spc="-10" dirty="0">
                <a:solidFill>
                  <a:srgbClr val="2E7787"/>
                </a:solidFill>
                <a:latin typeface="Arial"/>
                <a:cs typeface="Arial"/>
              </a:rPr>
              <a:t>υπάρχουν </a:t>
            </a:r>
            <a:r>
              <a:rPr sz="2950" dirty="0">
                <a:solidFill>
                  <a:srgbClr val="2E7787"/>
                </a:solidFill>
                <a:latin typeface="Arial"/>
                <a:cs typeface="Arial"/>
              </a:rPr>
              <a:t>εντός</a:t>
            </a:r>
            <a:r>
              <a:rPr sz="2950" spc="-20" dirty="0">
                <a:solidFill>
                  <a:srgbClr val="2E7787"/>
                </a:solidFill>
                <a:latin typeface="Arial"/>
                <a:cs typeface="Arial"/>
              </a:rPr>
              <a:t> </a:t>
            </a:r>
            <a:r>
              <a:rPr sz="2950" dirty="0">
                <a:solidFill>
                  <a:srgbClr val="2E7787"/>
                </a:solidFill>
                <a:latin typeface="Arial"/>
                <a:cs typeface="Arial"/>
              </a:rPr>
              <a:t>της</a:t>
            </a:r>
            <a:r>
              <a:rPr sz="2950" spc="-10" dirty="0">
                <a:solidFill>
                  <a:srgbClr val="2E7787"/>
                </a:solidFill>
                <a:latin typeface="Arial"/>
                <a:cs typeface="Arial"/>
              </a:rPr>
              <a:t> κάλπης</a:t>
            </a:r>
            <a:endParaRPr sz="2950">
              <a:latin typeface="Arial"/>
              <a:cs typeface="Arial"/>
            </a:endParaRPr>
          </a:p>
          <a:p>
            <a:pPr marL="389255" marR="94615" indent="-377190">
              <a:lnSpc>
                <a:spcPct val="120700"/>
              </a:lnSpc>
              <a:spcBef>
                <a:spcPts val="1485"/>
              </a:spcBef>
              <a:buSzPct val="120338"/>
              <a:buChar char="•"/>
              <a:tabLst>
                <a:tab pos="389255" algn="l"/>
              </a:tabLst>
            </a:pPr>
            <a:r>
              <a:rPr sz="2950" dirty="0">
                <a:solidFill>
                  <a:srgbClr val="2E7787"/>
                </a:solidFill>
                <a:latin typeface="Arial"/>
                <a:cs typeface="Arial"/>
              </a:rPr>
              <a:t>Οι</a:t>
            </a:r>
            <a:r>
              <a:rPr sz="2950" spc="-20" dirty="0">
                <a:solidFill>
                  <a:srgbClr val="2E7787"/>
                </a:solidFill>
                <a:latin typeface="Arial"/>
                <a:cs typeface="Arial"/>
              </a:rPr>
              <a:t> </a:t>
            </a:r>
            <a:r>
              <a:rPr sz="2950" dirty="0">
                <a:solidFill>
                  <a:srgbClr val="2E7787"/>
                </a:solidFill>
                <a:latin typeface="Arial"/>
                <a:cs typeface="Arial"/>
              </a:rPr>
              <a:t>Προεδρεύοντες</a:t>
            </a:r>
            <a:r>
              <a:rPr sz="2950" spc="-25" dirty="0">
                <a:solidFill>
                  <a:srgbClr val="2E7787"/>
                </a:solidFill>
                <a:latin typeface="Arial"/>
                <a:cs typeface="Arial"/>
              </a:rPr>
              <a:t> </a:t>
            </a:r>
            <a:r>
              <a:rPr sz="2950" dirty="0">
                <a:solidFill>
                  <a:srgbClr val="2E7787"/>
                </a:solidFill>
                <a:latin typeface="Arial"/>
                <a:cs typeface="Arial"/>
              </a:rPr>
              <a:t>έχουν</a:t>
            </a:r>
            <a:r>
              <a:rPr sz="2950" spc="-5" dirty="0">
                <a:solidFill>
                  <a:srgbClr val="2E7787"/>
                </a:solidFill>
                <a:latin typeface="Arial"/>
                <a:cs typeface="Arial"/>
              </a:rPr>
              <a:t> </a:t>
            </a:r>
            <a:r>
              <a:rPr sz="2950" dirty="0">
                <a:solidFill>
                  <a:srgbClr val="2E7787"/>
                </a:solidFill>
                <a:latin typeface="Arial"/>
                <a:cs typeface="Arial"/>
              </a:rPr>
              <a:t>υποχρέωση</a:t>
            </a:r>
            <a:r>
              <a:rPr sz="2950" spc="-5" dirty="0">
                <a:solidFill>
                  <a:srgbClr val="2E7787"/>
                </a:solidFill>
                <a:latin typeface="Arial"/>
                <a:cs typeface="Arial"/>
              </a:rPr>
              <a:t> </a:t>
            </a:r>
            <a:r>
              <a:rPr sz="2950" dirty="0">
                <a:solidFill>
                  <a:srgbClr val="2E7787"/>
                </a:solidFill>
                <a:latin typeface="Arial"/>
                <a:cs typeface="Arial"/>
              </a:rPr>
              <a:t>να κάνουν</a:t>
            </a:r>
            <a:r>
              <a:rPr sz="2950" spc="-5" dirty="0">
                <a:solidFill>
                  <a:srgbClr val="2E7787"/>
                </a:solidFill>
                <a:latin typeface="Arial"/>
                <a:cs typeface="Arial"/>
              </a:rPr>
              <a:t> </a:t>
            </a:r>
            <a:r>
              <a:rPr sz="2950" dirty="0">
                <a:solidFill>
                  <a:srgbClr val="2E7787"/>
                </a:solidFill>
                <a:latin typeface="Arial"/>
                <a:cs typeface="Arial"/>
              </a:rPr>
              <a:t>ανάλογες</a:t>
            </a:r>
            <a:r>
              <a:rPr sz="2950" spc="-5" dirty="0">
                <a:solidFill>
                  <a:srgbClr val="2E7787"/>
                </a:solidFill>
                <a:latin typeface="Arial"/>
                <a:cs typeface="Arial"/>
              </a:rPr>
              <a:t> </a:t>
            </a:r>
            <a:r>
              <a:rPr sz="2950" dirty="0">
                <a:solidFill>
                  <a:srgbClr val="2E7787"/>
                </a:solidFill>
                <a:latin typeface="Arial"/>
                <a:cs typeface="Arial"/>
              </a:rPr>
              <a:t>διευθετήσεις</a:t>
            </a:r>
            <a:r>
              <a:rPr sz="2950" spc="-30"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τη</a:t>
            </a:r>
            <a:r>
              <a:rPr sz="2950" spc="-5" dirty="0">
                <a:solidFill>
                  <a:srgbClr val="2E7787"/>
                </a:solidFill>
                <a:latin typeface="Arial"/>
                <a:cs typeface="Arial"/>
              </a:rPr>
              <a:t> </a:t>
            </a:r>
            <a:r>
              <a:rPr sz="2950" dirty="0">
                <a:solidFill>
                  <a:srgbClr val="2E7787"/>
                </a:solidFill>
                <a:latin typeface="Arial"/>
                <a:cs typeface="Arial"/>
              </a:rPr>
              <a:t>μετάβαση και</a:t>
            </a:r>
            <a:r>
              <a:rPr sz="2950" spc="-5" dirty="0">
                <a:solidFill>
                  <a:srgbClr val="2E7787"/>
                </a:solidFill>
                <a:latin typeface="Arial"/>
                <a:cs typeface="Arial"/>
              </a:rPr>
              <a:t> </a:t>
            </a:r>
            <a:r>
              <a:rPr sz="2950" spc="-10" dirty="0">
                <a:solidFill>
                  <a:srgbClr val="2E7787"/>
                </a:solidFill>
                <a:latin typeface="Arial"/>
                <a:cs typeface="Arial"/>
              </a:rPr>
              <a:t>επιστροφή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Βοηθών τους</a:t>
            </a:r>
            <a:r>
              <a:rPr sz="2950" spc="-5" dirty="0">
                <a:solidFill>
                  <a:srgbClr val="2E7787"/>
                </a:solidFill>
                <a:latin typeface="Arial"/>
                <a:cs typeface="Arial"/>
              </a:rPr>
              <a:t> </a:t>
            </a:r>
            <a:r>
              <a:rPr sz="2950" dirty="0">
                <a:solidFill>
                  <a:srgbClr val="2E7787"/>
                </a:solidFill>
                <a:latin typeface="Arial"/>
                <a:cs typeface="Arial"/>
              </a:rPr>
              <a:t>από</a:t>
            </a:r>
            <a:r>
              <a:rPr sz="2950" spc="10"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προς το</a:t>
            </a:r>
            <a:r>
              <a:rPr sz="2950" spc="-5" dirty="0">
                <a:solidFill>
                  <a:srgbClr val="2E7787"/>
                </a:solidFill>
                <a:latin typeface="Arial"/>
                <a:cs typeface="Arial"/>
              </a:rPr>
              <a:t> </a:t>
            </a:r>
            <a:r>
              <a:rPr sz="2950" dirty="0">
                <a:solidFill>
                  <a:srgbClr val="2E7787"/>
                </a:solidFill>
                <a:latin typeface="Arial"/>
                <a:cs typeface="Arial"/>
              </a:rPr>
              <a:t>εκλογικό</a:t>
            </a:r>
            <a:r>
              <a:rPr sz="2950" spc="-20" dirty="0">
                <a:solidFill>
                  <a:srgbClr val="2E7787"/>
                </a:solidFill>
                <a:latin typeface="Arial"/>
                <a:cs typeface="Arial"/>
              </a:rPr>
              <a:t> </a:t>
            </a:r>
            <a:r>
              <a:rPr sz="2950" spc="-10" dirty="0">
                <a:solidFill>
                  <a:srgbClr val="2E7787"/>
                </a:solidFill>
                <a:latin typeface="Arial"/>
                <a:cs typeface="Arial"/>
              </a:rPr>
              <a:t>κέντρο</a:t>
            </a:r>
            <a:endParaRPr sz="2950">
              <a:latin typeface="Arial"/>
              <a:cs typeface="Arial"/>
            </a:endParaRPr>
          </a:p>
          <a:p>
            <a:pPr marL="389255" marR="389890" indent="-377190">
              <a:lnSpc>
                <a:spcPct val="120700"/>
              </a:lnSpc>
              <a:spcBef>
                <a:spcPts val="1490"/>
              </a:spcBef>
              <a:buSzPct val="120338"/>
              <a:buChar char="•"/>
              <a:tabLst>
                <a:tab pos="389255" algn="l"/>
              </a:tabLst>
            </a:pPr>
            <a:r>
              <a:rPr sz="2950" dirty="0">
                <a:solidFill>
                  <a:srgbClr val="2E7787"/>
                </a:solidFill>
                <a:latin typeface="Arial"/>
                <a:cs typeface="Arial"/>
              </a:rPr>
              <a:t>Απαγορεύεται</a:t>
            </a:r>
            <a:r>
              <a:rPr sz="2950" spc="-5" dirty="0">
                <a:solidFill>
                  <a:srgbClr val="2E7787"/>
                </a:solidFill>
                <a:latin typeface="Arial"/>
                <a:cs typeface="Arial"/>
              </a:rPr>
              <a:t> </a:t>
            </a:r>
            <a:r>
              <a:rPr sz="2950" dirty="0">
                <a:solidFill>
                  <a:srgbClr val="2E7787"/>
                </a:solidFill>
                <a:latin typeface="Arial"/>
                <a:cs typeface="Arial"/>
              </a:rPr>
              <a:t>στο</a:t>
            </a:r>
            <a:r>
              <a:rPr sz="2950" spc="-10" dirty="0">
                <a:solidFill>
                  <a:srgbClr val="2E7787"/>
                </a:solidFill>
                <a:latin typeface="Arial"/>
                <a:cs typeface="Arial"/>
              </a:rPr>
              <a:t> </a:t>
            </a:r>
            <a:r>
              <a:rPr sz="2950" dirty="0">
                <a:solidFill>
                  <a:srgbClr val="2E7787"/>
                </a:solidFill>
                <a:latin typeface="Arial"/>
                <a:cs typeface="Arial"/>
              </a:rPr>
              <a:t>αυτοκίνητο</a:t>
            </a:r>
            <a:r>
              <a:rPr sz="2950" spc="-15"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βρίσκονται</a:t>
            </a:r>
            <a:r>
              <a:rPr sz="2950" spc="-10" dirty="0">
                <a:solidFill>
                  <a:srgbClr val="2E7787"/>
                </a:solidFill>
                <a:latin typeface="Arial"/>
                <a:cs typeface="Arial"/>
              </a:rPr>
              <a:t> </a:t>
            </a:r>
            <a:r>
              <a:rPr sz="2950" dirty="0">
                <a:solidFill>
                  <a:srgbClr val="2E7787"/>
                </a:solidFill>
                <a:latin typeface="Arial"/>
                <a:cs typeface="Arial"/>
              </a:rPr>
              <a:t>εκπρόσωποι</a:t>
            </a:r>
            <a:r>
              <a:rPr sz="2950" spc="-15" dirty="0">
                <a:solidFill>
                  <a:srgbClr val="2E7787"/>
                </a:solidFill>
                <a:latin typeface="Arial"/>
                <a:cs typeface="Arial"/>
              </a:rPr>
              <a:t> </a:t>
            </a:r>
            <a:r>
              <a:rPr sz="2950" dirty="0">
                <a:solidFill>
                  <a:srgbClr val="2E7787"/>
                </a:solidFill>
                <a:latin typeface="Arial"/>
                <a:cs typeface="Arial"/>
              </a:rPr>
              <a:t>υποψηφίων.</a:t>
            </a:r>
            <a:r>
              <a:rPr sz="2950" spc="-10" dirty="0">
                <a:solidFill>
                  <a:srgbClr val="2E7787"/>
                </a:solidFill>
                <a:latin typeface="Arial"/>
                <a:cs typeface="Arial"/>
              </a:rPr>
              <a:t> </a:t>
            </a:r>
            <a:r>
              <a:rPr sz="2950" dirty="0">
                <a:solidFill>
                  <a:srgbClr val="2E7787"/>
                </a:solidFill>
                <a:latin typeface="Arial"/>
                <a:cs typeface="Arial"/>
              </a:rPr>
              <a:t>Αν</a:t>
            </a:r>
            <a:r>
              <a:rPr sz="2950" spc="-15"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επιθυμούν,</a:t>
            </a:r>
            <a:r>
              <a:rPr sz="2950" spc="-10" dirty="0">
                <a:solidFill>
                  <a:srgbClr val="2E7787"/>
                </a:solidFill>
                <a:latin typeface="Arial"/>
                <a:cs typeface="Arial"/>
              </a:rPr>
              <a:t> </a:t>
            </a:r>
            <a:r>
              <a:rPr sz="2950" dirty="0">
                <a:solidFill>
                  <a:srgbClr val="2E7787"/>
                </a:solidFill>
                <a:latin typeface="Arial"/>
                <a:cs typeface="Arial"/>
              </a:rPr>
              <a:t>μπορούν</a:t>
            </a:r>
            <a:r>
              <a:rPr sz="2950" spc="-15" dirty="0">
                <a:solidFill>
                  <a:srgbClr val="2E7787"/>
                </a:solidFill>
                <a:latin typeface="Arial"/>
                <a:cs typeface="Arial"/>
              </a:rPr>
              <a:t> </a:t>
            </a:r>
            <a:r>
              <a:rPr sz="2950" spc="-25" dirty="0">
                <a:solidFill>
                  <a:srgbClr val="2E7787"/>
                </a:solidFill>
                <a:latin typeface="Arial"/>
                <a:cs typeface="Arial"/>
              </a:rPr>
              <a:t>να </a:t>
            </a:r>
            <a:r>
              <a:rPr sz="2950" dirty="0">
                <a:solidFill>
                  <a:srgbClr val="2E7787"/>
                </a:solidFill>
                <a:latin typeface="Arial"/>
                <a:cs typeface="Arial"/>
              </a:rPr>
              <a:t>συνοδεύσουν</a:t>
            </a:r>
            <a:r>
              <a:rPr sz="2950" spc="-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αυτοκίνητο του/της</a:t>
            </a:r>
            <a:r>
              <a:rPr sz="2950" spc="5" dirty="0">
                <a:solidFill>
                  <a:srgbClr val="2E7787"/>
                </a:solidFill>
                <a:latin typeface="Arial"/>
                <a:cs typeface="Arial"/>
              </a:rPr>
              <a:t> </a:t>
            </a:r>
            <a:r>
              <a:rPr sz="2950" dirty="0">
                <a:solidFill>
                  <a:srgbClr val="2E7787"/>
                </a:solidFill>
                <a:latin typeface="Arial"/>
                <a:cs typeface="Arial"/>
              </a:rPr>
              <a:t>Προεδρεύοντα</a:t>
            </a:r>
            <a:r>
              <a:rPr sz="2950" spc="-20"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δικό</a:t>
            </a:r>
            <a:r>
              <a:rPr sz="2950" spc="-15" dirty="0">
                <a:solidFill>
                  <a:srgbClr val="2E7787"/>
                </a:solidFill>
                <a:latin typeface="Arial"/>
                <a:cs typeface="Arial"/>
              </a:rPr>
              <a:t> </a:t>
            </a:r>
            <a:r>
              <a:rPr sz="2950" dirty="0">
                <a:solidFill>
                  <a:srgbClr val="2E7787"/>
                </a:solidFill>
                <a:latin typeface="Arial"/>
                <a:cs typeface="Arial"/>
              </a:rPr>
              <a:t>τους</a:t>
            </a:r>
            <a:r>
              <a:rPr sz="2950" spc="5" dirty="0">
                <a:solidFill>
                  <a:srgbClr val="2E7787"/>
                </a:solidFill>
                <a:latin typeface="Arial"/>
                <a:cs typeface="Arial"/>
              </a:rPr>
              <a:t> </a:t>
            </a:r>
            <a:r>
              <a:rPr sz="2950" spc="-10" dirty="0">
                <a:solidFill>
                  <a:srgbClr val="2E7787"/>
                </a:solidFill>
                <a:latin typeface="Arial"/>
                <a:cs typeface="Arial"/>
              </a:rPr>
              <a:t>όχημα</a:t>
            </a:r>
            <a:endParaRPr sz="2950">
              <a:latin typeface="Arial"/>
              <a:cs typeface="Arial"/>
            </a:endParaRPr>
          </a:p>
          <a:p>
            <a:pPr marL="389255" marR="5080" indent="-377190">
              <a:lnSpc>
                <a:spcPct val="120800"/>
              </a:lnSpc>
              <a:spcBef>
                <a:spcPts val="1480"/>
              </a:spcBef>
              <a:buSzPct val="120338"/>
              <a:buChar char="•"/>
              <a:tabLst>
                <a:tab pos="389255" algn="l"/>
              </a:tabLst>
            </a:pPr>
            <a:r>
              <a:rPr sz="2950" dirty="0">
                <a:solidFill>
                  <a:srgbClr val="2E7787"/>
                </a:solidFill>
                <a:latin typeface="Arial"/>
                <a:cs typeface="Arial"/>
              </a:rPr>
              <a:t>Στο</a:t>
            </a:r>
            <a:r>
              <a:rPr sz="2950" spc="-10" dirty="0">
                <a:solidFill>
                  <a:srgbClr val="2E7787"/>
                </a:solidFill>
                <a:latin typeface="Arial"/>
                <a:cs typeface="Arial"/>
              </a:rPr>
              <a:t> </a:t>
            </a:r>
            <a:r>
              <a:rPr sz="2950" dirty="0">
                <a:solidFill>
                  <a:srgbClr val="2E7787"/>
                </a:solidFill>
                <a:latin typeface="Arial"/>
                <a:cs typeface="Arial"/>
              </a:rPr>
              <a:t>ταμπλό του</a:t>
            </a:r>
            <a:r>
              <a:rPr sz="2950" spc="-10" dirty="0">
                <a:solidFill>
                  <a:srgbClr val="2E7787"/>
                </a:solidFill>
                <a:latin typeface="Arial"/>
                <a:cs typeface="Arial"/>
              </a:rPr>
              <a:t> </a:t>
            </a:r>
            <a:r>
              <a:rPr sz="2950" dirty="0">
                <a:solidFill>
                  <a:srgbClr val="2E7787"/>
                </a:solidFill>
                <a:latin typeface="Arial"/>
                <a:cs typeface="Arial"/>
              </a:rPr>
              <a:t>αυτοκινήτου τοποθετείται</a:t>
            </a:r>
            <a:r>
              <a:rPr sz="2950" spc="-35" dirty="0">
                <a:solidFill>
                  <a:srgbClr val="2E7787"/>
                </a:solidFill>
                <a:latin typeface="Arial"/>
                <a:cs typeface="Arial"/>
              </a:rPr>
              <a:t> </a:t>
            </a:r>
            <a:r>
              <a:rPr sz="2950" dirty="0">
                <a:solidFill>
                  <a:srgbClr val="2E7787"/>
                </a:solidFill>
                <a:latin typeface="Arial"/>
                <a:cs typeface="Arial"/>
              </a:rPr>
              <a:t>ειδική</a:t>
            </a:r>
            <a:r>
              <a:rPr sz="2950" spc="-30" dirty="0">
                <a:solidFill>
                  <a:srgbClr val="2E7787"/>
                </a:solidFill>
                <a:latin typeface="Arial"/>
                <a:cs typeface="Arial"/>
              </a:rPr>
              <a:t> </a:t>
            </a:r>
            <a:r>
              <a:rPr sz="2950" dirty="0">
                <a:solidFill>
                  <a:srgbClr val="2E7787"/>
                </a:solidFill>
                <a:latin typeface="Arial"/>
                <a:cs typeface="Arial"/>
              </a:rPr>
              <a:t>πινακίδα</a:t>
            </a:r>
            <a:r>
              <a:rPr sz="2950" spc="5" dirty="0">
                <a:solidFill>
                  <a:srgbClr val="2E7787"/>
                </a:solidFill>
                <a:latin typeface="Arial"/>
                <a:cs typeface="Arial"/>
              </a:rPr>
              <a:t> </a:t>
            </a:r>
            <a:r>
              <a:rPr sz="2950" dirty="0">
                <a:solidFill>
                  <a:srgbClr val="2E7787"/>
                </a:solidFill>
                <a:latin typeface="Arial"/>
                <a:cs typeface="Arial"/>
              </a:rPr>
              <a:t>με</a:t>
            </a:r>
            <a:r>
              <a:rPr sz="2950" spc="-20" dirty="0">
                <a:solidFill>
                  <a:srgbClr val="2E7787"/>
                </a:solidFill>
                <a:latin typeface="Arial"/>
                <a:cs typeface="Arial"/>
              </a:rPr>
              <a:t> </a:t>
            </a:r>
            <a:r>
              <a:rPr sz="2950" dirty="0">
                <a:solidFill>
                  <a:srgbClr val="2E7787"/>
                </a:solidFill>
                <a:latin typeface="Arial"/>
                <a:cs typeface="Arial"/>
              </a:rPr>
              <a:t>ένδειξη</a:t>
            </a:r>
            <a:r>
              <a:rPr sz="2950" spc="-20" dirty="0">
                <a:solidFill>
                  <a:srgbClr val="2E7787"/>
                </a:solidFill>
                <a:latin typeface="Arial"/>
                <a:cs typeface="Arial"/>
              </a:rPr>
              <a:t> </a:t>
            </a:r>
            <a:r>
              <a:rPr sz="2950" dirty="0">
                <a:solidFill>
                  <a:srgbClr val="2E7787"/>
                </a:solidFill>
                <a:latin typeface="Arial"/>
                <a:cs typeface="Arial"/>
              </a:rPr>
              <a:t>«ΠΡΟΕΔΡΕΥΩΝ»</a:t>
            </a:r>
            <a:r>
              <a:rPr sz="2950" spc="-5" dirty="0">
                <a:solidFill>
                  <a:srgbClr val="2E7787"/>
                </a:solidFill>
                <a:latin typeface="Arial"/>
                <a:cs typeface="Arial"/>
              </a:rPr>
              <a:t> </a:t>
            </a:r>
            <a:r>
              <a:rPr sz="2950" dirty="0">
                <a:solidFill>
                  <a:srgbClr val="2E7787"/>
                </a:solidFill>
                <a:latin typeface="Arial"/>
                <a:cs typeface="Arial"/>
              </a:rPr>
              <a:t>(βρίσκεται</a:t>
            </a:r>
            <a:r>
              <a:rPr sz="2950" spc="-10" dirty="0">
                <a:solidFill>
                  <a:srgbClr val="2E7787"/>
                </a:solidFill>
                <a:latin typeface="Arial"/>
                <a:cs typeface="Arial"/>
              </a:rPr>
              <a:t> εντός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κάλπης)</a:t>
            </a:r>
            <a:r>
              <a:rPr sz="2950" spc="-10"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παρέχονται</a:t>
            </a:r>
            <a:r>
              <a:rPr sz="2950" spc="-5" dirty="0">
                <a:solidFill>
                  <a:srgbClr val="2E7787"/>
                </a:solidFill>
                <a:latin typeface="Arial"/>
                <a:cs typeface="Arial"/>
              </a:rPr>
              <a:t> </a:t>
            </a:r>
            <a:r>
              <a:rPr sz="2950" dirty="0">
                <a:solidFill>
                  <a:srgbClr val="2E7787"/>
                </a:solidFill>
                <a:latin typeface="Arial"/>
                <a:cs typeface="Arial"/>
              </a:rPr>
              <a:t>όλες</a:t>
            </a:r>
            <a:r>
              <a:rPr sz="2950" spc="-10" dirty="0">
                <a:solidFill>
                  <a:srgbClr val="2E7787"/>
                </a:solidFill>
                <a:latin typeface="Arial"/>
                <a:cs typeface="Arial"/>
              </a:rPr>
              <a:t> </a:t>
            </a:r>
            <a:r>
              <a:rPr sz="2950" dirty="0">
                <a:solidFill>
                  <a:srgbClr val="2E7787"/>
                </a:solidFill>
                <a:latin typeface="Arial"/>
                <a:cs typeface="Arial"/>
              </a:rPr>
              <a:t>οι</a:t>
            </a:r>
            <a:r>
              <a:rPr sz="2950" spc="-10" dirty="0">
                <a:solidFill>
                  <a:srgbClr val="2E7787"/>
                </a:solidFill>
                <a:latin typeface="Arial"/>
                <a:cs typeface="Arial"/>
              </a:rPr>
              <a:t> </a:t>
            </a:r>
            <a:r>
              <a:rPr sz="2950" dirty="0">
                <a:solidFill>
                  <a:srgbClr val="2E7787"/>
                </a:solidFill>
                <a:latin typeface="Arial"/>
                <a:cs typeface="Arial"/>
              </a:rPr>
              <a:t>κυκλοφοριακές</a:t>
            </a:r>
            <a:r>
              <a:rPr sz="2950" spc="-25" dirty="0">
                <a:solidFill>
                  <a:srgbClr val="2E7787"/>
                </a:solidFill>
                <a:latin typeface="Arial"/>
                <a:cs typeface="Arial"/>
              </a:rPr>
              <a:t> </a:t>
            </a:r>
            <a:r>
              <a:rPr sz="2950" dirty="0">
                <a:solidFill>
                  <a:srgbClr val="2E7787"/>
                </a:solidFill>
                <a:latin typeface="Arial"/>
                <a:cs typeface="Arial"/>
              </a:rPr>
              <a:t>διευκολύνσεις</a:t>
            </a:r>
            <a:r>
              <a:rPr sz="2950" spc="-20"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Αστυνομία</a:t>
            </a:r>
            <a:endParaRPr sz="2950">
              <a:latin typeface="Arial"/>
              <a:cs typeface="Arial"/>
            </a:endParaRPr>
          </a:p>
          <a:p>
            <a:pPr>
              <a:lnSpc>
                <a:spcPct val="100000"/>
              </a:lnSpc>
              <a:spcBef>
                <a:spcPts val="409"/>
              </a:spcBef>
            </a:pPr>
            <a:endParaRPr sz="2950">
              <a:latin typeface="Arial"/>
              <a:cs typeface="Arial"/>
            </a:endParaRPr>
          </a:p>
          <a:p>
            <a:pPr marL="389255" marR="156845">
              <a:lnSpc>
                <a:spcPct val="120700"/>
              </a:lnSpc>
            </a:pPr>
            <a:r>
              <a:rPr sz="2950" dirty="0">
                <a:solidFill>
                  <a:srgbClr val="E28B18"/>
                </a:solidFill>
                <a:latin typeface="Arial"/>
                <a:cs typeface="Arial"/>
              </a:rPr>
              <a:t>Η</a:t>
            </a:r>
            <a:r>
              <a:rPr sz="2950" spc="-20" dirty="0">
                <a:solidFill>
                  <a:srgbClr val="E28B18"/>
                </a:solidFill>
                <a:latin typeface="Arial"/>
                <a:cs typeface="Arial"/>
              </a:rPr>
              <a:t> </a:t>
            </a:r>
            <a:r>
              <a:rPr sz="2950" dirty="0">
                <a:solidFill>
                  <a:srgbClr val="E28B18"/>
                </a:solidFill>
                <a:latin typeface="Arial"/>
                <a:cs typeface="Arial"/>
              </a:rPr>
              <a:t>ΑΣΤΥΝΟΜΙΑ</a:t>
            </a:r>
            <a:r>
              <a:rPr sz="2950" spc="-5" dirty="0">
                <a:solidFill>
                  <a:srgbClr val="E28B18"/>
                </a:solidFill>
                <a:latin typeface="Arial"/>
                <a:cs typeface="Arial"/>
              </a:rPr>
              <a:t> </a:t>
            </a:r>
            <a:r>
              <a:rPr sz="2950" dirty="0">
                <a:solidFill>
                  <a:srgbClr val="E28B18"/>
                </a:solidFill>
                <a:latin typeface="Arial"/>
                <a:cs typeface="Arial"/>
              </a:rPr>
              <a:t>ΔΕΝ</a:t>
            </a:r>
            <a:r>
              <a:rPr sz="2950" spc="-5" dirty="0">
                <a:solidFill>
                  <a:srgbClr val="E28B18"/>
                </a:solidFill>
                <a:latin typeface="Arial"/>
                <a:cs typeface="Arial"/>
              </a:rPr>
              <a:t> </a:t>
            </a:r>
            <a:r>
              <a:rPr sz="2950" dirty="0">
                <a:solidFill>
                  <a:srgbClr val="E28B18"/>
                </a:solidFill>
                <a:latin typeface="Arial"/>
                <a:cs typeface="Arial"/>
              </a:rPr>
              <a:t>ΘΑ</a:t>
            </a:r>
            <a:r>
              <a:rPr sz="2950" spc="-5" dirty="0">
                <a:solidFill>
                  <a:srgbClr val="E28B18"/>
                </a:solidFill>
                <a:latin typeface="Arial"/>
                <a:cs typeface="Arial"/>
              </a:rPr>
              <a:t> </a:t>
            </a:r>
            <a:r>
              <a:rPr sz="2950" dirty="0">
                <a:solidFill>
                  <a:srgbClr val="E28B18"/>
                </a:solidFill>
                <a:latin typeface="Arial"/>
                <a:cs typeface="Arial"/>
              </a:rPr>
              <a:t>ΕΠΙΤΡΕΠΕΙ</a:t>
            </a:r>
            <a:r>
              <a:rPr sz="2950" spc="-5" dirty="0">
                <a:solidFill>
                  <a:srgbClr val="E28B18"/>
                </a:solidFill>
                <a:latin typeface="Arial"/>
                <a:cs typeface="Arial"/>
              </a:rPr>
              <a:t> </a:t>
            </a:r>
            <a:r>
              <a:rPr sz="2950" dirty="0">
                <a:solidFill>
                  <a:srgbClr val="E28B18"/>
                </a:solidFill>
                <a:latin typeface="Arial"/>
                <a:cs typeface="Arial"/>
              </a:rPr>
              <a:t>ΤΗΝ</a:t>
            </a:r>
            <a:r>
              <a:rPr sz="2950" spc="-5" dirty="0">
                <a:solidFill>
                  <a:srgbClr val="E28B18"/>
                </a:solidFill>
                <a:latin typeface="Arial"/>
                <a:cs typeface="Arial"/>
              </a:rPr>
              <a:t> </a:t>
            </a:r>
            <a:r>
              <a:rPr sz="2950" dirty="0">
                <a:solidFill>
                  <a:srgbClr val="E28B18"/>
                </a:solidFill>
                <a:latin typeface="Arial"/>
                <a:cs typeface="Arial"/>
              </a:rPr>
              <a:t>ΕΙΣΟΔΟ</a:t>
            </a:r>
            <a:r>
              <a:rPr sz="2950" spc="-5" dirty="0">
                <a:solidFill>
                  <a:srgbClr val="E28B18"/>
                </a:solidFill>
                <a:latin typeface="Arial"/>
                <a:cs typeface="Arial"/>
              </a:rPr>
              <a:t> </a:t>
            </a:r>
            <a:r>
              <a:rPr sz="2950" dirty="0">
                <a:solidFill>
                  <a:srgbClr val="E28B18"/>
                </a:solidFill>
                <a:latin typeface="Arial"/>
                <a:cs typeface="Arial"/>
              </a:rPr>
              <a:t>ΣΤΟΝ ΧΩΡΟ</a:t>
            </a:r>
            <a:r>
              <a:rPr sz="2950" spc="-15" dirty="0">
                <a:solidFill>
                  <a:srgbClr val="E28B18"/>
                </a:solidFill>
                <a:latin typeface="Arial"/>
                <a:cs typeface="Arial"/>
              </a:rPr>
              <a:t> </a:t>
            </a:r>
            <a:r>
              <a:rPr sz="2950" dirty="0">
                <a:solidFill>
                  <a:srgbClr val="E28B18"/>
                </a:solidFill>
                <a:latin typeface="Arial"/>
                <a:cs typeface="Arial"/>
              </a:rPr>
              <a:t>ΣΤΑΘΜΕΥΣΗΣ</a:t>
            </a:r>
            <a:r>
              <a:rPr sz="2950" spc="5" dirty="0">
                <a:solidFill>
                  <a:srgbClr val="E28B18"/>
                </a:solidFill>
                <a:latin typeface="Arial"/>
                <a:cs typeface="Arial"/>
              </a:rPr>
              <a:t> </a:t>
            </a:r>
            <a:r>
              <a:rPr sz="2950" dirty="0">
                <a:solidFill>
                  <a:srgbClr val="E28B18"/>
                </a:solidFill>
                <a:latin typeface="Arial"/>
                <a:cs typeface="Arial"/>
              </a:rPr>
              <a:t>ΣΕ</a:t>
            </a:r>
            <a:r>
              <a:rPr sz="2950" spc="-5" dirty="0">
                <a:solidFill>
                  <a:srgbClr val="E28B18"/>
                </a:solidFill>
                <a:latin typeface="Arial"/>
                <a:cs typeface="Arial"/>
              </a:rPr>
              <a:t> </a:t>
            </a:r>
            <a:r>
              <a:rPr sz="2950" dirty="0">
                <a:solidFill>
                  <a:srgbClr val="E28B18"/>
                </a:solidFill>
                <a:latin typeface="Arial"/>
                <a:cs typeface="Arial"/>
              </a:rPr>
              <a:t>ΟΧΗΜΑΤΑ</a:t>
            </a:r>
            <a:r>
              <a:rPr sz="2950" spc="-5" dirty="0">
                <a:solidFill>
                  <a:srgbClr val="E28B18"/>
                </a:solidFill>
                <a:latin typeface="Arial"/>
                <a:cs typeface="Arial"/>
              </a:rPr>
              <a:t> </a:t>
            </a:r>
            <a:r>
              <a:rPr sz="2950" spc="-25" dirty="0">
                <a:solidFill>
                  <a:srgbClr val="E28B18"/>
                </a:solidFill>
                <a:latin typeface="Arial"/>
                <a:cs typeface="Arial"/>
              </a:rPr>
              <a:t>ΠΟΥ </a:t>
            </a:r>
            <a:r>
              <a:rPr sz="2950" dirty="0">
                <a:solidFill>
                  <a:srgbClr val="E28B18"/>
                </a:solidFill>
                <a:latin typeface="Arial"/>
                <a:cs typeface="Arial"/>
              </a:rPr>
              <a:t>ΔΕΝ</a:t>
            </a:r>
            <a:r>
              <a:rPr sz="2950" spc="-10" dirty="0">
                <a:solidFill>
                  <a:srgbClr val="E28B18"/>
                </a:solidFill>
                <a:latin typeface="Arial"/>
                <a:cs typeface="Arial"/>
              </a:rPr>
              <a:t> </a:t>
            </a:r>
            <a:r>
              <a:rPr sz="2950" dirty="0">
                <a:solidFill>
                  <a:srgbClr val="E28B18"/>
                </a:solidFill>
                <a:latin typeface="Arial"/>
                <a:cs typeface="Arial"/>
              </a:rPr>
              <a:t>ΘΑ</a:t>
            </a:r>
            <a:r>
              <a:rPr sz="2950" spc="-20" dirty="0">
                <a:solidFill>
                  <a:srgbClr val="E28B18"/>
                </a:solidFill>
                <a:latin typeface="Arial"/>
                <a:cs typeface="Arial"/>
              </a:rPr>
              <a:t> </a:t>
            </a:r>
            <a:r>
              <a:rPr sz="2950" dirty="0">
                <a:solidFill>
                  <a:srgbClr val="E28B18"/>
                </a:solidFill>
                <a:latin typeface="Arial"/>
                <a:cs typeface="Arial"/>
              </a:rPr>
              <a:t>ΦΕΡΟΥΝ</a:t>
            </a:r>
            <a:r>
              <a:rPr sz="2950" spc="-10" dirty="0">
                <a:solidFill>
                  <a:srgbClr val="E28B18"/>
                </a:solidFill>
                <a:latin typeface="Arial"/>
                <a:cs typeface="Arial"/>
              </a:rPr>
              <a:t> </a:t>
            </a:r>
            <a:r>
              <a:rPr sz="2950" dirty="0">
                <a:solidFill>
                  <a:srgbClr val="E28B18"/>
                </a:solidFill>
                <a:latin typeface="Arial"/>
                <a:cs typeface="Arial"/>
              </a:rPr>
              <a:t>ΤΗΝ</a:t>
            </a:r>
            <a:r>
              <a:rPr sz="2950" spc="-5" dirty="0">
                <a:solidFill>
                  <a:srgbClr val="E28B18"/>
                </a:solidFill>
                <a:latin typeface="Arial"/>
                <a:cs typeface="Arial"/>
              </a:rPr>
              <a:t> </a:t>
            </a:r>
            <a:r>
              <a:rPr sz="2950" dirty="0">
                <a:solidFill>
                  <a:srgbClr val="E28B18"/>
                </a:solidFill>
                <a:latin typeface="Arial"/>
                <a:cs typeface="Arial"/>
              </a:rPr>
              <a:t>ΕΙΔΙΚΗ</a:t>
            </a:r>
            <a:r>
              <a:rPr sz="2950" spc="-5" dirty="0">
                <a:solidFill>
                  <a:srgbClr val="E28B18"/>
                </a:solidFill>
                <a:latin typeface="Arial"/>
                <a:cs typeface="Arial"/>
              </a:rPr>
              <a:t> </a:t>
            </a:r>
            <a:r>
              <a:rPr sz="2950" spc="-10" dirty="0">
                <a:solidFill>
                  <a:srgbClr val="E28B18"/>
                </a:solidFill>
                <a:latin typeface="Arial"/>
                <a:cs typeface="Arial"/>
              </a:rPr>
              <a:t>ΠΙΝΑΚΙΔΑ</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0" dirty="0"/>
              <a:t>Συμπλήρωση</a:t>
            </a:r>
            <a:r>
              <a:rPr spc="275" dirty="0"/>
              <a:t> </a:t>
            </a:r>
            <a:r>
              <a:rPr spc="85" dirty="0"/>
              <a:t>διαδικασίας</a:t>
            </a:r>
            <a:r>
              <a:rPr spc="295" dirty="0"/>
              <a:t> </a:t>
            </a:r>
            <a:r>
              <a:rPr dirty="0"/>
              <a:t>&amp;</a:t>
            </a:r>
            <a:r>
              <a:rPr spc="260" dirty="0"/>
              <a:t> </a:t>
            </a:r>
            <a:r>
              <a:rPr spc="65" dirty="0"/>
              <a:t>αναχώρηση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9" cy="11308552"/>
          </a:xfrm>
          <a:prstGeom prst="rect">
            <a:avLst/>
          </a:prstGeom>
        </p:spPr>
      </p:pic>
      <p:sp>
        <p:nvSpPr>
          <p:cNvPr id="3" name="object 3"/>
          <p:cNvSpPr txBox="1">
            <a:spLocks noGrp="1"/>
          </p:cNvSpPr>
          <p:nvPr>
            <p:ph type="title"/>
          </p:nvPr>
        </p:nvSpPr>
        <p:spPr>
          <a:xfrm>
            <a:off x="0" y="2638663"/>
            <a:ext cx="20104100" cy="1871345"/>
          </a:xfrm>
          <a:prstGeom prst="rect">
            <a:avLst/>
          </a:prstGeom>
          <a:ln w="10470">
            <a:solidFill>
              <a:srgbClr val="6FAC46"/>
            </a:solidFill>
          </a:ln>
        </p:spPr>
        <p:txBody>
          <a:bodyPr vert="horz" wrap="square" lIns="0" tIns="597535" rIns="0" bIns="0" rtlCol="0">
            <a:spAutoFit/>
          </a:bodyPr>
          <a:lstStyle/>
          <a:p>
            <a:pPr marL="685800">
              <a:lnSpc>
                <a:spcPct val="100000"/>
              </a:lnSpc>
              <a:spcBef>
                <a:spcPts val="4705"/>
              </a:spcBef>
            </a:pPr>
            <a:r>
              <a:rPr sz="4600" b="0" i="1" dirty="0">
                <a:solidFill>
                  <a:srgbClr val="E28B18"/>
                </a:solidFill>
                <a:latin typeface="Arial"/>
                <a:cs typeface="Arial"/>
              </a:rPr>
              <a:t>Παράδοση</a:t>
            </a:r>
            <a:r>
              <a:rPr sz="4600" b="0" i="1" spc="-55" dirty="0">
                <a:solidFill>
                  <a:srgbClr val="E28B18"/>
                </a:solidFill>
                <a:latin typeface="Arial"/>
                <a:cs typeface="Arial"/>
              </a:rPr>
              <a:t> </a:t>
            </a:r>
            <a:r>
              <a:rPr sz="4600" b="0" i="1" spc="-10" dirty="0">
                <a:solidFill>
                  <a:srgbClr val="E28B18"/>
                </a:solidFill>
                <a:latin typeface="Arial"/>
                <a:cs typeface="Arial"/>
              </a:rPr>
              <a:t>κάλπης</a:t>
            </a:r>
            <a:endParaRPr sz="4600">
              <a:latin typeface="Arial"/>
              <a:cs typeface="Arial"/>
            </a:endParaRPr>
          </a:p>
        </p:txBody>
      </p:sp>
      <p:sp>
        <p:nvSpPr>
          <p:cNvPr id="4" name="object 4"/>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678946"/>
            <a:ext cx="17702530" cy="5201920"/>
          </a:xfrm>
          <a:prstGeom prst="rect">
            <a:avLst/>
          </a:prstGeom>
        </p:spPr>
        <p:txBody>
          <a:bodyPr vert="horz" wrap="square" lIns="0" tIns="184150" rIns="0" bIns="0" rtlCol="0">
            <a:spAutoFit/>
          </a:bodyPr>
          <a:lstStyle/>
          <a:p>
            <a:pPr marL="12700">
              <a:lnSpc>
                <a:spcPct val="100000"/>
              </a:lnSpc>
              <a:spcBef>
                <a:spcPts val="1450"/>
              </a:spcBef>
            </a:pPr>
            <a:r>
              <a:rPr sz="2950" b="1" dirty="0">
                <a:solidFill>
                  <a:srgbClr val="2E7787"/>
                </a:solidFill>
                <a:latin typeface="Arial"/>
                <a:cs typeface="Arial"/>
              </a:rPr>
              <a:t>Μαζί</a:t>
            </a:r>
            <a:r>
              <a:rPr sz="2950" b="1" spc="5" dirty="0">
                <a:solidFill>
                  <a:srgbClr val="2E7787"/>
                </a:solidFill>
                <a:latin typeface="Arial"/>
                <a:cs typeface="Arial"/>
              </a:rPr>
              <a:t> </a:t>
            </a:r>
            <a:r>
              <a:rPr sz="2950" b="1" dirty="0">
                <a:solidFill>
                  <a:srgbClr val="2E7787"/>
                </a:solidFill>
                <a:latin typeface="Arial"/>
                <a:cs typeface="Arial"/>
              </a:rPr>
              <a:t>με</a:t>
            </a:r>
            <a:r>
              <a:rPr sz="2950" b="1" spc="-10" dirty="0">
                <a:solidFill>
                  <a:srgbClr val="2E7787"/>
                </a:solidFill>
                <a:latin typeface="Arial"/>
                <a:cs typeface="Arial"/>
              </a:rPr>
              <a:t> </a:t>
            </a:r>
            <a:r>
              <a:rPr sz="2950" b="1" dirty="0">
                <a:solidFill>
                  <a:srgbClr val="2E7787"/>
                </a:solidFill>
                <a:latin typeface="Arial"/>
                <a:cs typeface="Arial"/>
              </a:rPr>
              <a:t>την</a:t>
            </a:r>
            <a:r>
              <a:rPr sz="2950" b="1" spc="5" dirty="0">
                <a:solidFill>
                  <a:srgbClr val="2E7787"/>
                </a:solidFill>
                <a:latin typeface="Arial"/>
                <a:cs typeface="Arial"/>
              </a:rPr>
              <a:t> </a:t>
            </a:r>
            <a:r>
              <a:rPr sz="2950" b="1" dirty="0">
                <a:solidFill>
                  <a:srgbClr val="2E7787"/>
                </a:solidFill>
                <a:latin typeface="Arial"/>
                <a:cs typeface="Arial"/>
              </a:rPr>
              <a:t>Κάλπη παραδίδονται</a:t>
            </a:r>
            <a:r>
              <a:rPr sz="2950" b="1" spc="20" dirty="0">
                <a:solidFill>
                  <a:srgbClr val="2E7787"/>
                </a:solidFill>
                <a:latin typeface="Arial"/>
                <a:cs typeface="Arial"/>
              </a:rPr>
              <a:t> </a:t>
            </a:r>
            <a:r>
              <a:rPr sz="2950" b="1" dirty="0">
                <a:solidFill>
                  <a:srgbClr val="2E7787"/>
                </a:solidFill>
                <a:latin typeface="Arial"/>
                <a:cs typeface="Arial"/>
              </a:rPr>
              <a:t>δια </a:t>
            </a:r>
            <a:r>
              <a:rPr sz="2950" b="1" spc="-10" dirty="0">
                <a:solidFill>
                  <a:srgbClr val="2E7787"/>
                </a:solidFill>
                <a:latin typeface="Arial"/>
                <a:cs typeface="Arial"/>
              </a:rPr>
              <a:t>χειρός</a:t>
            </a:r>
            <a:r>
              <a:rPr sz="2950" spc="-10" dirty="0">
                <a:solidFill>
                  <a:srgbClr val="2E7787"/>
                </a:solidFill>
                <a:latin typeface="Arial"/>
                <a:cs typeface="Arial"/>
              </a:rPr>
              <a:t>:</a:t>
            </a:r>
            <a:endParaRPr sz="2950">
              <a:latin typeface="Arial"/>
              <a:cs typeface="Arial"/>
            </a:endParaRPr>
          </a:p>
          <a:p>
            <a:pPr marL="483234" marR="22225" indent="-471170">
              <a:lnSpc>
                <a:spcPct val="120700"/>
              </a:lnSpc>
              <a:spcBef>
                <a:spcPts val="1490"/>
              </a:spcBef>
              <a:buSzPct val="120338"/>
              <a:buChar char="•"/>
              <a:tabLst>
                <a:tab pos="483234" algn="l"/>
              </a:tabLst>
            </a:pPr>
            <a:r>
              <a:rPr sz="2950" dirty="0">
                <a:solidFill>
                  <a:srgbClr val="2E7787"/>
                </a:solidFill>
                <a:latin typeface="Arial"/>
                <a:cs typeface="Arial"/>
              </a:rPr>
              <a:t>Τα</a:t>
            </a:r>
            <a:r>
              <a:rPr sz="2950" spc="-15" dirty="0">
                <a:solidFill>
                  <a:srgbClr val="2E7787"/>
                </a:solidFill>
                <a:latin typeface="Arial"/>
                <a:cs typeface="Arial"/>
              </a:rPr>
              <a:t> </a:t>
            </a:r>
            <a:r>
              <a:rPr sz="2950" dirty="0">
                <a:solidFill>
                  <a:srgbClr val="2E7787"/>
                </a:solidFill>
                <a:latin typeface="Arial"/>
                <a:cs typeface="Arial"/>
              </a:rPr>
              <a:t>πρωτότυπα </a:t>
            </a:r>
            <a:r>
              <a:rPr sz="2950" dirty="0">
                <a:solidFill>
                  <a:srgbClr val="E28B18"/>
                </a:solidFill>
                <a:latin typeface="Arial"/>
                <a:cs typeface="Arial"/>
              </a:rPr>
              <a:t>Φύλλα</a:t>
            </a:r>
            <a:r>
              <a:rPr sz="2950" spc="5" dirty="0">
                <a:solidFill>
                  <a:srgbClr val="E28B18"/>
                </a:solidFill>
                <a:latin typeface="Arial"/>
                <a:cs typeface="Arial"/>
              </a:rPr>
              <a:t> </a:t>
            </a:r>
            <a:r>
              <a:rPr sz="2950" dirty="0">
                <a:solidFill>
                  <a:srgbClr val="E28B18"/>
                </a:solidFill>
                <a:latin typeface="Arial"/>
                <a:cs typeface="Arial"/>
              </a:rPr>
              <a:t>Καταμέτρησης</a:t>
            </a:r>
            <a:r>
              <a:rPr sz="2950" spc="-10" dirty="0">
                <a:solidFill>
                  <a:srgbClr val="E28B18"/>
                </a:solidFill>
                <a:latin typeface="Arial"/>
                <a:cs typeface="Arial"/>
              </a:rPr>
              <a:t> </a:t>
            </a:r>
            <a:r>
              <a:rPr sz="2950" dirty="0">
                <a:solidFill>
                  <a:srgbClr val="E28B18"/>
                </a:solidFill>
                <a:latin typeface="Arial"/>
                <a:cs typeface="Arial"/>
              </a:rPr>
              <a:t>Ψήφων</a:t>
            </a:r>
            <a:r>
              <a:rPr sz="2950" spc="5" dirty="0">
                <a:solidFill>
                  <a:srgbClr val="E28B18"/>
                </a:solidFill>
                <a:latin typeface="Arial"/>
                <a:cs typeface="Arial"/>
              </a:rPr>
              <a:t> </a:t>
            </a:r>
            <a:r>
              <a:rPr sz="2950" dirty="0">
                <a:solidFill>
                  <a:srgbClr val="2E7787"/>
                </a:solidFill>
                <a:latin typeface="Arial"/>
                <a:cs typeface="Arial"/>
              </a:rPr>
              <a:t>(τα</a:t>
            </a:r>
            <a:r>
              <a:rPr sz="2950" spc="-10" dirty="0">
                <a:solidFill>
                  <a:srgbClr val="2E7787"/>
                </a:solidFill>
                <a:latin typeface="Arial"/>
                <a:cs typeface="Arial"/>
              </a:rPr>
              <a:t> </a:t>
            </a:r>
            <a:r>
              <a:rPr sz="2950" dirty="0">
                <a:solidFill>
                  <a:srgbClr val="2E7787"/>
                </a:solidFill>
                <a:latin typeface="Arial"/>
                <a:cs typeface="Arial"/>
              </a:rPr>
              <a:t>οποία</a:t>
            </a:r>
            <a:r>
              <a:rPr sz="2950" spc="-10" dirty="0">
                <a:solidFill>
                  <a:srgbClr val="2E7787"/>
                </a:solidFill>
                <a:latin typeface="Arial"/>
                <a:cs typeface="Arial"/>
              </a:rPr>
              <a:t> </a:t>
            </a:r>
            <a:r>
              <a:rPr sz="2950" dirty="0">
                <a:solidFill>
                  <a:srgbClr val="2E7787"/>
                </a:solidFill>
                <a:latin typeface="Arial"/>
                <a:cs typeface="Arial"/>
              </a:rPr>
              <a:t>διαβιβάστηκαν</a:t>
            </a:r>
            <a:r>
              <a:rPr sz="2950" spc="5" dirty="0">
                <a:solidFill>
                  <a:srgbClr val="2E7787"/>
                </a:solidFill>
                <a:latin typeface="Arial"/>
                <a:cs typeface="Arial"/>
              </a:rPr>
              <a:t> </a:t>
            </a:r>
            <a:r>
              <a:rPr sz="2950" dirty="0">
                <a:solidFill>
                  <a:srgbClr val="2E7787"/>
                </a:solidFill>
                <a:latin typeface="Arial"/>
                <a:cs typeface="Arial"/>
              </a:rPr>
              <a:t>ήδη</a:t>
            </a:r>
            <a:r>
              <a:rPr sz="2950" spc="-30"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ηλεκτρονικό</a:t>
            </a:r>
            <a:r>
              <a:rPr sz="2950" spc="-30" dirty="0">
                <a:solidFill>
                  <a:srgbClr val="2E7787"/>
                </a:solidFill>
                <a:latin typeface="Arial"/>
                <a:cs typeface="Arial"/>
              </a:rPr>
              <a:t> </a:t>
            </a:r>
            <a:r>
              <a:rPr sz="2950" spc="-10" dirty="0">
                <a:solidFill>
                  <a:srgbClr val="2E7787"/>
                </a:solidFill>
                <a:latin typeface="Arial"/>
                <a:cs typeface="Arial"/>
              </a:rPr>
              <a:t>σύστημα </a:t>
            </a:r>
            <a:r>
              <a:rPr sz="2950" dirty="0">
                <a:solidFill>
                  <a:srgbClr val="2E7787"/>
                </a:solidFill>
                <a:latin typeface="Arial"/>
                <a:cs typeface="Arial"/>
              </a:rPr>
              <a:t>αποστολής</a:t>
            </a:r>
            <a:r>
              <a:rPr sz="2950" spc="-15" dirty="0">
                <a:solidFill>
                  <a:srgbClr val="2E7787"/>
                </a:solidFill>
                <a:latin typeface="Arial"/>
                <a:cs typeface="Arial"/>
              </a:rPr>
              <a:t> </a:t>
            </a:r>
            <a:r>
              <a:rPr sz="2950" dirty="0">
                <a:solidFill>
                  <a:srgbClr val="2E7787"/>
                </a:solidFill>
                <a:latin typeface="Arial"/>
                <a:cs typeface="Arial"/>
              </a:rPr>
              <a:t>αποτελεσμάτων</a:t>
            </a:r>
            <a:r>
              <a:rPr sz="2950" spc="5" dirty="0">
                <a:solidFill>
                  <a:srgbClr val="2E7787"/>
                </a:solidFill>
                <a:latin typeface="Arial"/>
                <a:cs typeface="Arial"/>
              </a:rPr>
              <a:t> </a:t>
            </a:r>
            <a:r>
              <a:rPr sz="2950" dirty="0">
                <a:solidFill>
                  <a:srgbClr val="2E7787"/>
                </a:solidFill>
                <a:latin typeface="Arial"/>
                <a:cs typeface="Arial"/>
              </a:rPr>
              <a:t>στη</a:t>
            </a:r>
            <a:r>
              <a:rPr sz="2950" spc="-10" dirty="0">
                <a:solidFill>
                  <a:srgbClr val="2E7787"/>
                </a:solidFill>
                <a:latin typeface="Arial"/>
                <a:cs typeface="Arial"/>
              </a:rPr>
              <a:t> </a:t>
            </a:r>
            <a:r>
              <a:rPr sz="2950" dirty="0">
                <a:solidFill>
                  <a:srgbClr val="2E7787"/>
                </a:solidFill>
                <a:latin typeface="Arial"/>
                <a:cs typeface="Arial"/>
              </a:rPr>
              <a:t>γραμματεία</a:t>
            </a:r>
            <a:r>
              <a:rPr sz="2950" spc="-5" dirty="0">
                <a:solidFill>
                  <a:srgbClr val="2E7787"/>
                </a:solidFill>
                <a:latin typeface="Arial"/>
                <a:cs typeface="Arial"/>
              </a:rPr>
              <a:t> </a:t>
            </a:r>
            <a:r>
              <a:rPr sz="2950" dirty="0">
                <a:solidFill>
                  <a:srgbClr val="2E7787"/>
                </a:solidFill>
                <a:latin typeface="Arial"/>
                <a:cs typeface="Arial"/>
              </a:rPr>
              <a:t>του/της</a:t>
            </a:r>
            <a:r>
              <a:rPr sz="2950" spc="-5" dirty="0">
                <a:solidFill>
                  <a:srgbClr val="2E7787"/>
                </a:solidFill>
                <a:latin typeface="Arial"/>
                <a:cs typeface="Arial"/>
              </a:rPr>
              <a:t> </a:t>
            </a:r>
            <a:r>
              <a:rPr sz="2950" dirty="0">
                <a:solidFill>
                  <a:srgbClr val="2E7787"/>
                </a:solidFill>
                <a:latin typeface="Arial"/>
                <a:cs typeface="Arial"/>
              </a:rPr>
              <a:t>Εφόρου</a:t>
            </a:r>
            <a:r>
              <a:rPr sz="2950" spc="-5" dirty="0">
                <a:solidFill>
                  <a:srgbClr val="2E7787"/>
                </a:solidFill>
                <a:latin typeface="Arial"/>
                <a:cs typeface="Arial"/>
              </a:rPr>
              <a:t> </a:t>
            </a:r>
            <a:r>
              <a:rPr sz="2950" spc="-10" dirty="0">
                <a:solidFill>
                  <a:srgbClr val="2E7787"/>
                </a:solidFill>
                <a:latin typeface="Arial"/>
                <a:cs typeface="Arial"/>
              </a:rPr>
              <a:t>Εκλογής)</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Οι</a:t>
            </a:r>
            <a:r>
              <a:rPr sz="2950" spc="-15" dirty="0">
                <a:solidFill>
                  <a:srgbClr val="2E7787"/>
                </a:solidFill>
                <a:latin typeface="Arial"/>
                <a:cs typeface="Arial"/>
              </a:rPr>
              <a:t> </a:t>
            </a:r>
            <a:r>
              <a:rPr sz="2950" dirty="0">
                <a:solidFill>
                  <a:srgbClr val="E28B18"/>
                </a:solidFill>
                <a:latin typeface="Arial"/>
                <a:cs typeface="Arial"/>
              </a:rPr>
              <a:t>Πίνακες</a:t>
            </a:r>
            <a:r>
              <a:rPr sz="2950" spc="5" dirty="0">
                <a:solidFill>
                  <a:srgbClr val="E28B18"/>
                </a:solidFill>
                <a:latin typeface="Arial"/>
                <a:cs typeface="Arial"/>
              </a:rPr>
              <a:t> </a:t>
            </a:r>
            <a:r>
              <a:rPr sz="2950" dirty="0">
                <a:solidFill>
                  <a:srgbClr val="E28B18"/>
                </a:solidFill>
                <a:latin typeface="Arial"/>
                <a:cs typeface="Arial"/>
              </a:rPr>
              <a:t>Καταγραφής</a:t>
            </a:r>
            <a:r>
              <a:rPr sz="2950" spc="20" dirty="0">
                <a:solidFill>
                  <a:srgbClr val="E28B18"/>
                </a:solidFill>
                <a:latin typeface="Arial"/>
                <a:cs typeface="Arial"/>
              </a:rPr>
              <a:t> </a:t>
            </a:r>
            <a:r>
              <a:rPr sz="2950" dirty="0">
                <a:solidFill>
                  <a:srgbClr val="E28B18"/>
                </a:solidFill>
                <a:latin typeface="Arial"/>
                <a:cs typeface="Arial"/>
              </a:rPr>
              <a:t>Σταυρών</a:t>
            </a:r>
            <a:r>
              <a:rPr sz="2950" spc="5" dirty="0">
                <a:solidFill>
                  <a:srgbClr val="E28B18"/>
                </a:solidFill>
                <a:latin typeface="Arial"/>
                <a:cs typeface="Arial"/>
              </a:rPr>
              <a:t> </a:t>
            </a:r>
            <a:r>
              <a:rPr sz="2950" spc="-10" dirty="0">
                <a:solidFill>
                  <a:srgbClr val="E28B18"/>
                </a:solidFill>
                <a:latin typeface="Arial"/>
                <a:cs typeface="Arial"/>
              </a:rPr>
              <a:t>Προτίμησης</a:t>
            </a:r>
            <a:endParaRPr sz="2950">
              <a:latin typeface="Arial"/>
              <a:cs typeface="Arial"/>
            </a:endParaRPr>
          </a:p>
          <a:p>
            <a:pPr marL="389255" marR="1761489" indent="-377190">
              <a:lnSpc>
                <a:spcPct val="120700"/>
              </a:lnSpc>
              <a:spcBef>
                <a:spcPts val="1485"/>
              </a:spcBef>
              <a:buSzPct val="120338"/>
              <a:buChar char="•"/>
              <a:tabLst>
                <a:tab pos="389255" algn="l"/>
              </a:tabLst>
            </a:pPr>
            <a:r>
              <a:rPr sz="2950" dirty="0">
                <a:solidFill>
                  <a:srgbClr val="2E7787"/>
                </a:solidFill>
                <a:latin typeface="Arial"/>
                <a:cs typeface="Arial"/>
              </a:rPr>
              <a:t>Το</a:t>
            </a:r>
            <a:r>
              <a:rPr sz="2950" spc="-25" dirty="0">
                <a:solidFill>
                  <a:srgbClr val="2E7787"/>
                </a:solidFill>
                <a:latin typeface="Arial"/>
                <a:cs typeface="Arial"/>
              </a:rPr>
              <a:t> </a:t>
            </a:r>
            <a:r>
              <a:rPr sz="2950" dirty="0">
                <a:solidFill>
                  <a:srgbClr val="E28B18"/>
                </a:solidFill>
                <a:latin typeface="Arial"/>
                <a:cs typeface="Arial"/>
              </a:rPr>
              <a:t>Δέμα</a:t>
            </a:r>
            <a:r>
              <a:rPr sz="2950" spc="-5" dirty="0">
                <a:solidFill>
                  <a:srgbClr val="E28B18"/>
                </a:solidFill>
                <a:latin typeface="Arial"/>
                <a:cs typeface="Arial"/>
              </a:rPr>
              <a:t> </a:t>
            </a:r>
            <a:r>
              <a:rPr sz="2950" dirty="0">
                <a:solidFill>
                  <a:srgbClr val="E28B18"/>
                </a:solidFill>
                <a:latin typeface="Arial"/>
                <a:cs typeface="Arial"/>
              </a:rPr>
              <a:t>με</a:t>
            </a:r>
            <a:r>
              <a:rPr sz="2950" spc="-10" dirty="0">
                <a:solidFill>
                  <a:srgbClr val="E28B18"/>
                </a:solidFill>
                <a:latin typeface="Arial"/>
                <a:cs typeface="Arial"/>
              </a:rPr>
              <a:t> </a:t>
            </a:r>
            <a:r>
              <a:rPr sz="2950" dirty="0">
                <a:solidFill>
                  <a:srgbClr val="E28B18"/>
                </a:solidFill>
                <a:latin typeface="Arial"/>
                <a:cs typeface="Arial"/>
              </a:rPr>
              <a:t>αρ.</a:t>
            </a:r>
            <a:r>
              <a:rPr sz="2950" spc="5" dirty="0">
                <a:solidFill>
                  <a:srgbClr val="E28B18"/>
                </a:solidFill>
                <a:latin typeface="Arial"/>
                <a:cs typeface="Arial"/>
              </a:rPr>
              <a:t> </a:t>
            </a:r>
            <a:r>
              <a:rPr sz="2950" dirty="0">
                <a:solidFill>
                  <a:srgbClr val="E28B18"/>
                </a:solidFill>
                <a:latin typeface="Arial"/>
                <a:cs typeface="Arial"/>
              </a:rPr>
              <a:t>4:</a:t>
            </a:r>
            <a:r>
              <a:rPr sz="2950" spc="-15" dirty="0">
                <a:solidFill>
                  <a:srgbClr val="E28B18"/>
                </a:solidFill>
                <a:latin typeface="Arial"/>
                <a:cs typeface="Arial"/>
              </a:rPr>
              <a:t> </a:t>
            </a:r>
            <a:r>
              <a:rPr sz="2950" dirty="0">
                <a:solidFill>
                  <a:srgbClr val="2E7787"/>
                </a:solidFill>
                <a:latin typeface="Arial"/>
                <a:cs typeface="Arial"/>
              </a:rPr>
              <a:t>Καταστάσεις</a:t>
            </a:r>
            <a:r>
              <a:rPr sz="2950" spc="20" dirty="0">
                <a:solidFill>
                  <a:srgbClr val="2E7787"/>
                </a:solidFill>
                <a:latin typeface="Arial"/>
                <a:cs typeface="Arial"/>
              </a:rPr>
              <a:t> </a:t>
            </a:r>
            <a:r>
              <a:rPr sz="2950" dirty="0">
                <a:solidFill>
                  <a:srgbClr val="2E7787"/>
                </a:solidFill>
                <a:latin typeface="Arial"/>
                <a:cs typeface="Arial"/>
              </a:rPr>
              <a:t>σχετικά</a:t>
            </a:r>
            <a:r>
              <a:rPr sz="2950" spc="-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τα</a:t>
            </a:r>
            <a:r>
              <a:rPr sz="2950" spc="-5" dirty="0">
                <a:solidFill>
                  <a:srgbClr val="2E7787"/>
                </a:solidFill>
                <a:latin typeface="Arial"/>
                <a:cs typeface="Arial"/>
              </a:rPr>
              <a:t> </a:t>
            </a:r>
            <a:r>
              <a:rPr sz="2950" dirty="0">
                <a:solidFill>
                  <a:srgbClr val="2E7787"/>
                </a:solidFill>
                <a:latin typeface="Arial"/>
                <a:cs typeface="Arial"/>
              </a:rPr>
              <a:t>ψηφοδέλτια</a:t>
            </a:r>
            <a:r>
              <a:rPr sz="2950" spc="-35" dirty="0">
                <a:solidFill>
                  <a:srgbClr val="2E7787"/>
                </a:solidFill>
                <a:latin typeface="Arial"/>
                <a:cs typeface="Arial"/>
              </a:rPr>
              <a:t> </a:t>
            </a:r>
            <a:r>
              <a:rPr sz="2950" dirty="0">
                <a:solidFill>
                  <a:srgbClr val="2E7787"/>
                </a:solidFill>
                <a:latin typeface="Arial"/>
                <a:cs typeface="Arial"/>
              </a:rPr>
              <a:t>(Πρακτικό</a:t>
            </a:r>
            <a:r>
              <a:rPr sz="2950" spc="15" dirty="0">
                <a:solidFill>
                  <a:srgbClr val="2E7787"/>
                </a:solidFill>
                <a:latin typeface="Arial"/>
                <a:cs typeface="Arial"/>
              </a:rPr>
              <a:t> </a:t>
            </a:r>
            <a:r>
              <a:rPr sz="2950" dirty="0">
                <a:solidFill>
                  <a:srgbClr val="2E7787"/>
                </a:solidFill>
                <a:latin typeface="Arial"/>
                <a:cs typeface="Arial"/>
              </a:rPr>
              <a:t>Προεδρεύοντα</a:t>
            </a:r>
            <a:r>
              <a:rPr sz="2950" spc="-15" dirty="0">
                <a:solidFill>
                  <a:srgbClr val="2E7787"/>
                </a:solidFill>
                <a:latin typeface="Arial"/>
                <a:cs typeface="Arial"/>
              </a:rPr>
              <a:t> </a:t>
            </a:r>
            <a:r>
              <a:rPr sz="2950" dirty="0">
                <a:solidFill>
                  <a:srgbClr val="2E7787"/>
                </a:solidFill>
                <a:latin typeface="Arial"/>
                <a:cs typeface="Arial"/>
              </a:rPr>
              <a:t>–</a:t>
            </a:r>
            <a:r>
              <a:rPr sz="2950" spc="-10" dirty="0">
                <a:solidFill>
                  <a:srgbClr val="2E7787"/>
                </a:solidFill>
                <a:latin typeface="Arial"/>
                <a:cs typeface="Arial"/>
              </a:rPr>
              <a:t> Έντυπα ΕΤΑΕΚ15Α-</a:t>
            </a:r>
            <a:r>
              <a:rPr sz="2950" spc="-25" dirty="0">
                <a:solidFill>
                  <a:srgbClr val="2E7787"/>
                </a:solidFill>
                <a:latin typeface="Arial"/>
                <a:cs typeface="Arial"/>
              </a:rPr>
              <a:t>Η)</a:t>
            </a:r>
            <a:endParaRPr sz="2950">
              <a:latin typeface="Arial"/>
              <a:cs typeface="Arial"/>
            </a:endParaRPr>
          </a:p>
          <a:p>
            <a:pPr marL="389255" marR="5080" indent="-377190">
              <a:lnSpc>
                <a:spcPct val="120700"/>
              </a:lnSpc>
              <a:spcBef>
                <a:spcPts val="1485"/>
              </a:spcBef>
              <a:buSzPct val="120338"/>
              <a:buChar char="•"/>
              <a:tabLst>
                <a:tab pos="389255" algn="l"/>
              </a:tabLst>
            </a:pPr>
            <a:r>
              <a:rPr sz="2950" dirty="0">
                <a:solidFill>
                  <a:srgbClr val="2E7787"/>
                </a:solidFill>
                <a:latin typeface="Arial"/>
                <a:cs typeface="Arial"/>
              </a:rPr>
              <a:t>Το</a:t>
            </a:r>
            <a:r>
              <a:rPr sz="2950" spc="-20" dirty="0">
                <a:solidFill>
                  <a:srgbClr val="2E7787"/>
                </a:solidFill>
                <a:latin typeface="Arial"/>
                <a:cs typeface="Arial"/>
              </a:rPr>
              <a:t> </a:t>
            </a:r>
            <a:r>
              <a:rPr sz="2950" dirty="0">
                <a:solidFill>
                  <a:srgbClr val="E28B18"/>
                </a:solidFill>
                <a:latin typeface="Arial"/>
                <a:cs typeface="Arial"/>
              </a:rPr>
              <a:t>Δέμα</a:t>
            </a:r>
            <a:r>
              <a:rPr sz="2950" spc="10" dirty="0">
                <a:solidFill>
                  <a:srgbClr val="E28B18"/>
                </a:solidFill>
                <a:latin typeface="Arial"/>
                <a:cs typeface="Arial"/>
              </a:rPr>
              <a:t> </a:t>
            </a:r>
            <a:r>
              <a:rPr sz="2950" dirty="0">
                <a:solidFill>
                  <a:srgbClr val="E28B18"/>
                </a:solidFill>
                <a:latin typeface="Arial"/>
                <a:cs typeface="Arial"/>
              </a:rPr>
              <a:t>αρ.</a:t>
            </a:r>
            <a:r>
              <a:rPr sz="2950" spc="-5" dirty="0">
                <a:solidFill>
                  <a:srgbClr val="E28B18"/>
                </a:solidFill>
                <a:latin typeface="Arial"/>
                <a:cs typeface="Arial"/>
              </a:rPr>
              <a:t> </a:t>
            </a:r>
            <a:r>
              <a:rPr sz="2950" dirty="0">
                <a:solidFill>
                  <a:srgbClr val="E28B18"/>
                </a:solidFill>
                <a:latin typeface="Arial"/>
                <a:cs typeface="Arial"/>
              </a:rPr>
              <a:t>10</a:t>
            </a:r>
            <a:r>
              <a:rPr sz="2950" dirty="0">
                <a:solidFill>
                  <a:srgbClr val="2E7787"/>
                </a:solidFill>
                <a:latin typeface="Arial"/>
                <a:cs typeface="Arial"/>
              </a:rPr>
              <a:t>: Οι</a:t>
            </a:r>
            <a:r>
              <a:rPr sz="2950" spc="5" dirty="0">
                <a:solidFill>
                  <a:srgbClr val="2E7787"/>
                </a:solidFill>
                <a:latin typeface="Arial"/>
                <a:cs typeface="Arial"/>
              </a:rPr>
              <a:t> </a:t>
            </a:r>
            <a:r>
              <a:rPr sz="2950" dirty="0">
                <a:solidFill>
                  <a:srgbClr val="2E7787"/>
                </a:solidFill>
                <a:latin typeface="Arial"/>
                <a:cs typeface="Arial"/>
              </a:rPr>
              <a:t>καταστάσεις</a:t>
            </a:r>
            <a:r>
              <a:rPr sz="2950" spc="15" dirty="0">
                <a:solidFill>
                  <a:srgbClr val="2E7787"/>
                </a:solidFill>
                <a:latin typeface="Arial"/>
                <a:cs typeface="Arial"/>
              </a:rPr>
              <a:t> </a:t>
            </a:r>
            <a:r>
              <a:rPr sz="2950" dirty="0">
                <a:solidFill>
                  <a:srgbClr val="2E7787"/>
                </a:solidFill>
                <a:latin typeface="Arial"/>
                <a:cs typeface="Arial"/>
              </a:rPr>
              <a:t>μη</a:t>
            </a:r>
            <a:r>
              <a:rPr sz="2950" spc="5" dirty="0">
                <a:solidFill>
                  <a:srgbClr val="2E7787"/>
                </a:solidFill>
                <a:latin typeface="Arial"/>
                <a:cs typeface="Arial"/>
              </a:rPr>
              <a:t> </a:t>
            </a:r>
            <a:r>
              <a:rPr sz="2950" dirty="0">
                <a:solidFill>
                  <a:srgbClr val="2E7787"/>
                </a:solidFill>
                <a:latin typeface="Arial"/>
                <a:cs typeface="Arial"/>
              </a:rPr>
              <a:t>ψηφισάντων</a:t>
            </a:r>
            <a:r>
              <a:rPr sz="2950" spc="-10" dirty="0">
                <a:solidFill>
                  <a:srgbClr val="2E7787"/>
                </a:solidFill>
                <a:latin typeface="Arial"/>
                <a:cs typeface="Arial"/>
              </a:rPr>
              <a:t> </a:t>
            </a:r>
            <a:r>
              <a:rPr sz="2950" dirty="0">
                <a:solidFill>
                  <a:srgbClr val="2E7787"/>
                </a:solidFill>
                <a:latin typeface="Arial"/>
                <a:cs typeface="Arial"/>
              </a:rPr>
              <a:t>Κοινοτικών εκλογέων</a:t>
            </a:r>
            <a:r>
              <a:rPr sz="2950" spc="-15" dirty="0">
                <a:solidFill>
                  <a:srgbClr val="2E7787"/>
                </a:solidFill>
                <a:latin typeface="Arial"/>
                <a:cs typeface="Arial"/>
              </a:rPr>
              <a:t> </a:t>
            </a:r>
            <a:r>
              <a:rPr sz="2950" dirty="0">
                <a:solidFill>
                  <a:srgbClr val="2E7787"/>
                </a:solidFill>
                <a:latin typeface="Arial"/>
                <a:cs typeface="Arial"/>
              </a:rPr>
              <a:t>για τις</a:t>
            </a:r>
            <a:r>
              <a:rPr sz="2950" spc="-5" dirty="0">
                <a:solidFill>
                  <a:srgbClr val="2E7787"/>
                </a:solidFill>
                <a:latin typeface="Arial"/>
                <a:cs typeface="Arial"/>
              </a:rPr>
              <a:t> </a:t>
            </a:r>
            <a:r>
              <a:rPr sz="2950" dirty="0">
                <a:solidFill>
                  <a:srgbClr val="2E7787"/>
                </a:solidFill>
                <a:latin typeface="Arial"/>
                <a:cs typeface="Arial"/>
              </a:rPr>
              <a:t>Εκλογές</a:t>
            </a:r>
            <a:r>
              <a:rPr sz="2950" spc="-15" dirty="0">
                <a:solidFill>
                  <a:srgbClr val="2E7787"/>
                </a:solidFill>
                <a:latin typeface="Arial"/>
                <a:cs typeface="Arial"/>
              </a:rPr>
              <a:t> </a:t>
            </a:r>
            <a:r>
              <a:rPr sz="2950" dirty="0">
                <a:solidFill>
                  <a:srgbClr val="2E7787"/>
                </a:solidFill>
                <a:latin typeface="Arial"/>
                <a:cs typeface="Arial"/>
              </a:rPr>
              <a:t>Ανάδειξης</a:t>
            </a:r>
            <a:r>
              <a:rPr sz="2950" spc="5" dirty="0">
                <a:solidFill>
                  <a:srgbClr val="2E7787"/>
                </a:solidFill>
                <a:latin typeface="Arial"/>
                <a:cs typeface="Arial"/>
              </a:rPr>
              <a:t> </a:t>
            </a:r>
            <a:r>
              <a:rPr sz="2950" spc="-10" dirty="0">
                <a:solidFill>
                  <a:srgbClr val="2E7787"/>
                </a:solidFill>
                <a:latin typeface="Arial"/>
                <a:cs typeface="Arial"/>
              </a:rPr>
              <a:t>Μελών </a:t>
            </a: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Ευρωπαϊκού</a:t>
            </a:r>
            <a:r>
              <a:rPr sz="2950" spc="20" dirty="0">
                <a:solidFill>
                  <a:srgbClr val="2E7787"/>
                </a:solidFill>
                <a:latin typeface="Arial"/>
                <a:cs typeface="Arial"/>
              </a:rPr>
              <a:t> </a:t>
            </a:r>
            <a:r>
              <a:rPr sz="2950" dirty="0">
                <a:solidFill>
                  <a:srgbClr val="2E7787"/>
                </a:solidFill>
                <a:latin typeface="Arial"/>
                <a:cs typeface="Arial"/>
              </a:rPr>
              <a:t>Κοινοβουλίου</a:t>
            </a:r>
            <a:r>
              <a:rPr sz="2950" spc="-5" dirty="0">
                <a:solidFill>
                  <a:srgbClr val="2E7787"/>
                </a:solidFill>
                <a:latin typeface="Arial"/>
                <a:cs typeface="Arial"/>
              </a:rPr>
              <a:t> </a:t>
            </a:r>
            <a:r>
              <a:rPr sz="2950" dirty="0">
                <a:solidFill>
                  <a:srgbClr val="2E7787"/>
                </a:solidFill>
                <a:latin typeface="Arial"/>
                <a:cs typeface="Arial"/>
              </a:rPr>
              <a:t>(ΕΤΑΕΚ 29Α-</a:t>
            </a:r>
            <a:r>
              <a:rPr sz="2950" spc="-25" dirty="0">
                <a:solidFill>
                  <a:srgbClr val="2E7787"/>
                </a:solidFill>
                <a:latin typeface="Arial"/>
                <a:cs typeface="Arial"/>
              </a:rPr>
              <a:t>Β)</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5" dirty="0"/>
              <a:t>Παράδοση</a:t>
            </a:r>
            <a:r>
              <a:rPr spc="280" dirty="0"/>
              <a:t> </a:t>
            </a:r>
            <a:r>
              <a:rPr spc="50" dirty="0"/>
              <a:t>κάλπης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686274"/>
            <a:ext cx="8573770" cy="4319270"/>
          </a:xfrm>
          <a:prstGeom prst="rect">
            <a:avLst/>
          </a:prstGeom>
        </p:spPr>
        <p:txBody>
          <a:bodyPr vert="horz" wrap="square" lIns="0" tIns="184150" rIns="0" bIns="0" rtlCol="0">
            <a:spAutoFit/>
          </a:bodyPr>
          <a:lstStyle/>
          <a:p>
            <a:pPr marL="12700">
              <a:lnSpc>
                <a:spcPct val="100000"/>
              </a:lnSpc>
              <a:spcBef>
                <a:spcPts val="1450"/>
              </a:spcBef>
            </a:pPr>
            <a:r>
              <a:rPr sz="2950" b="1" dirty="0">
                <a:solidFill>
                  <a:srgbClr val="2E7787"/>
                </a:solidFill>
                <a:latin typeface="Arial"/>
                <a:cs typeface="Arial"/>
              </a:rPr>
              <a:t>Μαζί</a:t>
            </a:r>
            <a:r>
              <a:rPr sz="2950" b="1" spc="5" dirty="0">
                <a:solidFill>
                  <a:srgbClr val="2E7787"/>
                </a:solidFill>
                <a:latin typeface="Arial"/>
                <a:cs typeface="Arial"/>
              </a:rPr>
              <a:t> </a:t>
            </a:r>
            <a:r>
              <a:rPr sz="2950" b="1" dirty="0">
                <a:solidFill>
                  <a:srgbClr val="2E7787"/>
                </a:solidFill>
                <a:latin typeface="Arial"/>
                <a:cs typeface="Arial"/>
              </a:rPr>
              <a:t>με</a:t>
            </a:r>
            <a:r>
              <a:rPr sz="2950" b="1" spc="-10" dirty="0">
                <a:solidFill>
                  <a:srgbClr val="2E7787"/>
                </a:solidFill>
                <a:latin typeface="Arial"/>
                <a:cs typeface="Arial"/>
              </a:rPr>
              <a:t> </a:t>
            </a:r>
            <a:r>
              <a:rPr sz="2950" b="1" dirty="0">
                <a:solidFill>
                  <a:srgbClr val="2E7787"/>
                </a:solidFill>
                <a:latin typeface="Arial"/>
                <a:cs typeface="Arial"/>
              </a:rPr>
              <a:t>την</a:t>
            </a:r>
            <a:r>
              <a:rPr sz="2950" b="1" spc="5" dirty="0">
                <a:solidFill>
                  <a:srgbClr val="2E7787"/>
                </a:solidFill>
                <a:latin typeface="Arial"/>
                <a:cs typeface="Arial"/>
              </a:rPr>
              <a:t> </a:t>
            </a:r>
            <a:r>
              <a:rPr sz="2950" b="1" dirty="0">
                <a:solidFill>
                  <a:srgbClr val="2E7787"/>
                </a:solidFill>
                <a:latin typeface="Arial"/>
                <a:cs typeface="Arial"/>
              </a:rPr>
              <a:t>Κάλπη παραδίδονται</a:t>
            </a:r>
            <a:r>
              <a:rPr sz="2950" b="1" spc="20" dirty="0">
                <a:solidFill>
                  <a:srgbClr val="2E7787"/>
                </a:solidFill>
                <a:latin typeface="Arial"/>
                <a:cs typeface="Arial"/>
              </a:rPr>
              <a:t> </a:t>
            </a:r>
            <a:r>
              <a:rPr sz="2950" b="1" dirty="0">
                <a:solidFill>
                  <a:srgbClr val="2E7787"/>
                </a:solidFill>
                <a:latin typeface="Arial"/>
                <a:cs typeface="Arial"/>
              </a:rPr>
              <a:t>δια </a:t>
            </a:r>
            <a:r>
              <a:rPr sz="2950" b="1" spc="-10" dirty="0">
                <a:solidFill>
                  <a:srgbClr val="2E7787"/>
                </a:solidFill>
                <a:latin typeface="Arial"/>
                <a:cs typeface="Arial"/>
              </a:rPr>
              <a:t>χειρός</a:t>
            </a:r>
            <a:r>
              <a:rPr sz="2950" spc="-10" dirty="0">
                <a:solidFill>
                  <a:srgbClr val="2E7787"/>
                </a:solidFill>
                <a:latin typeface="Arial"/>
                <a:cs typeface="Arial"/>
              </a:rPr>
              <a:t>:</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Τα κλειδιά</a:t>
            </a:r>
            <a:r>
              <a:rPr sz="2950" spc="-25"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spc="-10" dirty="0">
                <a:solidFill>
                  <a:srgbClr val="2E7787"/>
                </a:solidFill>
                <a:latin typeface="Arial"/>
                <a:cs typeface="Arial"/>
              </a:rPr>
              <a:t>κάλπης</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Ο</a:t>
            </a:r>
            <a:r>
              <a:rPr sz="2950" spc="5" dirty="0">
                <a:solidFill>
                  <a:srgbClr val="2E7787"/>
                </a:solidFill>
                <a:latin typeface="Arial"/>
                <a:cs typeface="Arial"/>
              </a:rPr>
              <a:t> </a:t>
            </a:r>
            <a:r>
              <a:rPr sz="2950" dirty="0">
                <a:solidFill>
                  <a:srgbClr val="2E7787"/>
                </a:solidFill>
                <a:latin typeface="Arial"/>
                <a:cs typeface="Arial"/>
              </a:rPr>
              <a:t>φανός</a:t>
            </a:r>
            <a:r>
              <a:rPr sz="2950" spc="10" dirty="0">
                <a:solidFill>
                  <a:srgbClr val="2E7787"/>
                </a:solidFill>
                <a:latin typeface="Arial"/>
                <a:cs typeface="Arial"/>
              </a:rPr>
              <a:t> </a:t>
            </a:r>
            <a:r>
              <a:rPr sz="2950" spc="-10" dirty="0">
                <a:solidFill>
                  <a:srgbClr val="2E7787"/>
                </a:solidFill>
                <a:latin typeface="Arial"/>
                <a:cs typeface="Arial"/>
              </a:rPr>
              <a:t>θυέλλης</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Συσκευή</a:t>
            </a:r>
            <a:r>
              <a:rPr sz="2950" spc="-30" dirty="0">
                <a:solidFill>
                  <a:srgbClr val="2E7787"/>
                </a:solidFill>
                <a:latin typeface="Arial"/>
                <a:cs typeface="Arial"/>
              </a:rPr>
              <a:t> </a:t>
            </a:r>
            <a:r>
              <a:rPr sz="2950" dirty="0">
                <a:solidFill>
                  <a:srgbClr val="2E7787"/>
                </a:solidFill>
                <a:latin typeface="Arial"/>
                <a:cs typeface="Arial"/>
              </a:rPr>
              <a:t>τηλεομοιότυπου</a:t>
            </a:r>
            <a:r>
              <a:rPr sz="2950" spc="-15" dirty="0">
                <a:solidFill>
                  <a:srgbClr val="2E7787"/>
                </a:solidFill>
                <a:latin typeface="Arial"/>
                <a:cs typeface="Arial"/>
              </a:rPr>
              <a:t> </a:t>
            </a:r>
            <a:r>
              <a:rPr sz="2950" dirty="0">
                <a:solidFill>
                  <a:srgbClr val="2E7787"/>
                </a:solidFill>
                <a:latin typeface="Arial"/>
                <a:cs typeface="Arial"/>
              </a:rPr>
              <a:t>(αν</a:t>
            </a:r>
            <a:r>
              <a:rPr sz="2950" spc="-15" dirty="0">
                <a:solidFill>
                  <a:srgbClr val="2E7787"/>
                </a:solidFill>
                <a:latin typeface="Arial"/>
                <a:cs typeface="Arial"/>
              </a:rPr>
              <a:t> </a:t>
            </a:r>
            <a:r>
              <a:rPr sz="2950" dirty="0">
                <a:solidFill>
                  <a:srgbClr val="2E7787"/>
                </a:solidFill>
                <a:latin typeface="Arial"/>
                <a:cs typeface="Arial"/>
              </a:rPr>
              <a:t>έχει</a:t>
            </a:r>
            <a:r>
              <a:rPr sz="2950" spc="-20" dirty="0">
                <a:solidFill>
                  <a:srgbClr val="2E7787"/>
                </a:solidFill>
                <a:latin typeface="Arial"/>
                <a:cs typeface="Arial"/>
              </a:rPr>
              <a:t> </a:t>
            </a:r>
            <a:r>
              <a:rPr sz="2950" spc="-10" dirty="0">
                <a:solidFill>
                  <a:srgbClr val="2E7787"/>
                </a:solidFill>
                <a:latin typeface="Arial"/>
                <a:cs typeface="Arial"/>
              </a:rPr>
              <a:t>χρεωθεί)</a:t>
            </a:r>
            <a:endParaRPr sz="2950">
              <a:latin typeface="Arial"/>
              <a:cs typeface="Arial"/>
            </a:endParaRPr>
          </a:p>
          <a:p>
            <a:pPr marL="483234" indent="-470534">
              <a:lnSpc>
                <a:spcPct val="100000"/>
              </a:lnSpc>
              <a:spcBef>
                <a:spcPts val="2215"/>
              </a:spcBef>
              <a:buSzPct val="120338"/>
              <a:buChar char="•"/>
              <a:tabLst>
                <a:tab pos="483234" algn="l"/>
              </a:tabLst>
            </a:pP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απόδειξη</a:t>
            </a:r>
            <a:r>
              <a:rPr sz="2950" spc="5" dirty="0">
                <a:solidFill>
                  <a:srgbClr val="2E7787"/>
                </a:solidFill>
                <a:latin typeface="Arial"/>
                <a:cs typeface="Arial"/>
              </a:rPr>
              <a:t> </a:t>
            </a:r>
            <a:r>
              <a:rPr sz="2950" dirty="0">
                <a:solidFill>
                  <a:srgbClr val="2E7787"/>
                </a:solidFill>
                <a:latin typeface="Arial"/>
                <a:cs typeface="Arial"/>
              </a:rPr>
              <a:t>επιστροφής</a:t>
            </a:r>
            <a:r>
              <a:rPr sz="2950" spc="-15" dirty="0">
                <a:solidFill>
                  <a:srgbClr val="2E7787"/>
                </a:solidFill>
                <a:latin typeface="Arial"/>
                <a:cs typeface="Arial"/>
              </a:rPr>
              <a:t> </a:t>
            </a:r>
            <a:r>
              <a:rPr sz="2950" dirty="0">
                <a:solidFill>
                  <a:srgbClr val="2E7787"/>
                </a:solidFill>
                <a:latin typeface="Arial"/>
                <a:cs typeface="Arial"/>
              </a:rPr>
              <a:t>της</a:t>
            </a:r>
            <a:r>
              <a:rPr sz="2950" spc="-10" dirty="0">
                <a:solidFill>
                  <a:srgbClr val="2E7787"/>
                </a:solidFill>
                <a:latin typeface="Arial"/>
                <a:cs typeface="Arial"/>
              </a:rPr>
              <a:t> </a:t>
            </a:r>
            <a:r>
              <a:rPr sz="2950" dirty="0">
                <a:solidFill>
                  <a:srgbClr val="2E7787"/>
                </a:solidFill>
                <a:latin typeface="Arial"/>
                <a:cs typeface="Arial"/>
              </a:rPr>
              <a:t>κάλπης</a:t>
            </a:r>
            <a:r>
              <a:rPr sz="2950" spc="20" dirty="0">
                <a:solidFill>
                  <a:srgbClr val="2E7787"/>
                </a:solidFill>
                <a:latin typeface="Arial"/>
                <a:cs typeface="Arial"/>
              </a:rPr>
              <a:t> </a:t>
            </a:r>
            <a:r>
              <a:rPr sz="2950" dirty="0">
                <a:solidFill>
                  <a:srgbClr val="E28B18"/>
                </a:solidFill>
                <a:latin typeface="Arial"/>
                <a:cs typeface="Arial"/>
              </a:rPr>
              <a:t>(ΕΤΑΕΚ </a:t>
            </a:r>
            <a:r>
              <a:rPr sz="2950" spc="-25" dirty="0">
                <a:solidFill>
                  <a:srgbClr val="E28B18"/>
                </a:solidFill>
                <a:latin typeface="Arial"/>
                <a:cs typeface="Arial"/>
              </a:rPr>
              <a:t>21)</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Απόδειξη</a:t>
            </a:r>
            <a:r>
              <a:rPr sz="2950" spc="-30" dirty="0">
                <a:solidFill>
                  <a:srgbClr val="2E7787"/>
                </a:solidFill>
                <a:latin typeface="Arial"/>
                <a:cs typeface="Arial"/>
              </a:rPr>
              <a:t> </a:t>
            </a:r>
            <a:r>
              <a:rPr sz="2950" dirty="0">
                <a:solidFill>
                  <a:srgbClr val="2E7787"/>
                </a:solidFill>
                <a:latin typeface="Arial"/>
                <a:cs typeface="Arial"/>
              </a:rPr>
              <a:t>παραλαβής</a:t>
            </a:r>
            <a:r>
              <a:rPr sz="2950" spc="25" dirty="0">
                <a:solidFill>
                  <a:srgbClr val="2E7787"/>
                </a:solidFill>
                <a:latin typeface="Arial"/>
                <a:cs typeface="Arial"/>
              </a:rPr>
              <a:t> </a:t>
            </a:r>
            <a:r>
              <a:rPr sz="2950" dirty="0">
                <a:solidFill>
                  <a:srgbClr val="E28B18"/>
                </a:solidFill>
                <a:latin typeface="Arial"/>
                <a:cs typeface="Arial"/>
              </a:rPr>
              <a:t>(ΕΤΑΕΚ</a:t>
            </a:r>
            <a:r>
              <a:rPr sz="2950" spc="-30" dirty="0">
                <a:solidFill>
                  <a:srgbClr val="E28B18"/>
                </a:solidFill>
                <a:latin typeface="Arial"/>
                <a:cs typeface="Arial"/>
              </a:rPr>
              <a:t> </a:t>
            </a:r>
            <a:r>
              <a:rPr sz="2950" spc="-25" dirty="0">
                <a:solidFill>
                  <a:srgbClr val="E28B18"/>
                </a:solidFill>
                <a:latin typeface="Arial"/>
                <a:cs typeface="Arial"/>
              </a:rPr>
              <a:t>13)</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5" dirty="0"/>
              <a:t>Παράδοση</a:t>
            </a:r>
            <a:r>
              <a:rPr spc="280" dirty="0"/>
              <a:t> </a:t>
            </a:r>
            <a:r>
              <a:rPr spc="50" dirty="0"/>
              <a:t>κάλπης</a:t>
            </a:r>
          </a:p>
        </p:txBody>
      </p:sp>
      <p:grpSp>
        <p:nvGrpSpPr>
          <p:cNvPr id="4" name="object 4"/>
          <p:cNvGrpSpPr/>
          <p:nvPr/>
        </p:nvGrpSpPr>
        <p:grpSpPr>
          <a:xfrm>
            <a:off x="12544303" y="1052293"/>
            <a:ext cx="5974080" cy="7790815"/>
            <a:chOff x="12544303" y="1052293"/>
            <a:chExt cx="5974080" cy="7790815"/>
          </a:xfrm>
        </p:grpSpPr>
        <p:pic>
          <p:nvPicPr>
            <p:cNvPr id="5" name="object 5"/>
            <p:cNvPicPr/>
            <p:nvPr/>
          </p:nvPicPr>
          <p:blipFill>
            <a:blip r:embed="rId2" cstate="print"/>
            <a:stretch>
              <a:fillRect/>
            </a:stretch>
          </p:blipFill>
          <p:spPr>
            <a:xfrm>
              <a:off x="12544303" y="1052293"/>
              <a:ext cx="5973771" cy="7790683"/>
            </a:xfrm>
            <a:prstGeom prst="rect">
              <a:avLst/>
            </a:prstGeom>
          </p:spPr>
        </p:pic>
        <p:pic>
          <p:nvPicPr>
            <p:cNvPr id="6" name="object 6"/>
            <p:cNvPicPr/>
            <p:nvPr/>
          </p:nvPicPr>
          <p:blipFill>
            <a:blip r:embed="rId3" cstate="print"/>
            <a:stretch>
              <a:fillRect/>
            </a:stretch>
          </p:blipFill>
          <p:spPr>
            <a:xfrm>
              <a:off x="12581397" y="1089390"/>
              <a:ext cx="5846523" cy="7663431"/>
            </a:xfrm>
            <a:prstGeom prst="rect">
              <a:avLst/>
            </a:prstGeom>
          </p:spPr>
        </p:pic>
        <p:sp>
          <p:nvSpPr>
            <p:cNvPr id="7" name="object 7"/>
            <p:cNvSpPr/>
            <p:nvPr/>
          </p:nvSpPr>
          <p:spPr>
            <a:xfrm>
              <a:off x="12565690" y="1073684"/>
              <a:ext cx="5878195" cy="7694930"/>
            </a:xfrm>
            <a:custGeom>
              <a:avLst/>
              <a:gdLst/>
              <a:ahLst/>
              <a:cxnLst/>
              <a:rect l="l" t="t" r="r" b="b"/>
              <a:pathLst>
                <a:path w="5878194" h="7694930">
                  <a:moveTo>
                    <a:pt x="0" y="7694844"/>
                  </a:moveTo>
                  <a:lnTo>
                    <a:pt x="5877936" y="7694844"/>
                  </a:lnTo>
                  <a:lnTo>
                    <a:pt x="5877936" y="0"/>
                  </a:lnTo>
                  <a:lnTo>
                    <a:pt x="0" y="0"/>
                  </a:lnTo>
                  <a:lnTo>
                    <a:pt x="0" y="7694844"/>
                  </a:lnTo>
                  <a:close/>
                </a:path>
              </a:pathLst>
            </a:custGeom>
            <a:ln w="31412">
              <a:solidFill>
                <a:srgbClr val="000000"/>
              </a:solidFill>
            </a:ln>
          </p:spPr>
          <p:txBody>
            <a:bodyPr wrap="square" lIns="0" tIns="0" rIns="0" bIns="0" rtlCol="0"/>
            <a:lstStyle/>
            <a:p>
              <a:endParaRPr/>
            </a:p>
          </p:txBody>
        </p:sp>
      </p:grpSp>
      <p:pic>
        <p:nvPicPr>
          <p:cNvPr id="8" name="object 8"/>
          <p:cNvPicPr/>
          <p:nvPr/>
        </p:nvPicPr>
        <p:blipFill>
          <a:blip r:embed="rId4"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933070"/>
            <a:ext cx="10753725" cy="5551805"/>
          </a:xfrm>
          <a:prstGeom prst="rect">
            <a:avLst/>
          </a:prstGeom>
        </p:spPr>
        <p:txBody>
          <a:bodyPr vert="horz" wrap="square" lIns="0" tIns="12065" rIns="0" bIns="0" rtlCol="0">
            <a:spAutoFit/>
          </a:bodyPr>
          <a:lstStyle/>
          <a:p>
            <a:pPr marL="483234" marR="102235" indent="-471170">
              <a:lnSpc>
                <a:spcPct val="120700"/>
              </a:lnSpc>
              <a:spcBef>
                <a:spcPts val="95"/>
              </a:spcBef>
              <a:buClr>
                <a:srgbClr val="2E7787"/>
              </a:buClr>
              <a:buSzPct val="120338"/>
              <a:buFont typeface="Arial"/>
              <a:buChar char="•"/>
              <a:tabLst>
                <a:tab pos="483234" algn="l"/>
              </a:tabLst>
            </a:pPr>
            <a:r>
              <a:rPr sz="2950" dirty="0">
                <a:solidFill>
                  <a:srgbClr val="2E7787"/>
                </a:solidFill>
                <a:latin typeface="Arial"/>
                <a:cs typeface="Arial"/>
              </a:rPr>
              <a:t>Εξουσιοδότηση</a:t>
            </a:r>
            <a:r>
              <a:rPr sz="2950" spc="-25" dirty="0">
                <a:solidFill>
                  <a:srgbClr val="2E7787"/>
                </a:solidFill>
                <a:latin typeface="Arial"/>
                <a:cs typeface="Arial"/>
              </a:rPr>
              <a:t> </a:t>
            </a:r>
            <a:r>
              <a:rPr sz="2950" dirty="0">
                <a:solidFill>
                  <a:srgbClr val="2E7787"/>
                </a:solidFill>
                <a:latin typeface="Arial"/>
                <a:cs typeface="Arial"/>
              </a:rPr>
              <a:t>για</a:t>
            </a:r>
            <a:r>
              <a:rPr sz="2950" spc="-10" dirty="0">
                <a:solidFill>
                  <a:srgbClr val="2E7787"/>
                </a:solidFill>
                <a:latin typeface="Arial"/>
                <a:cs typeface="Arial"/>
              </a:rPr>
              <a:t> </a:t>
            </a:r>
            <a:r>
              <a:rPr sz="2950" dirty="0">
                <a:solidFill>
                  <a:srgbClr val="2E7787"/>
                </a:solidFill>
                <a:latin typeface="Arial"/>
                <a:cs typeface="Arial"/>
              </a:rPr>
              <a:t>πληρωμή</a:t>
            </a:r>
            <a:r>
              <a:rPr sz="2950" spc="-5" dirty="0">
                <a:solidFill>
                  <a:srgbClr val="2E7787"/>
                </a:solidFill>
                <a:latin typeface="Arial"/>
                <a:cs typeface="Arial"/>
              </a:rPr>
              <a:t> </a:t>
            </a:r>
            <a:r>
              <a:rPr sz="2950" dirty="0">
                <a:solidFill>
                  <a:srgbClr val="2E7787"/>
                </a:solidFill>
                <a:latin typeface="Arial"/>
                <a:cs typeface="Arial"/>
              </a:rPr>
              <a:t>μέσω</a:t>
            </a:r>
            <a:r>
              <a:rPr sz="2950" spc="-15" dirty="0">
                <a:solidFill>
                  <a:srgbClr val="2E7787"/>
                </a:solidFill>
                <a:latin typeface="Arial"/>
                <a:cs typeface="Arial"/>
              </a:rPr>
              <a:t> </a:t>
            </a:r>
            <a:r>
              <a:rPr sz="2950" dirty="0">
                <a:solidFill>
                  <a:srgbClr val="2E7787"/>
                </a:solidFill>
                <a:latin typeface="Arial"/>
                <a:cs typeface="Arial"/>
              </a:rPr>
              <a:t>του</a:t>
            </a:r>
            <a:r>
              <a:rPr sz="2950" spc="-10" dirty="0">
                <a:solidFill>
                  <a:srgbClr val="2E7787"/>
                </a:solidFill>
                <a:latin typeface="Arial"/>
                <a:cs typeface="Arial"/>
              </a:rPr>
              <a:t> </a:t>
            </a:r>
            <a:r>
              <a:rPr sz="2950" dirty="0">
                <a:solidFill>
                  <a:srgbClr val="2E7787"/>
                </a:solidFill>
                <a:latin typeface="Arial"/>
                <a:cs typeface="Arial"/>
              </a:rPr>
              <a:t>FIMAS</a:t>
            </a:r>
            <a:r>
              <a:rPr sz="2950" spc="-10"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spc="-10" dirty="0">
                <a:solidFill>
                  <a:srgbClr val="2E7787"/>
                </a:solidFill>
                <a:latin typeface="Arial"/>
                <a:cs typeface="Arial"/>
              </a:rPr>
              <a:t>βεβαίωση </a:t>
            </a:r>
            <a:r>
              <a:rPr sz="2950" dirty="0">
                <a:solidFill>
                  <a:srgbClr val="2E7787"/>
                </a:solidFill>
                <a:latin typeface="Arial"/>
                <a:cs typeface="Arial"/>
              </a:rPr>
              <a:t>αριθμού</a:t>
            </a:r>
            <a:r>
              <a:rPr sz="2950" spc="-35" dirty="0">
                <a:solidFill>
                  <a:srgbClr val="2E7787"/>
                </a:solidFill>
                <a:latin typeface="Arial"/>
                <a:cs typeface="Arial"/>
              </a:rPr>
              <a:t> </a:t>
            </a:r>
            <a:r>
              <a:rPr sz="2950" dirty="0">
                <a:solidFill>
                  <a:srgbClr val="2E7787"/>
                </a:solidFill>
                <a:latin typeface="Arial"/>
                <a:cs typeface="Arial"/>
              </a:rPr>
              <a:t>IBAN</a:t>
            </a:r>
            <a:r>
              <a:rPr sz="2950" spc="-40" dirty="0">
                <a:solidFill>
                  <a:srgbClr val="2E7787"/>
                </a:solidFill>
                <a:latin typeface="Arial"/>
                <a:cs typeface="Arial"/>
              </a:rPr>
              <a:t> </a:t>
            </a:r>
            <a:r>
              <a:rPr sz="2650" dirty="0">
                <a:solidFill>
                  <a:srgbClr val="2E7787"/>
                </a:solidFill>
                <a:latin typeface="Arial"/>
                <a:cs typeface="Arial"/>
              </a:rPr>
              <a:t>(για</a:t>
            </a:r>
            <a:r>
              <a:rPr sz="2650" spc="-55" dirty="0">
                <a:solidFill>
                  <a:srgbClr val="2E7787"/>
                </a:solidFill>
                <a:latin typeface="Arial"/>
                <a:cs typeface="Arial"/>
              </a:rPr>
              <a:t> </a:t>
            </a:r>
            <a:r>
              <a:rPr sz="2650" dirty="0">
                <a:solidFill>
                  <a:srgbClr val="2E7787"/>
                </a:solidFill>
                <a:latin typeface="Arial"/>
                <a:cs typeface="Arial"/>
              </a:rPr>
              <a:t>τους</a:t>
            </a:r>
            <a:r>
              <a:rPr sz="2650" spc="-50" dirty="0">
                <a:solidFill>
                  <a:srgbClr val="2E7787"/>
                </a:solidFill>
                <a:latin typeface="Arial"/>
                <a:cs typeface="Arial"/>
              </a:rPr>
              <a:t> </a:t>
            </a:r>
            <a:r>
              <a:rPr sz="2650" spc="-10" dirty="0">
                <a:solidFill>
                  <a:srgbClr val="2E7787"/>
                </a:solidFill>
                <a:latin typeface="Arial"/>
                <a:cs typeface="Arial"/>
              </a:rPr>
              <a:t>άνεργους)</a:t>
            </a:r>
            <a:endParaRPr sz="26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Αντισηπτικά,</a:t>
            </a:r>
            <a:r>
              <a:rPr sz="2950" spc="-25" dirty="0">
                <a:solidFill>
                  <a:srgbClr val="2E7787"/>
                </a:solidFill>
                <a:latin typeface="Arial"/>
                <a:cs typeface="Arial"/>
              </a:rPr>
              <a:t> </a:t>
            </a:r>
            <a:r>
              <a:rPr sz="2950" dirty="0">
                <a:solidFill>
                  <a:srgbClr val="2E7787"/>
                </a:solidFill>
                <a:latin typeface="Arial"/>
                <a:cs typeface="Arial"/>
              </a:rPr>
              <a:t>συμπεριλαμβανομένων</a:t>
            </a:r>
            <a:r>
              <a:rPr sz="2950" spc="-20" dirty="0">
                <a:solidFill>
                  <a:srgbClr val="2E7787"/>
                </a:solidFill>
                <a:latin typeface="Arial"/>
                <a:cs typeface="Arial"/>
              </a:rPr>
              <a:t> </a:t>
            </a:r>
            <a:r>
              <a:rPr sz="2950" dirty="0">
                <a:solidFill>
                  <a:srgbClr val="2E7787"/>
                </a:solidFill>
                <a:latin typeface="Arial"/>
                <a:cs typeface="Arial"/>
              </a:rPr>
              <a:t>και</a:t>
            </a:r>
            <a:r>
              <a:rPr sz="2950" spc="-15" dirty="0">
                <a:solidFill>
                  <a:srgbClr val="2E7787"/>
                </a:solidFill>
                <a:latin typeface="Arial"/>
                <a:cs typeface="Arial"/>
              </a:rPr>
              <a:t> </a:t>
            </a:r>
            <a:r>
              <a:rPr sz="2950" spc="-10" dirty="0">
                <a:solidFill>
                  <a:srgbClr val="2E7787"/>
                </a:solidFill>
                <a:latin typeface="Arial"/>
                <a:cs typeface="Arial"/>
              </a:rPr>
              <a:t>κενών</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Σπρέι</a:t>
            </a:r>
            <a:r>
              <a:rPr sz="2950" spc="-25" dirty="0">
                <a:solidFill>
                  <a:srgbClr val="2E7787"/>
                </a:solidFill>
                <a:latin typeface="Arial"/>
                <a:cs typeface="Arial"/>
              </a:rPr>
              <a:t> </a:t>
            </a:r>
            <a:r>
              <a:rPr sz="2950" dirty="0">
                <a:solidFill>
                  <a:srgbClr val="2E7787"/>
                </a:solidFill>
                <a:latin typeface="Arial"/>
                <a:cs typeface="Arial"/>
              </a:rPr>
              <a:t>καθαρισμού,</a:t>
            </a:r>
            <a:r>
              <a:rPr sz="2950" spc="-5" dirty="0">
                <a:solidFill>
                  <a:srgbClr val="2E7787"/>
                </a:solidFill>
                <a:latin typeface="Arial"/>
                <a:cs typeface="Arial"/>
              </a:rPr>
              <a:t> </a:t>
            </a:r>
            <a:r>
              <a:rPr sz="2950" dirty="0">
                <a:solidFill>
                  <a:srgbClr val="2E7787"/>
                </a:solidFill>
                <a:latin typeface="Arial"/>
                <a:cs typeface="Arial"/>
              </a:rPr>
              <a:t>συμπεριλαμβανομένων</a:t>
            </a:r>
            <a:r>
              <a:rPr sz="2950" spc="-5"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κενών</a:t>
            </a:r>
            <a:endParaRPr sz="2950">
              <a:latin typeface="Arial"/>
              <a:cs typeface="Arial"/>
            </a:endParaRPr>
          </a:p>
          <a:p>
            <a:pPr marL="483234" marR="1125855" indent="-471170">
              <a:lnSpc>
                <a:spcPct val="120800"/>
              </a:lnSpc>
              <a:spcBef>
                <a:spcPts val="1480"/>
              </a:spcBef>
              <a:buSzPct val="120338"/>
              <a:buChar char="•"/>
              <a:tabLst>
                <a:tab pos="483234" algn="l"/>
              </a:tabLst>
            </a:pPr>
            <a:r>
              <a:rPr sz="2950" dirty="0">
                <a:solidFill>
                  <a:srgbClr val="2E7787"/>
                </a:solidFill>
                <a:latin typeface="Arial"/>
                <a:cs typeface="Arial"/>
              </a:rPr>
              <a:t>Έντυπο</a:t>
            </a:r>
            <a:r>
              <a:rPr sz="2950" spc="-30" dirty="0">
                <a:solidFill>
                  <a:srgbClr val="2E7787"/>
                </a:solidFill>
                <a:latin typeface="Arial"/>
                <a:cs typeface="Arial"/>
              </a:rPr>
              <a:t> </a:t>
            </a:r>
            <a:r>
              <a:rPr sz="2950" dirty="0">
                <a:solidFill>
                  <a:srgbClr val="2E7787"/>
                </a:solidFill>
                <a:latin typeface="Arial"/>
                <a:cs typeface="Arial"/>
              </a:rPr>
              <a:t>τηλεφώνων</a:t>
            </a:r>
            <a:r>
              <a:rPr sz="2950" spc="-20" dirty="0">
                <a:solidFill>
                  <a:srgbClr val="2E7787"/>
                </a:solidFill>
                <a:latin typeface="Arial"/>
                <a:cs typeface="Arial"/>
              </a:rPr>
              <a:t> </a:t>
            </a:r>
            <a:r>
              <a:rPr sz="2950" dirty="0">
                <a:solidFill>
                  <a:srgbClr val="2E7787"/>
                </a:solidFill>
                <a:latin typeface="Arial"/>
                <a:cs typeface="Arial"/>
              </a:rPr>
              <a:t>Προεδρεύοντα,</a:t>
            </a:r>
            <a:r>
              <a:rPr sz="2950" spc="-50" dirty="0">
                <a:solidFill>
                  <a:srgbClr val="2E7787"/>
                </a:solidFill>
                <a:latin typeface="Arial"/>
                <a:cs typeface="Arial"/>
              </a:rPr>
              <a:t> </a:t>
            </a:r>
            <a:r>
              <a:rPr sz="2950" dirty="0">
                <a:solidFill>
                  <a:srgbClr val="2E7787"/>
                </a:solidFill>
                <a:latin typeface="Arial"/>
                <a:cs typeface="Arial"/>
              </a:rPr>
              <a:t>Καταμετρητή</a:t>
            </a:r>
            <a:r>
              <a:rPr sz="2950" spc="-25" dirty="0">
                <a:solidFill>
                  <a:srgbClr val="2E7787"/>
                </a:solidFill>
                <a:latin typeface="Arial"/>
                <a:cs typeface="Arial"/>
              </a:rPr>
              <a:t> και </a:t>
            </a:r>
            <a:r>
              <a:rPr sz="2950" dirty="0">
                <a:solidFill>
                  <a:srgbClr val="2E7787"/>
                </a:solidFill>
                <a:latin typeface="Arial"/>
                <a:cs typeface="Arial"/>
              </a:rPr>
              <a:t>Καταγραφέα, για</a:t>
            </a:r>
            <a:r>
              <a:rPr sz="2950" spc="-15"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δοθούν</a:t>
            </a:r>
            <a:r>
              <a:rPr sz="2950" spc="-15" dirty="0">
                <a:solidFill>
                  <a:srgbClr val="2E7787"/>
                </a:solidFill>
                <a:latin typeface="Arial"/>
                <a:cs typeface="Arial"/>
              </a:rPr>
              <a:t> </a:t>
            </a:r>
            <a:r>
              <a:rPr sz="2950" dirty="0">
                <a:solidFill>
                  <a:srgbClr val="2E7787"/>
                </a:solidFill>
                <a:latin typeface="Arial"/>
                <a:cs typeface="Arial"/>
              </a:rPr>
              <a:t>διευκρινίσεις</a:t>
            </a:r>
            <a:r>
              <a:rPr sz="2950" spc="-35" dirty="0">
                <a:solidFill>
                  <a:srgbClr val="2E7787"/>
                </a:solidFill>
                <a:latin typeface="Arial"/>
                <a:cs typeface="Arial"/>
              </a:rPr>
              <a:t> </a:t>
            </a:r>
            <a:r>
              <a:rPr sz="2950" dirty="0">
                <a:solidFill>
                  <a:srgbClr val="2E7787"/>
                </a:solidFill>
                <a:latin typeface="Arial"/>
                <a:cs typeface="Arial"/>
              </a:rPr>
              <a:t>εάν</a:t>
            </a:r>
            <a:r>
              <a:rPr sz="2950" spc="-10" dirty="0">
                <a:solidFill>
                  <a:srgbClr val="2E7787"/>
                </a:solidFill>
                <a:latin typeface="Arial"/>
                <a:cs typeface="Arial"/>
              </a:rPr>
              <a:t> χρειαστεί</a:t>
            </a:r>
            <a:endParaRPr sz="2950">
              <a:latin typeface="Arial"/>
              <a:cs typeface="Arial"/>
            </a:endParaRPr>
          </a:p>
          <a:p>
            <a:pPr marL="389255" marR="5080">
              <a:lnSpc>
                <a:spcPct val="121400"/>
              </a:lnSpc>
              <a:spcBef>
                <a:spcPts val="1835"/>
              </a:spcBef>
              <a:tabLst>
                <a:tab pos="3782060" algn="l"/>
              </a:tabLst>
            </a:pPr>
            <a:r>
              <a:rPr sz="2650" dirty="0">
                <a:solidFill>
                  <a:srgbClr val="E28B18"/>
                </a:solidFill>
                <a:latin typeface="Arial"/>
                <a:cs typeface="Arial"/>
              </a:rPr>
              <a:t>(Είναι</a:t>
            </a:r>
            <a:r>
              <a:rPr sz="2650" spc="-105" dirty="0">
                <a:solidFill>
                  <a:srgbClr val="E28B18"/>
                </a:solidFill>
                <a:latin typeface="Arial"/>
                <a:cs typeface="Arial"/>
              </a:rPr>
              <a:t> </a:t>
            </a:r>
            <a:r>
              <a:rPr sz="2650" spc="-10" dirty="0">
                <a:solidFill>
                  <a:srgbClr val="E28B18"/>
                </a:solidFill>
                <a:latin typeface="Arial"/>
                <a:cs typeface="Arial"/>
              </a:rPr>
              <a:t>ΑΠΑΡΑΙΤΗΤΟ</a:t>
            </a:r>
            <a:r>
              <a:rPr sz="2650" spc="-114" dirty="0">
                <a:solidFill>
                  <a:srgbClr val="E28B18"/>
                </a:solidFill>
                <a:latin typeface="Arial"/>
                <a:cs typeface="Arial"/>
              </a:rPr>
              <a:t> </a:t>
            </a:r>
            <a:r>
              <a:rPr sz="2650" dirty="0">
                <a:solidFill>
                  <a:srgbClr val="E28B18"/>
                </a:solidFill>
                <a:latin typeface="Arial"/>
                <a:cs typeface="Arial"/>
              </a:rPr>
              <a:t>όπως</a:t>
            </a:r>
            <a:r>
              <a:rPr sz="2650" spc="-100" dirty="0">
                <a:solidFill>
                  <a:srgbClr val="E28B18"/>
                </a:solidFill>
                <a:latin typeface="Arial"/>
                <a:cs typeface="Arial"/>
              </a:rPr>
              <a:t> </a:t>
            </a:r>
            <a:r>
              <a:rPr sz="2650" dirty="0">
                <a:solidFill>
                  <a:srgbClr val="E28B18"/>
                </a:solidFill>
                <a:latin typeface="Arial"/>
                <a:cs typeface="Arial"/>
              </a:rPr>
              <a:t>τα</a:t>
            </a:r>
            <a:r>
              <a:rPr sz="2650" spc="-114" dirty="0">
                <a:solidFill>
                  <a:srgbClr val="E28B18"/>
                </a:solidFill>
                <a:latin typeface="Arial"/>
                <a:cs typeface="Arial"/>
              </a:rPr>
              <a:t> </a:t>
            </a:r>
            <a:r>
              <a:rPr sz="2650" dirty="0">
                <a:solidFill>
                  <a:srgbClr val="E28B18"/>
                </a:solidFill>
                <a:latin typeface="Arial"/>
                <a:cs typeface="Arial"/>
              </a:rPr>
              <a:t>τηλέφωνα</a:t>
            </a:r>
            <a:r>
              <a:rPr sz="2650" spc="-110" dirty="0">
                <a:solidFill>
                  <a:srgbClr val="E28B18"/>
                </a:solidFill>
                <a:latin typeface="Arial"/>
                <a:cs typeface="Arial"/>
              </a:rPr>
              <a:t> </a:t>
            </a:r>
            <a:r>
              <a:rPr sz="2650" dirty="0">
                <a:solidFill>
                  <a:srgbClr val="E28B18"/>
                </a:solidFill>
                <a:latin typeface="Arial"/>
                <a:cs typeface="Arial"/>
              </a:rPr>
              <a:t>του/της</a:t>
            </a:r>
            <a:r>
              <a:rPr sz="2650" spc="-105" dirty="0">
                <a:solidFill>
                  <a:srgbClr val="E28B18"/>
                </a:solidFill>
                <a:latin typeface="Arial"/>
                <a:cs typeface="Arial"/>
              </a:rPr>
              <a:t> </a:t>
            </a:r>
            <a:r>
              <a:rPr sz="2650" dirty="0">
                <a:solidFill>
                  <a:srgbClr val="E28B18"/>
                </a:solidFill>
                <a:latin typeface="Arial"/>
                <a:cs typeface="Arial"/>
              </a:rPr>
              <a:t>Προεδρεύων</a:t>
            </a:r>
            <a:r>
              <a:rPr sz="2650" spc="-105" dirty="0">
                <a:solidFill>
                  <a:srgbClr val="E28B18"/>
                </a:solidFill>
                <a:latin typeface="Arial"/>
                <a:cs typeface="Arial"/>
              </a:rPr>
              <a:t> </a:t>
            </a:r>
            <a:r>
              <a:rPr sz="2650" dirty="0">
                <a:solidFill>
                  <a:srgbClr val="E28B18"/>
                </a:solidFill>
                <a:latin typeface="Arial"/>
                <a:cs typeface="Arial"/>
              </a:rPr>
              <a:t>και</a:t>
            </a:r>
            <a:r>
              <a:rPr sz="2650" spc="-105" dirty="0">
                <a:solidFill>
                  <a:srgbClr val="E28B18"/>
                </a:solidFill>
                <a:latin typeface="Arial"/>
                <a:cs typeface="Arial"/>
              </a:rPr>
              <a:t> </a:t>
            </a:r>
            <a:r>
              <a:rPr sz="2650" spc="-25" dirty="0">
                <a:solidFill>
                  <a:srgbClr val="E28B18"/>
                </a:solidFill>
                <a:latin typeface="Arial"/>
                <a:cs typeface="Arial"/>
              </a:rPr>
              <a:t>των </a:t>
            </a:r>
            <a:r>
              <a:rPr sz="2650" dirty="0">
                <a:solidFill>
                  <a:srgbClr val="E28B18"/>
                </a:solidFill>
                <a:latin typeface="Arial"/>
                <a:cs typeface="Arial"/>
              </a:rPr>
              <a:t>Βοηθών</a:t>
            </a:r>
            <a:r>
              <a:rPr sz="2650" spc="-140" dirty="0">
                <a:solidFill>
                  <a:srgbClr val="E28B18"/>
                </a:solidFill>
                <a:latin typeface="Arial"/>
                <a:cs typeface="Arial"/>
              </a:rPr>
              <a:t> </a:t>
            </a:r>
            <a:r>
              <a:rPr sz="2650" spc="-10" dirty="0">
                <a:solidFill>
                  <a:srgbClr val="E28B18"/>
                </a:solidFill>
                <a:latin typeface="Arial"/>
                <a:cs typeface="Arial"/>
              </a:rPr>
              <a:t>παραμείνουν</a:t>
            </a:r>
            <a:r>
              <a:rPr sz="2650" dirty="0">
                <a:solidFill>
                  <a:srgbClr val="E28B18"/>
                </a:solidFill>
                <a:latin typeface="Arial"/>
                <a:cs typeface="Arial"/>
              </a:rPr>
              <a:t>	</a:t>
            </a:r>
            <a:r>
              <a:rPr sz="2650" spc="-10" dirty="0">
                <a:solidFill>
                  <a:srgbClr val="E28B18"/>
                </a:solidFill>
                <a:latin typeface="Arial"/>
                <a:cs typeface="Arial"/>
              </a:rPr>
              <a:t>ενεργοποιημένα,</a:t>
            </a:r>
            <a:r>
              <a:rPr sz="2650" spc="-95" dirty="0">
                <a:solidFill>
                  <a:srgbClr val="E28B18"/>
                </a:solidFill>
                <a:latin typeface="Arial"/>
                <a:cs typeface="Arial"/>
              </a:rPr>
              <a:t> </a:t>
            </a:r>
            <a:r>
              <a:rPr sz="2650" dirty="0">
                <a:solidFill>
                  <a:srgbClr val="E28B18"/>
                </a:solidFill>
                <a:latin typeface="Arial"/>
                <a:cs typeface="Arial"/>
              </a:rPr>
              <a:t>ακόμη</a:t>
            </a:r>
            <a:r>
              <a:rPr sz="2650" spc="-65" dirty="0">
                <a:solidFill>
                  <a:srgbClr val="E28B18"/>
                </a:solidFill>
                <a:latin typeface="Arial"/>
                <a:cs typeface="Arial"/>
              </a:rPr>
              <a:t> </a:t>
            </a:r>
            <a:r>
              <a:rPr sz="2650" dirty="0">
                <a:solidFill>
                  <a:srgbClr val="E28B18"/>
                </a:solidFill>
                <a:latin typeface="Arial"/>
                <a:cs typeface="Arial"/>
              </a:rPr>
              <a:t>και</a:t>
            </a:r>
            <a:r>
              <a:rPr sz="2650" spc="-85" dirty="0">
                <a:solidFill>
                  <a:srgbClr val="E28B18"/>
                </a:solidFill>
                <a:latin typeface="Arial"/>
                <a:cs typeface="Arial"/>
              </a:rPr>
              <a:t> </a:t>
            </a:r>
            <a:r>
              <a:rPr sz="2650" dirty="0">
                <a:solidFill>
                  <a:srgbClr val="E28B18"/>
                </a:solidFill>
                <a:latin typeface="Arial"/>
                <a:cs typeface="Arial"/>
              </a:rPr>
              <a:t>2</a:t>
            </a:r>
            <a:r>
              <a:rPr sz="2650" spc="-65" dirty="0">
                <a:solidFill>
                  <a:srgbClr val="E28B18"/>
                </a:solidFill>
                <a:latin typeface="Arial"/>
                <a:cs typeface="Arial"/>
              </a:rPr>
              <a:t> </a:t>
            </a:r>
            <a:r>
              <a:rPr sz="2650" dirty="0">
                <a:solidFill>
                  <a:srgbClr val="E28B18"/>
                </a:solidFill>
                <a:latin typeface="Arial"/>
                <a:cs typeface="Arial"/>
              </a:rPr>
              <a:t>ώρες</a:t>
            </a:r>
            <a:r>
              <a:rPr sz="2650" spc="-65" dirty="0">
                <a:solidFill>
                  <a:srgbClr val="E28B18"/>
                </a:solidFill>
                <a:latin typeface="Arial"/>
                <a:cs typeface="Arial"/>
              </a:rPr>
              <a:t> </a:t>
            </a:r>
            <a:r>
              <a:rPr sz="2650" dirty="0">
                <a:solidFill>
                  <a:srgbClr val="E28B18"/>
                </a:solidFill>
                <a:latin typeface="Arial"/>
                <a:cs typeface="Arial"/>
              </a:rPr>
              <a:t>μετά</a:t>
            </a:r>
            <a:r>
              <a:rPr sz="2650" spc="-10" dirty="0">
                <a:solidFill>
                  <a:srgbClr val="E28B18"/>
                </a:solidFill>
                <a:latin typeface="Arial"/>
                <a:cs typeface="Arial"/>
              </a:rPr>
              <a:t> </a:t>
            </a:r>
            <a:r>
              <a:rPr sz="2650" spc="-25" dirty="0">
                <a:solidFill>
                  <a:srgbClr val="E28B18"/>
                </a:solidFill>
                <a:latin typeface="Arial"/>
                <a:cs typeface="Arial"/>
              </a:rPr>
              <a:t>την </a:t>
            </a:r>
            <a:r>
              <a:rPr sz="2650" dirty="0">
                <a:solidFill>
                  <a:srgbClr val="E28B18"/>
                </a:solidFill>
                <a:latin typeface="Arial"/>
                <a:cs typeface="Arial"/>
              </a:rPr>
              <a:t>παράδοση</a:t>
            </a:r>
            <a:r>
              <a:rPr sz="2650" spc="-114" dirty="0">
                <a:solidFill>
                  <a:srgbClr val="E28B18"/>
                </a:solidFill>
                <a:latin typeface="Arial"/>
                <a:cs typeface="Arial"/>
              </a:rPr>
              <a:t> </a:t>
            </a:r>
            <a:r>
              <a:rPr sz="2650" dirty="0">
                <a:solidFill>
                  <a:srgbClr val="E28B18"/>
                </a:solidFill>
                <a:latin typeface="Arial"/>
                <a:cs typeface="Arial"/>
              </a:rPr>
              <a:t>της</a:t>
            </a:r>
            <a:r>
              <a:rPr sz="2650" spc="-125" dirty="0">
                <a:solidFill>
                  <a:srgbClr val="E28B18"/>
                </a:solidFill>
                <a:latin typeface="Arial"/>
                <a:cs typeface="Arial"/>
              </a:rPr>
              <a:t> </a:t>
            </a:r>
            <a:r>
              <a:rPr sz="2650" spc="-10" dirty="0">
                <a:solidFill>
                  <a:srgbClr val="E28B18"/>
                </a:solidFill>
                <a:latin typeface="Arial"/>
                <a:cs typeface="Arial"/>
              </a:rPr>
              <a:t>κάλπης)</a:t>
            </a:r>
            <a:endParaRPr sz="26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5" dirty="0"/>
              <a:t>Παράδοση</a:t>
            </a:r>
            <a:r>
              <a:rPr spc="280" dirty="0"/>
              <a:t> </a:t>
            </a:r>
            <a:r>
              <a:rPr spc="50" dirty="0"/>
              <a:t>κάλπης</a:t>
            </a:r>
          </a:p>
        </p:txBody>
      </p:sp>
      <p:pic>
        <p:nvPicPr>
          <p:cNvPr id="4" name="object 4"/>
          <p:cNvPicPr/>
          <p:nvPr/>
        </p:nvPicPr>
        <p:blipFill>
          <a:blip r:embed="rId2" cstate="print"/>
          <a:stretch>
            <a:fillRect/>
          </a:stretch>
        </p:blipFill>
        <p:spPr>
          <a:xfrm>
            <a:off x="13770636" y="2632683"/>
            <a:ext cx="4886827" cy="6069471"/>
          </a:xfrm>
          <a:prstGeom prst="rect">
            <a:avLst/>
          </a:prstGeom>
        </p:spPr>
      </p:pic>
      <p:pic>
        <p:nvPicPr>
          <p:cNvPr id="5" name="object 5"/>
          <p:cNvPicPr/>
          <p:nvPr/>
        </p:nvPicPr>
        <p:blipFill>
          <a:blip r:embed="rId3" cstate="print"/>
          <a:stretch>
            <a:fillRect/>
          </a:stretch>
        </p:blipFill>
        <p:spPr>
          <a:xfrm>
            <a:off x="1032848" y="12565"/>
            <a:ext cx="2798239" cy="1882246"/>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3379134"/>
            <a:ext cx="10178415" cy="1111250"/>
          </a:xfrm>
          <a:prstGeom prst="rect">
            <a:avLst/>
          </a:prstGeom>
        </p:spPr>
        <p:txBody>
          <a:bodyPr vert="horz" wrap="square" lIns="0" tIns="12065" rIns="0" bIns="0" rtlCol="0">
            <a:spAutoFit/>
          </a:bodyPr>
          <a:lstStyle/>
          <a:p>
            <a:pPr marL="483234" marR="5080" indent="-471170">
              <a:lnSpc>
                <a:spcPct val="120700"/>
              </a:lnSpc>
              <a:spcBef>
                <a:spcPts val="95"/>
              </a:spcBef>
              <a:buClr>
                <a:srgbClr val="2E7787"/>
              </a:buClr>
              <a:buSzPct val="120338"/>
              <a:buFont typeface="Arial"/>
              <a:buChar char="•"/>
              <a:tabLst>
                <a:tab pos="483234" algn="l"/>
              </a:tabLst>
            </a:pPr>
            <a:r>
              <a:rPr sz="2950" dirty="0">
                <a:solidFill>
                  <a:srgbClr val="2E7787"/>
                </a:solidFill>
                <a:latin typeface="Arial"/>
                <a:cs typeface="Arial"/>
              </a:rPr>
              <a:t>Έντυπο</a:t>
            </a:r>
            <a:r>
              <a:rPr sz="2950" spc="-5" dirty="0">
                <a:solidFill>
                  <a:srgbClr val="2E7787"/>
                </a:solidFill>
                <a:latin typeface="Arial"/>
                <a:cs typeface="Arial"/>
              </a:rPr>
              <a:t> </a:t>
            </a:r>
            <a:r>
              <a:rPr sz="2950" dirty="0">
                <a:solidFill>
                  <a:srgbClr val="2E7787"/>
                </a:solidFill>
                <a:latin typeface="Arial"/>
                <a:cs typeface="Arial"/>
              </a:rPr>
              <a:t>βεβαίωσης</a:t>
            </a:r>
            <a:r>
              <a:rPr sz="2950" spc="-5" dirty="0">
                <a:solidFill>
                  <a:srgbClr val="2E7787"/>
                </a:solidFill>
                <a:latin typeface="Arial"/>
                <a:cs typeface="Arial"/>
              </a:rPr>
              <a:t> </a:t>
            </a:r>
            <a:r>
              <a:rPr sz="2950" dirty="0">
                <a:solidFill>
                  <a:srgbClr val="2E7787"/>
                </a:solidFill>
                <a:latin typeface="Arial"/>
                <a:cs typeface="Arial"/>
              </a:rPr>
              <a:t>υπηρεσίας</a:t>
            </a:r>
            <a:r>
              <a:rPr sz="2950" spc="15" dirty="0">
                <a:solidFill>
                  <a:srgbClr val="2E7787"/>
                </a:solidFill>
                <a:latin typeface="Arial"/>
                <a:cs typeface="Arial"/>
              </a:rPr>
              <a:t> </a:t>
            </a:r>
            <a:r>
              <a:rPr sz="2950" dirty="0">
                <a:solidFill>
                  <a:srgbClr val="2E7787"/>
                </a:solidFill>
                <a:latin typeface="Arial"/>
                <a:cs typeface="Arial"/>
              </a:rPr>
              <a:t>Προεδρεύοντα</a:t>
            </a:r>
            <a:r>
              <a:rPr sz="2950" spc="-20"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spc="-10" dirty="0">
                <a:solidFill>
                  <a:srgbClr val="2E7787"/>
                </a:solidFill>
                <a:latin typeface="Arial"/>
                <a:cs typeface="Arial"/>
              </a:rPr>
              <a:t>βοηθών </a:t>
            </a:r>
            <a:r>
              <a:rPr sz="2950" dirty="0">
                <a:solidFill>
                  <a:srgbClr val="2E7787"/>
                </a:solidFill>
                <a:latin typeface="Arial"/>
                <a:cs typeface="Arial"/>
              </a:rPr>
              <a:t>υπαλλήλων</a:t>
            </a:r>
            <a:r>
              <a:rPr sz="2950" spc="-50" dirty="0">
                <a:solidFill>
                  <a:srgbClr val="2E7787"/>
                </a:solidFill>
                <a:latin typeface="Arial"/>
                <a:cs typeface="Arial"/>
              </a:rPr>
              <a:t> </a:t>
            </a:r>
            <a:r>
              <a:rPr sz="2650" dirty="0">
                <a:solidFill>
                  <a:srgbClr val="2E7787"/>
                </a:solidFill>
                <a:latin typeface="Arial"/>
                <a:cs typeface="Arial"/>
              </a:rPr>
              <a:t>(τα</a:t>
            </a:r>
            <a:r>
              <a:rPr sz="2650" spc="-70" dirty="0">
                <a:solidFill>
                  <a:srgbClr val="2E7787"/>
                </a:solidFill>
                <a:latin typeface="Arial"/>
                <a:cs typeface="Arial"/>
              </a:rPr>
              <a:t> </a:t>
            </a:r>
            <a:r>
              <a:rPr sz="2650" dirty="0">
                <a:solidFill>
                  <a:srgbClr val="2E7787"/>
                </a:solidFill>
                <a:latin typeface="Arial"/>
                <a:cs typeface="Arial"/>
              </a:rPr>
              <a:t>στοιχεία</a:t>
            </a:r>
            <a:r>
              <a:rPr sz="2650" spc="-75" dirty="0">
                <a:solidFill>
                  <a:srgbClr val="2E7787"/>
                </a:solidFill>
                <a:latin typeface="Arial"/>
                <a:cs typeface="Arial"/>
              </a:rPr>
              <a:t> </a:t>
            </a:r>
            <a:r>
              <a:rPr sz="2650" dirty="0">
                <a:solidFill>
                  <a:srgbClr val="2E7787"/>
                </a:solidFill>
                <a:latin typeface="Arial"/>
                <a:cs typeface="Arial"/>
              </a:rPr>
              <a:t>θα</a:t>
            </a:r>
            <a:r>
              <a:rPr sz="2650" spc="-70" dirty="0">
                <a:solidFill>
                  <a:srgbClr val="2E7787"/>
                </a:solidFill>
                <a:latin typeface="Arial"/>
                <a:cs typeface="Arial"/>
              </a:rPr>
              <a:t> </a:t>
            </a:r>
            <a:r>
              <a:rPr sz="2650" dirty="0">
                <a:solidFill>
                  <a:srgbClr val="2E7787"/>
                </a:solidFill>
                <a:latin typeface="Arial"/>
                <a:cs typeface="Arial"/>
              </a:rPr>
              <a:t>είναι</a:t>
            </a:r>
            <a:r>
              <a:rPr sz="2650" spc="-65" dirty="0">
                <a:solidFill>
                  <a:srgbClr val="2E7787"/>
                </a:solidFill>
                <a:latin typeface="Arial"/>
                <a:cs typeface="Arial"/>
              </a:rPr>
              <a:t> </a:t>
            </a:r>
            <a:r>
              <a:rPr sz="2650" spc="-10" dirty="0">
                <a:solidFill>
                  <a:srgbClr val="2E7787"/>
                </a:solidFill>
                <a:latin typeface="Arial"/>
                <a:cs typeface="Arial"/>
              </a:rPr>
              <a:t>προσυμπληρωμένα)</a:t>
            </a:r>
            <a:endParaRPr sz="26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5" dirty="0"/>
              <a:t>Παράδοση</a:t>
            </a:r>
            <a:r>
              <a:rPr spc="280" dirty="0"/>
              <a:t> </a:t>
            </a:r>
            <a:r>
              <a:rPr spc="50" dirty="0"/>
              <a:t>κάλπης</a:t>
            </a:r>
          </a:p>
        </p:txBody>
      </p:sp>
      <p:grpSp>
        <p:nvGrpSpPr>
          <p:cNvPr id="4" name="object 4"/>
          <p:cNvGrpSpPr/>
          <p:nvPr/>
        </p:nvGrpSpPr>
        <p:grpSpPr>
          <a:xfrm>
            <a:off x="12179926" y="618802"/>
            <a:ext cx="6590030" cy="8655685"/>
            <a:chOff x="12179926" y="618802"/>
            <a:chExt cx="6590030" cy="8655685"/>
          </a:xfrm>
        </p:grpSpPr>
        <p:pic>
          <p:nvPicPr>
            <p:cNvPr id="5" name="object 5"/>
            <p:cNvPicPr/>
            <p:nvPr/>
          </p:nvPicPr>
          <p:blipFill>
            <a:blip r:embed="rId2" cstate="print"/>
            <a:stretch>
              <a:fillRect/>
            </a:stretch>
          </p:blipFill>
          <p:spPr>
            <a:xfrm>
              <a:off x="12179926" y="618802"/>
              <a:ext cx="6589450" cy="8655155"/>
            </a:xfrm>
            <a:prstGeom prst="rect">
              <a:avLst/>
            </a:prstGeom>
          </p:spPr>
        </p:pic>
        <p:pic>
          <p:nvPicPr>
            <p:cNvPr id="6" name="object 6"/>
            <p:cNvPicPr/>
            <p:nvPr/>
          </p:nvPicPr>
          <p:blipFill>
            <a:blip r:embed="rId3" cstate="print"/>
            <a:stretch>
              <a:fillRect/>
            </a:stretch>
          </p:blipFill>
          <p:spPr>
            <a:xfrm>
              <a:off x="12217010" y="655896"/>
              <a:ext cx="6462211" cy="8527907"/>
            </a:xfrm>
            <a:prstGeom prst="rect">
              <a:avLst/>
            </a:prstGeom>
          </p:spPr>
        </p:pic>
        <p:sp>
          <p:nvSpPr>
            <p:cNvPr id="7" name="object 7"/>
            <p:cNvSpPr/>
            <p:nvPr/>
          </p:nvSpPr>
          <p:spPr>
            <a:xfrm>
              <a:off x="12201304" y="640189"/>
              <a:ext cx="6494145" cy="8559800"/>
            </a:xfrm>
            <a:custGeom>
              <a:avLst/>
              <a:gdLst/>
              <a:ahLst/>
              <a:cxnLst/>
              <a:rect l="l" t="t" r="r" b="b"/>
              <a:pathLst>
                <a:path w="6494144" h="8559800">
                  <a:moveTo>
                    <a:pt x="0" y="8559320"/>
                  </a:moveTo>
                  <a:lnTo>
                    <a:pt x="6493624" y="8559320"/>
                  </a:lnTo>
                  <a:lnTo>
                    <a:pt x="6493624" y="0"/>
                  </a:lnTo>
                  <a:lnTo>
                    <a:pt x="0" y="0"/>
                  </a:lnTo>
                  <a:lnTo>
                    <a:pt x="0" y="8559320"/>
                  </a:lnTo>
                  <a:close/>
                </a:path>
              </a:pathLst>
            </a:custGeom>
            <a:ln w="31412">
              <a:solidFill>
                <a:srgbClr val="000000"/>
              </a:solidFill>
            </a:ln>
          </p:spPr>
          <p:txBody>
            <a:bodyPr wrap="square" lIns="0" tIns="0" rIns="0" bIns="0" rtlCol="0"/>
            <a:lstStyle/>
            <a:p>
              <a:endParaRPr/>
            </a:p>
          </p:txBody>
        </p:sp>
      </p:grpSp>
      <p:pic>
        <p:nvPicPr>
          <p:cNvPr id="8" name="object 8"/>
          <p:cNvPicPr/>
          <p:nvPr/>
        </p:nvPicPr>
        <p:blipFill>
          <a:blip r:embed="rId4"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3379134"/>
            <a:ext cx="10791190" cy="1111250"/>
          </a:xfrm>
          <a:prstGeom prst="rect">
            <a:avLst/>
          </a:prstGeom>
        </p:spPr>
        <p:txBody>
          <a:bodyPr vert="horz" wrap="square" lIns="0" tIns="12065" rIns="0" bIns="0" rtlCol="0">
            <a:spAutoFit/>
          </a:bodyPr>
          <a:lstStyle/>
          <a:p>
            <a:pPr marL="483234" marR="5080" indent="-471170">
              <a:lnSpc>
                <a:spcPct val="120700"/>
              </a:lnSpc>
              <a:spcBef>
                <a:spcPts val="95"/>
              </a:spcBef>
              <a:buClr>
                <a:srgbClr val="2E7787"/>
              </a:buClr>
              <a:buSzPct val="120338"/>
              <a:buFont typeface="Arial"/>
              <a:buChar char="•"/>
              <a:tabLst>
                <a:tab pos="483234" algn="l"/>
              </a:tabLst>
            </a:pPr>
            <a:r>
              <a:rPr sz="2950" dirty="0">
                <a:solidFill>
                  <a:srgbClr val="2E7787"/>
                </a:solidFill>
                <a:latin typeface="Arial"/>
                <a:cs typeface="Arial"/>
              </a:rPr>
              <a:t>Χάρτης</a:t>
            </a:r>
            <a:r>
              <a:rPr sz="2950" spc="-10"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περιοχής</a:t>
            </a:r>
            <a:r>
              <a:rPr sz="2950" spc="-20"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σημαδοτημένη</a:t>
            </a:r>
            <a:r>
              <a:rPr sz="2950" spc="-15" dirty="0">
                <a:solidFill>
                  <a:srgbClr val="2E7787"/>
                </a:solidFill>
                <a:latin typeface="Arial"/>
                <a:cs typeface="Arial"/>
              </a:rPr>
              <a:t> </a:t>
            </a:r>
            <a:r>
              <a:rPr sz="2950" dirty="0">
                <a:solidFill>
                  <a:srgbClr val="2E7787"/>
                </a:solidFill>
                <a:latin typeface="Arial"/>
                <a:cs typeface="Arial"/>
              </a:rPr>
              <a:t>τη</a:t>
            </a:r>
            <a:r>
              <a:rPr sz="2950" spc="-5" dirty="0">
                <a:solidFill>
                  <a:srgbClr val="2E7787"/>
                </a:solidFill>
                <a:latin typeface="Arial"/>
                <a:cs typeface="Arial"/>
              </a:rPr>
              <a:t> </a:t>
            </a:r>
            <a:r>
              <a:rPr sz="2950" dirty="0">
                <a:solidFill>
                  <a:srgbClr val="2E7787"/>
                </a:solidFill>
                <a:latin typeface="Arial"/>
                <a:cs typeface="Arial"/>
              </a:rPr>
              <a:t>διαδρομή</a:t>
            </a:r>
            <a:r>
              <a:rPr sz="2950" spc="-15" dirty="0">
                <a:solidFill>
                  <a:srgbClr val="2E7787"/>
                </a:solidFill>
                <a:latin typeface="Arial"/>
                <a:cs typeface="Arial"/>
              </a:rPr>
              <a:t> </a:t>
            </a:r>
            <a:r>
              <a:rPr sz="2950" dirty="0">
                <a:solidFill>
                  <a:srgbClr val="2E7787"/>
                </a:solidFill>
                <a:latin typeface="Arial"/>
                <a:cs typeface="Arial"/>
              </a:rPr>
              <a:t>προς </a:t>
            </a:r>
            <a:r>
              <a:rPr sz="2950" spc="-25" dirty="0">
                <a:solidFill>
                  <a:srgbClr val="2E7787"/>
                </a:solidFill>
                <a:latin typeface="Arial"/>
                <a:cs typeface="Arial"/>
              </a:rPr>
              <a:t>τον </a:t>
            </a:r>
            <a:r>
              <a:rPr sz="2950" dirty="0">
                <a:solidFill>
                  <a:srgbClr val="2E7787"/>
                </a:solidFill>
                <a:latin typeface="Arial"/>
                <a:cs typeface="Arial"/>
              </a:rPr>
              <a:t>χώρο</a:t>
            </a:r>
            <a:r>
              <a:rPr sz="2950" spc="-20" dirty="0">
                <a:solidFill>
                  <a:srgbClr val="2E7787"/>
                </a:solidFill>
                <a:latin typeface="Arial"/>
                <a:cs typeface="Arial"/>
              </a:rPr>
              <a:t> </a:t>
            </a:r>
            <a:r>
              <a:rPr sz="2950" dirty="0">
                <a:solidFill>
                  <a:srgbClr val="2E7787"/>
                </a:solidFill>
                <a:latin typeface="Arial"/>
                <a:cs typeface="Arial"/>
              </a:rPr>
              <a:t>παράδοσης</a:t>
            </a:r>
            <a:r>
              <a:rPr sz="2950" spc="10"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spc="-10" dirty="0">
                <a:solidFill>
                  <a:srgbClr val="2E7787"/>
                </a:solidFill>
                <a:latin typeface="Arial"/>
                <a:cs typeface="Arial"/>
              </a:rPr>
              <a:t>καλπών</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5" dirty="0"/>
              <a:t>Οδηγίες</a:t>
            </a:r>
            <a:r>
              <a:rPr spc="285" dirty="0"/>
              <a:t> </a:t>
            </a:r>
            <a:r>
              <a:rPr spc="65" dirty="0"/>
              <a:t>για</a:t>
            </a:r>
            <a:r>
              <a:rPr spc="265" dirty="0"/>
              <a:t> </a:t>
            </a:r>
            <a:r>
              <a:rPr dirty="0"/>
              <a:t>το</a:t>
            </a:r>
            <a:r>
              <a:rPr spc="235" dirty="0"/>
              <a:t> </a:t>
            </a:r>
            <a:r>
              <a:rPr spc="50" dirty="0"/>
              <a:t>χώρο</a:t>
            </a:r>
            <a:r>
              <a:rPr spc="250" dirty="0"/>
              <a:t> </a:t>
            </a:r>
            <a:r>
              <a:rPr spc="80" dirty="0"/>
              <a:t>παράδοσης</a:t>
            </a:r>
            <a:r>
              <a:rPr spc="285" dirty="0"/>
              <a:t> </a:t>
            </a:r>
            <a:r>
              <a:rPr spc="50" dirty="0"/>
              <a:t>κάλπης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Οδικός</a:t>
            </a:r>
            <a:r>
              <a:rPr spc="409" dirty="0"/>
              <a:t> </a:t>
            </a:r>
            <a:r>
              <a:rPr dirty="0"/>
              <a:t>χάρτης</a:t>
            </a:r>
            <a:r>
              <a:rPr spc="455" dirty="0"/>
              <a:t> </a:t>
            </a:r>
            <a:r>
              <a:rPr spc="75" dirty="0"/>
              <a:t>Προεδρεύοντα</a:t>
            </a:r>
          </a:p>
        </p:txBody>
      </p:sp>
      <p:pic>
        <p:nvPicPr>
          <p:cNvPr id="3" name="object 3"/>
          <p:cNvPicPr/>
          <p:nvPr/>
        </p:nvPicPr>
        <p:blipFill>
          <a:blip r:embed="rId2" cstate="print"/>
          <a:stretch>
            <a:fillRect/>
          </a:stretch>
        </p:blipFill>
        <p:spPr>
          <a:xfrm>
            <a:off x="4143957" y="2628611"/>
            <a:ext cx="13445663" cy="6330173"/>
          </a:xfrm>
          <a:prstGeom prst="rect">
            <a:avLst/>
          </a:prstGeom>
        </p:spPr>
      </p:pic>
      <p:pic>
        <p:nvPicPr>
          <p:cNvPr id="4" name="object 4"/>
          <p:cNvPicPr/>
          <p:nvPr/>
        </p:nvPicPr>
        <p:blipFill>
          <a:blip r:embed="rId3"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9" cy="11308552"/>
          </a:xfrm>
          <a:prstGeom prst="rect">
            <a:avLst/>
          </a:prstGeom>
        </p:spPr>
      </p:pic>
      <p:sp>
        <p:nvSpPr>
          <p:cNvPr id="3" name="object 3"/>
          <p:cNvSpPr txBox="1">
            <a:spLocks noGrp="1"/>
          </p:cNvSpPr>
          <p:nvPr>
            <p:ph type="title"/>
          </p:nvPr>
        </p:nvSpPr>
        <p:spPr>
          <a:xfrm>
            <a:off x="0" y="2638663"/>
            <a:ext cx="20104100" cy="1871345"/>
          </a:xfrm>
          <a:prstGeom prst="rect">
            <a:avLst/>
          </a:prstGeom>
          <a:ln w="10470">
            <a:solidFill>
              <a:srgbClr val="6FAC46"/>
            </a:solidFill>
          </a:ln>
        </p:spPr>
        <p:txBody>
          <a:bodyPr vert="horz" wrap="square" lIns="0" tIns="67945" rIns="0" bIns="0" rtlCol="0">
            <a:spAutoFit/>
          </a:bodyPr>
          <a:lstStyle/>
          <a:p>
            <a:pPr>
              <a:lnSpc>
                <a:spcPct val="100000"/>
              </a:lnSpc>
              <a:spcBef>
                <a:spcPts val="535"/>
              </a:spcBef>
            </a:pPr>
            <a:endParaRPr sz="3950">
              <a:latin typeface="Times New Roman"/>
              <a:cs typeface="Times New Roman"/>
            </a:endParaRPr>
          </a:p>
          <a:p>
            <a:pPr marL="883919">
              <a:lnSpc>
                <a:spcPct val="100000"/>
              </a:lnSpc>
            </a:pPr>
            <a:r>
              <a:rPr sz="3950" b="0" i="1" spc="-10" dirty="0">
                <a:solidFill>
                  <a:srgbClr val="E28B18"/>
                </a:solidFill>
                <a:latin typeface="Arial"/>
                <a:cs typeface="Arial"/>
              </a:rPr>
              <a:t>Επικοινωνία</a:t>
            </a:r>
            <a:endParaRPr sz="3950">
              <a:latin typeface="Arial"/>
              <a:cs typeface="Arial"/>
            </a:endParaRPr>
          </a:p>
        </p:txBody>
      </p:sp>
      <p:sp>
        <p:nvSpPr>
          <p:cNvPr id="4" name="object 4"/>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319162" y="10234862"/>
            <a:ext cx="3324225" cy="339090"/>
          </a:xfrm>
          <a:prstGeom prst="rect">
            <a:avLst/>
          </a:prstGeom>
        </p:spPr>
        <p:txBody>
          <a:bodyPr vert="horz" wrap="square" lIns="0" tIns="13335" rIns="0" bIns="0" rtlCol="0">
            <a:spAutoFit/>
          </a:bodyPr>
          <a:lstStyle/>
          <a:p>
            <a:pPr marL="12700">
              <a:lnSpc>
                <a:spcPct val="100000"/>
              </a:lnSpc>
              <a:spcBef>
                <a:spcPts val="105"/>
              </a:spcBef>
            </a:pPr>
            <a:r>
              <a:rPr sz="2050" b="1" dirty="0">
                <a:solidFill>
                  <a:srgbClr val="FFFFFF"/>
                </a:solidFill>
                <a:latin typeface="Arial"/>
                <a:cs typeface="Arial"/>
              </a:rPr>
              <a:t>ΥΠΟΥΡΓΕΙΟ</a:t>
            </a:r>
            <a:r>
              <a:rPr sz="2050" b="1" spc="-80" dirty="0">
                <a:solidFill>
                  <a:srgbClr val="FFFFFF"/>
                </a:solidFill>
                <a:latin typeface="Arial"/>
                <a:cs typeface="Arial"/>
              </a:rPr>
              <a:t> </a:t>
            </a:r>
            <a:r>
              <a:rPr sz="2050" b="1" spc="-10" dirty="0">
                <a:solidFill>
                  <a:srgbClr val="FFFFFF"/>
                </a:solidFill>
                <a:latin typeface="Arial"/>
                <a:cs typeface="Arial"/>
              </a:rPr>
              <a:t>ΕΣΩΤΕΡΙΚΩΝ</a:t>
            </a:r>
            <a:endParaRPr sz="2050">
              <a:latin typeface="Arial"/>
              <a:cs typeface="Arial"/>
            </a:endParaRPr>
          </a:p>
        </p:txBody>
      </p:sp>
      <p:sp>
        <p:nvSpPr>
          <p:cNvPr id="3" name="object 3"/>
          <p:cNvSpPr txBox="1"/>
          <p:nvPr/>
        </p:nvSpPr>
        <p:spPr>
          <a:xfrm>
            <a:off x="1660442" y="2664391"/>
            <a:ext cx="15147925" cy="2325370"/>
          </a:xfrm>
          <a:prstGeom prst="rect">
            <a:avLst/>
          </a:prstGeom>
        </p:spPr>
        <p:txBody>
          <a:bodyPr vert="horz" wrap="square" lIns="0" tIns="15240" rIns="0" bIns="0" rtlCol="0">
            <a:spAutoFit/>
          </a:bodyPr>
          <a:lstStyle/>
          <a:p>
            <a:pPr marL="1099185" algn="ctr">
              <a:lnSpc>
                <a:spcPct val="100000"/>
              </a:lnSpc>
              <a:spcBef>
                <a:spcPts val="120"/>
              </a:spcBef>
            </a:pPr>
            <a:r>
              <a:rPr sz="2450" dirty="0">
                <a:solidFill>
                  <a:srgbClr val="2E7787"/>
                </a:solidFill>
                <a:latin typeface="Arial"/>
                <a:cs typeface="Arial"/>
              </a:rPr>
              <a:t>Ομάδα</a:t>
            </a:r>
            <a:r>
              <a:rPr sz="2450" spc="85" dirty="0">
                <a:solidFill>
                  <a:srgbClr val="2E7787"/>
                </a:solidFill>
                <a:latin typeface="Arial"/>
                <a:cs typeface="Arial"/>
              </a:rPr>
              <a:t> </a:t>
            </a:r>
            <a:r>
              <a:rPr sz="2450" dirty="0">
                <a:solidFill>
                  <a:srgbClr val="2E7787"/>
                </a:solidFill>
                <a:latin typeface="Arial"/>
                <a:cs typeface="Arial"/>
              </a:rPr>
              <a:t>Ενημέρωσης</a:t>
            </a:r>
            <a:r>
              <a:rPr sz="2450" spc="80" dirty="0">
                <a:solidFill>
                  <a:srgbClr val="2E7787"/>
                </a:solidFill>
                <a:latin typeface="Arial"/>
                <a:cs typeface="Arial"/>
              </a:rPr>
              <a:t> </a:t>
            </a:r>
            <a:r>
              <a:rPr sz="2450" dirty="0">
                <a:solidFill>
                  <a:srgbClr val="2E7787"/>
                </a:solidFill>
                <a:latin typeface="Arial"/>
                <a:cs typeface="Arial"/>
              </a:rPr>
              <a:t>Προεδρευόντων</a:t>
            </a:r>
            <a:r>
              <a:rPr sz="2450" spc="85" dirty="0">
                <a:solidFill>
                  <a:srgbClr val="2E7787"/>
                </a:solidFill>
                <a:latin typeface="Arial"/>
                <a:cs typeface="Arial"/>
              </a:rPr>
              <a:t> </a:t>
            </a:r>
            <a:r>
              <a:rPr sz="2450" dirty="0">
                <a:solidFill>
                  <a:srgbClr val="2E7787"/>
                </a:solidFill>
                <a:latin typeface="Arial"/>
                <a:cs typeface="Arial"/>
              </a:rPr>
              <a:t>θα</a:t>
            </a:r>
            <a:r>
              <a:rPr sz="2450" spc="80" dirty="0">
                <a:solidFill>
                  <a:srgbClr val="2E7787"/>
                </a:solidFill>
                <a:latin typeface="Arial"/>
                <a:cs typeface="Arial"/>
              </a:rPr>
              <a:t> </a:t>
            </a:r>
            <a:r>
              <a:rPr sz="2450" dirty="0">
                <a:solidFill>
                  <a:srgbClr val="2E7787"/>
                </a:solidFill>
                <a:latin typeface="Arial"/>
                <a:cs typeface="Arial"/>
              </a:rPr>
              <a:t>λειτουργεί</a:t>
            </a:r>
            <a:r>
              <a:rPr sz="2450" spc="80" dirty="0">
                <a:solidFill>
                  <a:srgbClr val="2E7787"/>
                </a:solidFill>
                <a:latin typeface="Arial"/>
                <a:cs typeface="Arial"/>
              </a:rPr>
              <a:t> </a:t>
            </a:r>
            <a:r>
              <a:rPr sz="2450" dirty="0">
                <a:solidFill>
                  <a:srgbClr val="2E7787"/>
                </a:solidFill>
                <a:latin typeface="Arial"/>
                <a:cs typeface="Arial"/>
              </a:rPr>
              <a:t>στα</a:t>
            </a:r>
            <a:r>
              <a:rPr sz="2450" spc="75" dirty="0">
                <a:solidFill>
                  <a:srgbClr val="2E7787"/>
                </a:solidFill>
                <a:latin typeface="Arial"/>
                <a:cs typeface="Arial"/>
              </a:rPr>
              <a:t> </a:t>
            </a:r>
            <a:r>
              <a:rPr sz="2450" dirty="0">
                <a:solidFill>
                  <a:srgbClr val="2E7787"/>
                </a:solidFill>
                <a:latin typeface="Arial"/>
                <a:cs typeface="Arial"/>
              </a:rPr>
              <a:t>Γραφεία</a:t>
            </a:r>
            <a:r>
              <a:rPr sz="2450" spc="80" dirty="0">
                <a:solidFill>
                  <a:srgbClr val="2E7787"/>
                </a:solidFill>
                <a:latin typeface="Arial"/>
                <a:cs typeface="Arial"/>
              </a:rPr>
              <a:t> </a:t>
            </a:r>
            <a:r>
              <a:rPr sz="2450" dirty="0">
                <a:solidFill>
                  <a:srgbClr val="2E7787"/>
                </a:solidFill>
                <a:latin typeface="Arial"/>
                <a:cs typeface="Arial"/>
              </a:rPr>
              <a:t>της</a:t>
            </a:r>
            <a:r>
              <a:rPr sz="2450" spc="75" dirty="0">
                <a:solidFill>
                  <a:srgbClr val="2E7787"/>
                </a:solidFill>
                <a:latin typeface="Arial"/>
                <a:cs typeface="Arial"/>
              </a:rPr>
              <a:t> </a:t>
            </a:r>
            <a:r>
              <a:rPr sz="2450" dirty="0">
                <a:solidFill>
                  <a:srgbClr val="2E7787"/>
                </a:solidFill>
                <a:latin typeface="Arial"/>
                <a:cs typeface="Arial"/>
              </a:rPr>
              <a:t>Επαρχιακής</a:t>
            </a:r>
            <a:r>
              <a:rPr sz="2450" spc="90" dirty="0">
                <a:solidFill>
                  <a:srgbClr val="2E7787"/>
                </a:solidFill>
                <a:latin typeface="Arial"/>
                <a:cs typeface="Arial"/>
              </a:rPr>
              <a:t> </a:t>
            </a:r>
            <a:r>
              <a:rPr sz="2450" dirty="0">
                <a:solidFill>
                  <a:srgbClr val="2E7787"/>
                </a:solidFill>
                <a:latin typeface="Arial"/>
                <a:cs typeface="Arial"/>
              </a:rPr>
              <a:t>Διοίκησης</a:t>
            </a:r>
            <a:r>
              <a:rPr sz="2450" spc="40" dirty="0">
                <a:solidFill>
                  <a:srgbClr val="2E7787"/>
                </a:solidFill>
                <a:latin typeface="Arial"/>
                <a:cs typeface="Arial"/>
              </a:rPr>
              <a:t> </a:t>
            </a:r>
            <a:r>
              <a:rPr sz="2450" spc="-20" dirty="0">
                <a:solidFill>
                  <a:srgbClr val="2E7787"/>
                </a:solidFill>
                <a:latin typeface="Arial"/>
                <a:cs typeface="Arial"/>
              </a:rPr>
              <a:t>…………</a:t>
            </a:r>
            <a:endParaRPr sz="2450">
              <a:latin typeface="Arial"/>
              <a:cs typeface="Arial"/>
            </a:endParaRPr>
          </a:p>
          <a:p>
            <a:pPr marL="1101725" algn="ctr">
              <a:lnSpc>
                <a:spcPct val="100000"/>
              </a:lnSpc>
              <a:spcBef>
                <a:spcPts val="2110"/>
              </a:spcBef>
            </a:pPr>
            <a:r>
              <a:rPr sz="2450" dirty="0">
                <a:solidFill>
                  <a:srgbClr val="2E7787"/>
                </a:solidFill>
                <a:latin typeface="Arial"/>
                <a:cs typeface="Arial"/>
              </a:rPr>
              <a:t>Αρ.</a:t>
            </a:r>
            <a:r>
              <a:rPr sz="2450" spc="80" dirty="0">
                <a:solidFill>
                  <a:srgbClr val="2E7787"/>
                </a:solidFill>
                <a:latin typeface="Arial"/>
                <a:cs typeface="Arial"/>
              </a:rPr>
              <a:t> </a:t>
            </a:r>
            <a:r>
              <a:rPr sz="2450" dirty="0">
                <a:solidFill>
                  <a:srgbClr val="2E7787"/>
                </a:solidFill>
                <a:latin typeface="Arial"/>
                <a:cs typeface="Arial"/>
              </a:rPr>
              <a:t>τηλ.</a:t>
            </a:r>
            <a:r>
              <a:rPr sz="2450" spc="70" dirty="0">
                <a:solidFill>
                  <a:srgbClr val="2E7787"/>
                </a:solidFill>
                <a:latin typeface="Arial"/>
                <a:cs typeface="Arial"/>
              </a:rPr>
              <a:t> </a:t>
            </a:r>
            <a:r>
              <a:rPr sz="2450" dirty="0">
                <a:solidFill>
                  <a:srgbClr val="2E7787"/>
                </a:solidFill>
                <a:latin typeface="Arial"/>
                <a:cs typeface="Arial"/>
              </a:rPr>
              <a:t>…………………..,</a:t>
            </a:r>
            <a:r>
              <a:rPr sz="2450" spc="80" dirty="0">
                <a:solidFill>
                  <a:srgbClr val="2E7787"/>
                </a:solidFill>
                <a:latin typeface="Arial"/>
                <a:cs typeface="Arial"/>
              </a:rPr>
              <a:t> </a:t>
            </a:r>
            <a:r>
              <a:rPr sz="2450" dirty="0">
                <a:solidFill>
                  <a:srgbClr val="2E7787"/>
                </a:solidFill>
                <a:latin typeface="Arial"/>
                <a:cs typeface="Arial"/>
              </a:rPr>
              <a:t>……………………,</a:t>
            </a:r>
            <a:r>
              <a:rPr sz="2450" spc="75" dirty="0">
                <a:solidFill>
                  <a:srgbClr val="2E7787"/>
                </a:solidFill>
                <a:latin typeface="Arial"/>
                <a:cs typeface="Arial"/>
              </a:rPr>
              <a:t> </a:t>
            </a:r>
            <a:r>
              <a:rPr sz="2450" spc="-10" dirty="0">
                <a:solidFill>
                  <a:srgbClr val="2E7787"/>
                </a:solidFill>
                <a:latin typeface="Arial"/>
                <a:cs typeface="Arial"/>
              </a:rPr>
              <a:t>………………………..,</a:t>
            </a:r>
            <a:endParaRPr sz="2450">
              <a:latin typeface="Arial"/>
              <a:cs typeface="Arial"/>
            </a:endParaRPr>
          </a:p>
          <a:p>
            <a:pPr>
              <a:lnSpc>
                <a:spcPct val="100000"/>
              </a:lnSpc>
            </a:pPr>
            <a:endParaRPr sz="2450">
              <a:latin typeface="Arial"/>
              <a:cs typeface="Arial"/>
            </a:endParaRPr>
          </a:p>
          <a:p>
            <a:pPr>
              <a:lnSpc>
                <a:spcPct val="100000"/>
              </a:lnSpc>
              <a:spcBef>
                <a:spcPts val="1515"/>
              </a:spcBef>
            </a:pPr>
            <a:endParaRPr sz="2450">
              <a:latin typeface="Arial"/>
              <a:cs typeface="Arial"/>
            </a:endParaRPr>
          </a:p>
          <a:p>
            <a:pPr marL="12700">
              <a:lnSpc>
                <a:spcPct val="100000"/>
              </a:lnSpc>
            </a:pPr>
            <a:r>
              <a:rPr sz="2450" dirty="0">
                <a:solidFill>
                  <a:srgbClr val="2E7787"/>
                </a:solidFill>
                <a:latin typeface="Arial"/>
                <a:cs typeface="Arial"/>
              </a:rPr>
              <a:t>ΕΦΟΡΟΣ</a:t>
            </a:r>
            <a:r>
              <a:rPr sz="2450" spc="90" dirty="0">
                <a:solidFill>
                  <a:srgbClr val="2E7787"/>
                </a:solidFill>
                <a:latin typeface="Arial"/>
                <a:cs typeface="Arial"/>
              </a:rPr>
              <a:t> </a:t>
            </a:r>
            <a:r>
              <a:rPr sz="2450" spc="-10" dirty="0">
                <a:solidFill>
                  <a:srgbClr val="2E7787"/>
                </a:solidFill>
                <a:latin typeface="Arial"/>
                <a:cs typeface="Arial"/>
              </a:rPr>
              <a:t>ΕΚΛΟΓΗΣ:</a:t>
            </a:r>
            <a:endParaRPr sz="2450">
              <a:latin typeface="Arial"/>
              <a:cs typeface="Arial"/>
            </a:endParaRPr>
          </a:p>
        </p:txBody>
      </p:sp>
      <p:sp>
        <p:nvSpPr>
          <p:cNvPr id="4" name="object 4"/>
          <p:cNvSpPr txBox="1"/>
          <p:nvPr/>
        </p:nvSpPr>
        <p:spPr>
          <a:xfrm>
            <a:off x="1660442" y="5227978"/>
            <a:ext cx="3970654" cy="402590"/>
          </a:xfrm>
          <a:prstGeom prst="rect">
            <a:avLst/>
          </a:prstGeom>
        </p:spPr>
        <p:txBody>
          <a:bodyPr vert="horz" wrap="square" lIns="0" tIns="15240" rIns="0" bIns="0" rtlCol="0">
            <a:spAutoFit/>
          </a:bodyPr>
          <a:lstStyle/>
          <a:p>
            <a:pPr marL="12700">
              <a:lnSpc>
                <a:spcPct val="100000"/>
              </a:lnSpc>
              <a:spcBef>
                <a:spcPts val="120"/>
              </a:spcBef>
            </a:pPr>
            <a:r>
              <a:rPr sz="2450" spc="-10" dirty="0">
                <a:solidFill>
                  <a:srgbClr val="2E7787"/>
                </a:solidFill>
                <a:latin typeface="Arial"/>
                <a:cs typeface="Arial"/>
              </a:rPr>
              <a:t>………………………………..</a:t>
            </a:r>
            <a:endParaRPr sz="2450">
              <a:latin typeface="Arial"/>
              <a:cs typeface="Arial"/>
            </a:endParaRPr>
          </a:p>
        </p:txBody>
      </p:sp>
      <p:sp>
        <p:nvSpPr>
          <p:cNvPr id="5" name="object 5"/>
          <p:cNvSpPr txBox="1"/>
          <p:nvPr/>
        </p:nvSpPr>
        <p:spPr>
          <a:xfrm>
            <a:off x="7315244" y="5227978"/>
            <a:ext cx="4990465" cy="402590"/>
          </a:xfrm>
          <a:prstGeom prst="rect">
            <a:avLst/>
          </a:prstGeom>
        </p:spPr>
        <p:txBody>
          <a:bodyPr vert="horz" wrap="square" lIns="0" tIns="15240" rIns="0" bIns="0" rtlCol="0">
            <a:spAutoFit/>
          </a:bodyPr>
          <a:lstStyle/>
          <a:p>
            <a:pPr marL="12700">
              <a:lnSpc>
                <a:spcPct val="100000"/>
              </a:lnSpc>
              <a:spcBef>
                <a:spcPts val="120"/>
              </a:spcBef>
            </a:pPr>
            <a:r>
              <a:rPr sz="2450" dirty="0">
                <a:solidFill>
                  <a:srgbClr val="2E7787"/>
                </a:solidFill>
                <a:latin typeface="Arial"/>
                <a:cs typeface="Arial"/>
              </a:rPr>
              <a:t>Αρ.</a:t>
            </a:r>
            <a:r>
              <a:rPr sz="2450" spc="40" dirty="0">
                <a:solidFill>
                  <a:srgbClr val="2E7787"/>
                </a:solidFill>
                <a:latin typeface="Arial"/>
                <a:cs typeface="Arial"/>
              </a:rPr>
              <a:t> </a:t>
            </a:r>
            <a:r>
              <a:rPr sz="2450" dirty="0">
                <a:solidFill>
                  <a:srgbClr val="2E7787"/>
                </a:solidFill>
                <a:latin typeface="Arial"/>
                <a:cs typeface="Arial"/>
              </a:rPr>
              <a:t>τηλ.</a:t>
            </a:r>
            <a:r>
              <a:rPr sz="2450" spc="45" dirty="0">
                <a:solidFill>
                  <a:srgbClr val="2E7787"/>
                </a:solidFill>
                <a:latin typeface="Arial"/>
                <a:cs typeface="Arial"/>
              </a:rPr>
              <a:t> </a:t>
            </a:r>
            <a:r>
              <a:rPr sz="2450" spc="-10" dirty="0">
                <a:solidFill>
                  <a:srgbClr val="2E7787"/>
                </a:solidFill>
                <a:latin typeface="Arial"/>
                <a:cs typeface="Arial"/>
              </a:rPr>
              <a:t>………………………………</a:t>
            </a:r>
            <a:endParaRPr sz="2450">
              <a:latin typeface="Arial"/>
              <a:cs typeface="Arial"/>
            </a:endParaRPr>
          </a:p>
        </p:txBody>
      </p:sp>
      <p:sp>
        <p:nvSpPr>
          <p:cNvPr id="6" name="object 6"/>
          <p:cNvSpPr txBox="1"/>
          <p:nvPr/>
        </p:nvSpPr>
        <p:spPr>
          <a:xfrm>
            <a:off x="1660442" y="6509824"/>
            <a:ext cx="3970654" cy="1684020"/>
          </a:xfrm>
          <a:prstGeom prst="rect">
            <a:avLst/>
          </a:prstGeom>
        </p:spPr>
        <p:txBody>
          <a:bodyPr vert="horz" wrap="square" lIns="0" tIns="15240" rIns="0" bIns="0" rtlCol="0">
            <a:spAutoFit/>
          </a:bodyPr>
          <a:lstStyle/>
          <a:p>
            <a:pPr marL="12700">
              <a:lnSpc>
                <a:spcPct val="100000"/>
              </a:lnSpc>
              <a:spcBef>
                <a:spcPts val="120"/>
              </a:spcBef>
            </a:pPr>
            <a:r>
              <a:rPr sz="2450" dirty="0">
                <a:solidFill>
                  <a:srgbClr val="2E7787"/>
                </a:solidFill>
                <a:latin typeface="Arial"/>
                <a:cs typeface="Arial"/>
              </a:rPr>
              <a:t>ΒΟΗΘΟΙ</a:t>
            </a:r>
            <a:r>
              <a:rPr sz="2450" spc="105" dirty="0">
                <a:solidFill>
                  <a:srgbClr val="2E7787"/>
                </a:solidFill>
                <a:latin typeface="Arial"/>
                <a:cs typeface="Arial"/>
              </a:rPr>
              <a:t> </a:t>
            </a:r>
            <a:r>
              <a:rPr sz="2450" spc="-10" dirty="0">
                <a:solidFill>
                  <a:srgbClr val="2E7787"/>
                </a:solidFill>
                <a:latin typeface="Arial"/>
                <a:cs typeface="Arial"/>
              </a:rPr>
              <a:t>ΕΦΟΡΟΙ</a:t>
            </a:r>
            <a:endParaRPr sz="2450">
              <a:latin typeface="Arial"/>
              <a:cs typeface="Arial"/>
            </a:endParaRPr>
          </a:p>
          <a:p>
            <a:pPr marL="12700">
              <a:lnSpc>
                <a:spcPct val="100000"/>
              </a:lnSpc>
              <a:spcBef>
                <a:spcPts val="2110"/>
              </a:spcBef>
            </a:pPr>
            <a:r>
              <a:rPr sz="2450" spc="-10" dirty="0">
                <a:solidFill>
                  <a:srgbClr val="2E7787"/>
                </a:solidFill>
                <a:latin typeface="Arial"/>
                <a:cs typeface="Arial"/>
              </a:rPr>
              <a:t>………………………………..</a:t>
            </a:r>
            <a:endParaRPr sz="2450">
              <a:latin typeface="Arial"/>
              <a:cs typeface="Arial"/>
            </a:endParaRPr>
          </a:p>
          <a:p>
            <a:pPr marL="12700">
              <a:lnSpc>
                <a:spcPct val="100000"/>
              </a:lnSpc>
              <a:spcBef>
                <a:spcPts val="2105"/>
              </a:spcBef>
            </a:pPr>
            <a:r>
              <a:rPr sz="2450" spc="-10" dirty="0">
                <a:solidFill>
                  <a:srgbClr val="2E7787"/>
                </a:solidFill>
                <a:latin typeface="Arial"/>
                <a:cs typeface="Arial"/>
              </a:rPr>
              <a:t>………………………………..</a:t>
            </a:r>
            <a:endParaRPr sz="2450">
              <a:latin typeface="Arial"/>
              <a:cs typeface="Arial"/>
            </a:endParaRPr>
          </a:p>
        </p:txBody>
      </p:sp>
      <p:sp>
        <p:nvSpPr>
          <p:cNvPr id="7" name="object 7"/>
          <p:cNvSpPr txBox="1"/>
          <p:nvPr/>
        </p:nvSpPr>
        <p:spPr>
          <a:xfrm>
            <a:off x="7315244" y="7150642"/>
            <a:ext cx="4990465" cy="1043305"/>
          </a:xfrm>
          <a:prstGeom prst="rect">
            <a:avLst/>
          </a:prstGeom>
        </p:spPr>
        <p:txBody>
          <a:bodyPr vert="horz" wrap="square" lIns="0" tIns="15240" rIns="0" bIns="0" rtlCol="0">
            <a:spAutoFit/>
          </a:bodyPr>
          <a:lstStyle/>
          <a:p>
            <a:pPr marL="12700">
              <a:lnSpc>
                <a:spcPct val="100000"/>
              </a:lnSpc>
              <a:spcBef>
                <a:spcPts val="120"/>
              </a:spcBef>
            </a:pPr>
            <a:r>
              <a:rPr sz="2450" dirty="0">
                <a:solidFill>
                  <a:srgbClr val="2E7787"/>
                </a:solidFill>
                <a:latin typeface="Arial"/>
                <a:cs typeface="Arial"/>
              </a:rPr>
              <a:t>Αρ.</a:t>
            </a:r>
            <a:r>
              <a:rPr sz="2450" spc="40" dirty="0">
                <a:solidFill>
                  <a:srgbClr val="2E7787"/>
                </a:solidFill>
                <a:latin typeface="Arial"/>
                <a:cs typeface="Arial"/>
              </a:rPr>
              <a:t> </a:t>
            </a:r>
            <a:r>
              <a:rPr sz="2450" dirty="0">
                <a:solidFill>
                  <a:srgbClr val="2E7787"/>
                </a:solidFill>
                <a:latin typeface="Arial"/>
                <a:cs typeface="Arial"/>
              </a:rPr>
              <a:t>τηλ.</a:t>
            </a:r>
            <a:r>
              <a:rPr sz="2450" spc="45" dirty="0">
                <a:solidFill>
                  <a:srgbClr val="2E7787"/>
                </a:solidFill>
                <a:latin typeface="Arial"/>
                <a:cs typeface="Arial"/>
              </a:rPr>
              <a:t> </a:t>
            </a:r>
            <a:r>
              <a:rPr sz="2450" spc="-10" dirty="0">
                <a:solidFill>
                  <a:srgbClr val="2E7787"/>
                </a:solidFill>
                <a:latin typeface="Arial"/>
                <a:cs typeface="Arial"/>
              </a:rPr>
              <a:t>………………………………</a:t>
            </a:r>
            <a:endParaRPr sz="2450">
              <a:latin typeface="Arial"/>
              <a:cs typeface="Arial"/>
            </a:endParaRPr>
          </a:p>
          <a:p>
            <a:pPr marL="12700">
              <a:lnSpc>
                <a:spcPct val="100000"/>
              </a:lnSpc>
              <a:spcBef>
                <a:spcPts val="2110"/>
              </a:spcBef>
            </a:pPr>
            <a:r>
              <a:rPr sz="2450" dirty="0">
                <a:solidFill>
                  <a:srgbClr val="2E7787"/>
                </a:solidFill>
                <a:latin typeface="Arial"/>
                <a:cs typeface="Arial"/>
              </a:rPr>
              <a:t>Αρ.</a:t>
            </a:r>
            <a:r>
              <a:rPr sz="2450" spc="40" dirty="0">
                <a:solidFill>
                  <a:srgbClr val="2E7787"/>
                </a:solidFill>
                <a:latin typeface="Arial"/>
                <a:cs typeface="Arial"/>
              </a:rPr>
              <a:t> </a:t>
            </a:r>
            <a:r>
              <a:rPr sz="2450" dirty="0">
                <a:solidFill>
                  <a:srgbClr val="2E7787"/>
                </a:solidFill>
                <a:latin typeface="Arial"/>
                <a:cs typeface="Arial"/>
              </a:rPr>
              <a:t>τηλ.</a:t>
            </a:r>
            <a:r>
              <a:rPr sz="2450" spc="45" dirty="0">
                <a:solidFill>
                  <a:srgbClr val="2E7787"/>
                </a:solidFill>
                <a:latin typeface="Arial"/>
                <a:cs typeface="Arial"/>
              </a:rPr>
              <a:t> </a:t>
            </a:r>
            <a:r>
              <a:rPr sz="2450" spc="-10" dirty="0">
                <a:solidFill>
                  <a:srgbClr val="2E7787"/>
                </a:solidFill>
                <a:latin typeface="Arial"/>
                <a:cs typeface="Arial"/>
              </a:rPr>
              <a:t>………………………………</a:t>
            </a:r>
            <a:endParaRPr sz="2450">
              <a:latin typeface="Arial"/>
              <a:cs typeface="Arial"/>
            </a:endParaRPr>
          </a:p>
        </p:txBody>
      </p:sp>
      <p:sp>
        <p:nvSpPr>
          <p:cNvPr id="8" name="object 8"/>
          <p:cNvSpPr txBox="1"/>
          <p:nvPr/>
        </p:nvSpPr>
        <p:spPr>
          <a:xfrm>
            <a:off x="2467433" y="9073305"/>
            <a:ext cx="14636115" cy="402590"/>
          </a:xfrm>
          <a:prstGeom prst="rect">
            <a:avLst/>
          </a:prstGeom>
        </p:spPr>
        <p:txBody>
          <a:bodyPr vert="horz" wrap="square" lIns="0" tIns="15240" rIns="0" bIns="0" rtlCol="0">
            <a:spAutoFit/>
          </a:bodyPr>
          <a:lstStyle/>
          <a:p>
            <a:pPr marL="12700">
              <a:lnSpc>
                <a:spcPct val="100000"/>
              </a:lnSpc>
              <a:spcBef>
                <a:spcPts val="120"/>
              </a:spcBef>
            </a:pPr>
            <a:r>
              <a:rPr sz="2450" dirty="0">
                <a:solidFill>
                  <a:srgbClr val="2E7787"/>
                </a:solidFill>
                <a:latin typeface="Arial"/>
                <a:cs typeface="Arial"/>
              </a:rPr>
              <a:t>Το</a:t>
            </a:r>
            <a:r>
              <a:rPr sz="2450" spc="35" dirty="0">
                <a:solidFill>
                  <a:srgbClr val="2E7787"/>
                </a:solidFill>
                <a:latin typeface="Arial"/>
                <a:cs typeface="Arial"/>
              </a:rPr>
              <a:t> </a:t>
            </a:r>
            <a:r>
              <a:rPr sz="2450" dirty="0">
                <a:solidFill>
                  <a:srgbClr val="2E7787"/>
                </a:solidFill>
                <a:latin typeface="Arial"/>
                <a:cs typeface="Arial"/>
              </a:rPr>
              <a:t>υλικό</a:t>
            </a:r>
            <a:r>
              <a:rPr sz="2450" spc="20" dirty="0">
                <a:solidFill>
                  <a:srgbClr val="2E7787"/>
                </a:solidFill>
                <a:latin typeface="Arial"/>
                <a:cs typeface="Arial"/>
              </a:rPr>
              <a:t> </a:t>
            </a:r>
            <a:r>
              <a:rPr sz="2450" dirty="0">
                <a:solidFill>
                  <a:srgbClr val="2E7787"/>
                </a:solidFill>
                <a:latin typeface="Arial"/>
                <a:cs typeface="Arial"/>
              </a:rPr>
              <a:t>των</a:t>
            </a:r>
            <a:r>
              <a:rPr sz="2450" spc="35" dirty="0">
                <a:solidFill>
                  <a:srgbClr val="2E7787"/>
                </a:solidFill>
                <a:latin typeface="Arial"/>
                <a:cs typeface="Arial"/>
              </a:rPr>
              <a:t> </a:t>
            </a:r>
            <a:r>
              <a:rPr sz="2450" dirty="0">
                <a:solidFill>
                  <a:srgbClr val="2E7787"/>
                </a:solidFill>
                <a:latin typeface="Arial"/>
                <a:cs typeface="Arial"/>
              </a:rPr>
              <a:t>παρουσιάσεων</a:t>
            </a:r>
            <a:r>
              <a:rPr sz="2450" spc="35" dirty="0">
                <a:solidFill>
                  <a:srgbClr val="2E7787"/>
                </a:solidFill>
                <a:latin typeface="Arial"/>
                <a:cs typeface="Arial"/>
              </a:rPr>
              <a:t> </a:t>
            </a:r>
            <a:r>
              <a:rPr sz="2450" dirty="0">
                <a:solidFill>
                  <a:srgbClr val="2E7787"/>
                </a:solidFill>
                <a:latin typeface="Arial"/>
                <a:cs typeface="Arial"/>
              </a:rPr>
              <a:t>είναι</a:t>
            </a:r>
            <a:r>
              <a:rPr sz="2450" spc="30" dirty="0">
                <a:solidFill>
                  <a:srgbClr val="2E7787"/>
                </a:solidFill>
                <a:latin typeface="Arial"/>
                <a:cs typeface="Arial"/>
              </a:rPr>
              <a:t> </a:t>
            </a:r>
            <a:r>
              <a:rPr sz="2450" dirty="0">
                <a:solidFill>
                  <a:srgbClr val="2E7787"/>
                </a:solidFill>
                <a:latin typeface="Arial"/>
                <a:cs typeface="Arial"/>
              </a:rPr>
              <a:t>διαθέσιμο</a:t>
            </a:r>
            <a:r>
              <a:rPr sz="2450" spc="20" dirty="0">
                <a:solidFill>
                  <a:srgbClr val="2E7787"/>
                </a:solidFill>
                <a:latin typeface="Arial"/>
                <a:cs typeface="Arial"/>
              </a:rPr>
              <a:t> </a:t>
            </a:r>
            <a:r>
              <a:rPr sz="2450" dirty="0">
                <a:solidFill>
                  <a:srgbClr val="2E7787"/>
                </a:solidFill>
                <a:latin typeface="Arial"/>
                <a:cs typeface="Arial"/>
              </a:rPr>
              <a:t>στην</a:t>
            </a:r>
            <a:r>
              <a:rPr sz="2450" spc="35" dirty="0">
                <a:solidFill>
                  <a:srgbClr val="2E7787"/>
                </a:solidFill>
                <a:latin typeface="Arial"/>
                <a:cs typeface="Arial"/>
              </a:rPr>
              <a:t> </a:t>
            </a:r>
            <a:r>
              <a:rPr sz="2450" dirty="0">
                <a:solidFill>
                  <a:srgbClr val="2E7787"/>
                </a:solidFill>
                <a:latin typeface="Arial"/>
                <a:cs typeface="Arial"/>
              </a:rPr>
              <a:t>ιστοσελίδα</a:t>
            </a:r>
            <a:r>
              <a:rPr sz="2450" spc="35" dirty="0">
                <a:solidFill>
                  <a:srgbClr val="2E7787"/>
                </a:solidFill>
                <a:latin typeface="Arial"/>
                <a:cs typeface="Arial"/>
              </a:rPr>
              <a:t> </a:t>
            </a:r>
            <a:r>
              <a:rPr sz="2450" dirty="0">
                <a:solidFill>
                  <a:srgbClr val="2E7787"/>
                </a:solidFill>
                <a:latin typeface="Arial"/>
                <a:cs typeface="Arial"/>
              </a:rPr>
              <a:t>των</a:t>
            </a:r>
            <a:r>
              <a:rPr sz="2450" spc="35" dirty="0">
                <a:solidFill>
                  <a:srgbClr val="2E7787"/>
                </a:solidFill>
                <a:latin typeface="Arial"/>
                <a:cs typeface="Arial"/>
              </a:rPr>
              <a:t> </a:t>
            </a:r>
            <a:r>
              <a:rPr sz="2450" dirty="0">
                <a:solidFill>
                  <a:srgbClr val="2E7787"/>
                </a:solidFill>
                <a:latin typeface="Arial"/>
                <a:cs typeface="Arial"/>
              </a:rPr>
              <a:t>Επαρχιακών</a:t>
            </a:r>
            <a:r>
              <a:rPr sz="2450" spc="35" dirty="0">
                <a:solidFill>
                  <a:srgbClr val="2E7787"/>
                </a:solidFill>
                <a:latin typeface="Arial"/>
                <a:cs typeface="Arial"/>
              </a:rPr>
              <a:t> </a:t>
            </a:r>
            <a:r>
              <a:rPr sz="2450" dirty="0">
                <a:solidFill>
                  <a:srgbClr val="2E7787"/>
                </a:solidFill>
                <a:latin typeface="Arial"/>
                <a:cs typeface="Arial"/>
              </a:rPr>
              <a:t>Διοικήσεων</a:t>
            </a:r>
            <a:r>
              <a:rPr sz="2450" spc="20" dirty="0">
                <a:solidFill>
                  <a:srgbClr val="2E7787"/>
                </a:solidFill>
                <a:latin typeface="Arial"/>
                <a:cs typeface="Arial"/>
              </a:rPr>
              <a:t> </a:t>
            </a:r>
            <a:r>
              <a:rPr sz="2450" spc="-10" dirty="0">
                <a:solidFill>
                  <a:srgbClr val="E28B18"/>
                </a:solidFill>
                <a:latin typeface="Arial"/>
                <a:cs typeface="Arial"/>
              </a:rPr>
              <a:t>moi.gov.cy/da</a:t>
            </a:r>
            <a:endParaRPr sz="2450">
              <a:latin typeface="Arial"/>
              <a:cs typeface="Arial"/>
            </a:endParaRPr>
          </a:p>
        </p:txBody>
      </p:sp>
      <p:sp>
        <p:nvSpPr>
          <p:cNvPr id="9" name="object 9"/>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Γραμμή</a:t>
            </a:r>
            <a:r>
              <a:rPr spc="270" dirty="0"/>
              <a:t> </a:t>
            </a:r>
            <a:r>
              <a:rPr spc="75" dirty="0"/>
              <a:t>ενημέρωση</a:t>
            </a:r>
            <a:r>
              <a:rPr spc="350" dirty="0"/>
              <a:t> </a:t>
            </a:r>
            <a:r>
              <a:rPr spc="85" dirty="0"/>
              <a:t>Προεδρευόντων</a:t>
            </a:r>
            <a:r>
              <a:rPr spc="335" dirty="0"/>
              <a:t> </a:t>
            </a:r>
            <a:r>
              <a:rPr spc="55" dirty="0"/>
              <a:t>υπαλλήλων</a:t>
            </a:r>
          </a:p>
        </p:txBody>
      </p:sp>
      <p:pic>
        <p:nvPicPr>
          <p:cNvPr id="10" name="object 10"/>
          <p:cNvPicPr/>
          <p:nvPr/>
        </p:nvPicPr>
        <p:blipFill>
          <a:blip r:embed="rId2" cstate="print"/>
          <a:stretch>
            <a:fillRect/>
          </a:stretch>
        </p:blipFill>
        <p:spPr>
          <a:xfrm>
            <a:off x="1032848" y="12565"/>
            <a:ext cx="2798239" cy="188224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1617721"/>
            <a:ext cx="17350105" cy="4277995"/>
          </a:xfrm>
          <a:prstGeom prst="rect">
            <a:avLst/>
          </a:prstGeom>
        </p:spPr>
        <p:txBody>
          <a:bodyPr vert="horz" wrap="square" lIns="0" tIns="14604" rIns="0" bIns="0" rtlCol="0">
            <a:spAutoFit/>
          </a:bodyPr>
          <a:lstStyle/>
          <a:p>
            <a:pPr marL="12700">
              <a:lnSpc>
                <a:spcPct val="100000"/>
              </a:lnSpc>
              <a:spcBef>
                <a:spcPts val="114"/>
              </a:spcBef>
            </a:pPr>
            <a:r>
              <a:rPr sz="2950" b="1" dirty="0">
                <a:solidFill>
                  <a:srgbClr val="2E7787"/>
                </a:solidFill>
                <a:latin typeface="Arial"/>
                <a:cs typeface="Arial"/>
              </a:rPr>
              <a:t>Σταυροί</a:t>
            </a:r>
            <a:r>
              <a:rPr sz="2950" b="1" spc="5" dirty="0">
                <a:solidFill>
                  <a:srgbClr val="2E7787"/>
                </a:solidFill>
                <a:latin typeface="Arial"/>
                <a:cs typeface="Arial"/>
              </a:rPr>
              <a:t> </a:t>
            </a:r>
            <a:r>
              <a:rPr sz="2950" b="1" spc="-10" dirty="0">
                <a:solidFill>
                  <a:srgbClr val="2E7787"/>
                </a:solidFill>
                <a:latin typeface="Arial"/>
                <a:cs typeface="Arial"/>
              </a:rPr>
              <a:t>προτίμησης</a:t>
            </a:r>
            <a:endParaRPr sz="2950">
              <a:latin typeface="Arial"/>
              <a:cs typeface="Arial"/>
            </a:endParaRPr>
          </a:p>
          <a:p>
            <a:pPr>
              <a:lnSpc>
                <a:spcPct val="100000"/>
              </a:lnSpc>
            </a:pPr>
            <a:endParaRPr sz="2950">
              <a:latin typeface="Arial"/>
              <a:cs typeface="Arial"/>
            </a:endParaRPr>
          </a:p>
          <a:p>
            <a:pPr>
              <a:lnSpc>
                <a:spcPct val="100000"/>
              </a:lnSpc>
              <a:spcBef>
                <a:spcPts val="1015"/>
              </a:spcBef>
            </a:pPr>
            <a:endParaRPr sz="2950">
              <a:latin typeface="Arial"/>
              <a:cs typeface="Arial"/>
            </a:endParaRPr>
          </a:p>
          <a:p>
            <a:pPr marL="483234" indent="-470534">
              <a:lnSpc>
                <a:spcPct val="100000"/>
              </a:lnSpc>
              <a:buSzPct val="120338"/>
              <a:buChar char="•"/>
              <a:tabLst>
                <a:tab pos="483234" algn="l"/>
              </a:tabLst>
            </a:pPr>
            <a:r>
              <a:rPr sz="2950" dirty="0">
                <a:solidFill>
                  <a:srgbClr val="2E7787"/>
                </a:solidFill>
                <a:latin typeface="Arial"/>
                <a:cs typeface="Arial"/>
              </a:rPr>
              <a:t>Η</a:t>
            </a:r>
            <a:r>
              <a:rPr sz="2950" spc="-20" dirty="0">
                <a:solidFill>
                  <a:srgbClr val="2E7787"/>
                </a:solidFill>
                <a:latin typeface="Arial"/>
                <a:cs typeface="Arial"/>
              </a:rPr>
              <a:t> </a:t>
            </a:r>
            <a:r>
              <a:rPr sz="2950" dirty="0">
                <a:solidFill>
                  <a:srgbClr val="2E7787"/>
                </a:solidFill>
                <a:latin typeface="Arial"/>
                <a:cs typeface="Arial"/>
              </a:rPr>
              <a:t>χρήση</a:t>
            </a:r>
            <a:r>
              <a:rPr sz="2950" spc="-10" dirty="0">
                <a:solidFill>
                  <a:srgbClr val="2E7787"/>
                </a:solidFill>
                <a:latin typeface="Arial"/>
                <a:cs typeface="Arial"/>
              </a:rPr>
              <a:t> </a:t>
            </a:r>
            <a:r>
              <a:rPr sz="2950" dirty="0">
                <a:solidFill>
                  <a:srgbClr val="2E7787"/>
                </a:solidFill>
                <a:latin typeface="Arial"/>
                <a:cs typeface="Arial"/>
              </a:rPr>
              <a:t>σταυρών προτίμησης</a:t>
            </a:r>
            <a:r>
              <a:rPr sz="2950" spc="-20" dirty="0">
                <a:solidFill>
                  <a:srgbClr val="2E7787"/>
                </a:solidFill>
                <a:latin typeface="Arial"/>
                <a:cs typeface="Arial"/>
              </a:rPr>
              <a:t> </a:t>
            </a:r>
            <a:r>
              <a:rPr sz="2950" dirty="0">
                <a:solidFill>
                  <a:srgbClr val="2E7787"/>
                </a:solidFill>
                <a:latin typeface="Arial"/>
                <a:cs typeface="Arial"/>
              </a:rPr>
              <a:t>είναι</a:t>
            </a:r>
            <a:r>
              <a:rPr sz="2950" spc="-5" dirty="0">
                <a:solidFill>
                  <a:srgbClr val="2E7787"/>
                </a:solidFill>
                <a:latin typeface="Arial"/>
                <a:cs typeface="Arial"/>
              </a:rPr>
              <a:t> </a:t>
            </a:r>
            <a:r>
              <a:rPr sz="2950" spc="-10" dirty="0">
                <a:solidFill>
                  <a:srgbClr val="2E7787"/>
                </a:solidFill>
                <a:latin typeface="Arial"/>
                <a:cs typeface="Arial"/>
              </a:rPr>
              <a:t>προαιρετική</a:t>
            </a:r>
            <a:endParaRPr sz="2950">
              <a:latin typeface="Arial"/>
              <a:cs typeface="Arial"/>
            </a:endParaRPr>
          </a:p>
          <a:p>
            <a:pPr marL="483234" marR="5080" indent="-471170">
              <a:lnSpc>
                <a:spcPct val="120800"/>
              </a:lnSpc>
              <a:spcBef>
                <a:spcPts val="1480"/>
              </a:spcBef>
              <a:buSzPct val="120338"/>
              <a:buChar char="•"/>
              <a:tabLst>
                <a:tab pos="483234" algn="l"/>
              </a:tabLst>
            </a:pPr>
            <a:r>
              <a:rPr sz="2950" dirty="0">
                <a:solidFill>
                  <a:srgbClr val="2E7787"/>
                </a:solidFill>
                <a:latin typeface="Arial"/>
                <a:cs typeface="Arial"/>
              </a:rPr>
              <a:t>Πλήρης</a:t>
            </a:r>
            <a:r>
              <a:rPr sz="2950" spc="-25" dirty="0">
                <a:solidFill>
                  <a:srgbClr val="2E7787"/>
                </a:solidFill>
                <a:latin typeface="Arial"/>
                <a:cs typeface="Arial"/>
              </a:rPr>
              <a:t> </a:t>
            </a:r>
            <a:r>
              <a:rPr sz="2950" dirty="0">
                <a:solidFill>
                  <a:srgbClr val="2E7787"/>
                </a:solidFill>
                <a:latin typeface="Arial"/>
                <a:cs typeface="Arial"/>
              </a:rPr>
              <a:t>κατάλογος</a:t>
            </a:r>
            <a:r>
              <a:rPr sz="2950" spc="10"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τον</a:t>
            </a:r>
            <a:r>
              <a:rPr sz="2950" spc="5" dirty="0">
                <a:solidFill>
                  <a:srgbClr val="2E7787"/>
                </a:solidFill>
                <a:latin typeface="Arial"/>
                <a:cs typeface="Arial"/>
              </a:rPr>
              <a:t> </a:t>
            </a:r>
            <a:r>
              <a:rPr sz="2950" dirty="0">
                <a:solidFill>
                  <a:srgbClr val="2E7787"/>
                </a:solidFill>
                <a:latin typeface="Arial"/>
                <a:cs typeface="Arial"/>
              </a:rPr>
              <a:t>αριθμό</a:t>
            </a:r>
            <a:r>
              <a:rPr sz="2950" spc="-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θέσεων</a:t>
            </a:r>
            <a:r>
              <a:rPr sz="2950" spc="-20" dirty="0">
                <a:solidFill>
                  <a:srgbClr val="2E7787"/>
                </a:solidFill>
                <a:latin typeface="Arial"/>
                <a:cs typeface="Arial"/>
              </a:rPr>
              <a:t> </a:t>
            </a:r>
            <a:r>
              <a:rPr sz="2950" dirty="0">
                <a:solidFill>
                  <a:srgbClr val="2E7787"/>
                </a:solidFill>
                <a:latin typeface="Arial"/>
                <a:cs typeface="Arial"/>
              </a:rPr>
              <a:t>και των σταυρών</a:t>
            </a:r>
            <a:r>
              <a:rPr sz="2950" spc="15" dirty="0">
                <a:solidFill>
                  <a:srgbClr val="2E7787"/>
                </a:solidFill>
                <a:latin typeface="Arial"/>
                <a:cs typeface="Arial"/>
              </a:rPr>
              <a:t> </a:t>
            </a:r>
            <a:r>
              <a:rPr sz="2950" dirty="0">
                <a:solidFill>
                  <a:srgbClr val="2E7787"/>
                </a:solidFill>
                <a:latin typeface="Arial"/>
                <a:cs typeface="Arial"/>
              </a:rPr>
              <a:t>προτίμησης</a:t>
            </a:r>
            <a:r>
              <a:rPr sz="2950" spc="-10" dirty="0">
                <a:solidFill>
                  <a:srgbClr val="2E7787"/>
                </a:solidFill>
                <a:latin typeface="Arial"/>
                <a:cs typeface="Arial"/>
              </a:rPr>
              <a:t> </a:t>
            </a:r>
            <a:r>
              <a:rPr sz="2950" dirty="0">
                <a:solidFill>
                  <a:srgbClr val="2E7787"/>
                </a:solidFill>
                <a:latin typeface="Arial"/>
                <a:cs typeface="Arial"/>
              </a:rPr>
              <a:t>για κάθε Δήμο, </a:t>
            </a:r>
            <a:r>
              <a:rPr sz="2950" spc="-10" dirty="0">
                <a:solidFill>
                  <a:srgbClr val="2E7787"/>
                </a:solidFill>
                <a:latin typeface="Arial"/>
                <a:cs typeface="Arial"/>
              </a:rPr>
              <a:t>Δημοτικό </a:t>
            </a:r>
            <a:r>
              <a:rPr sz="2950" dirty="0">
                <a:solidFill>
                  <a:srgbClr val="2E7787"/>
                </a:solidFill>
                <a:latin typeface="Arial"/>
                <a:cs typeface="Arial"/>
              </a:rPr>
              <a:t>Διαμέρισμα,</a:t>
            </a:r>
            <a:r>
              <a:rPr sz="2950" spc="-15" dirty="0">
                <a:solidFill>
                  <a:srgbClr val="2E7787"/>
                </a:solidFill>
                <a:latin typeface="Arial"/>
                <a:cs typeface="Arial"/>
              </a:rPr>
              <a:t> </a:t>
            </a:r>
            <a:r>
              <a:rPr sz="2950" dirty="0">
                <a:solidFill>
                  <a:srgbClr val="2E7787"/>
                </a:solidFill>
                <a:latin typeface="Arial"/>
                <a:cs typeface="Arial"/>
              </a:rPr>
              <a:t>Κοινοτικό</a:t>
            </a:r>
            <a:r>
              <a:rPr sz="2950" spc="-25" dirty="0">
                <a:solidFill>
                  <a:srgbClr val="2E7787"/>
                </a:solidFill>
                <a:latin typeface="Arial"/>
                <a:cs typeface="Arial"/>
              </a:rPr>
              <a:t> </a:t>
            </a:r>
            <a:r>
              <a:rPr sz="2950" dirty="0">
                <a:solidFill>
                  <a:srgbClr val="2E7787"/>
                </a:solidFill>
                <a:latin typeface="Arial"/>
                <a:cs typeface="Arial"/>
              </a:rPr>
              <a:t>Συμβούλιο</a:t>
            </a:r>
            <a:r>
              <a:rPr sz="2950" spc="-5"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Σχολική</a:t>
            </a:r>
            <a:r>
              <a:rPr sz="2950" spc="-10" dirty="0">
                <a:solidFill>
                  <a:srgbClr val="2E7787"/>
                </a:solidFill>
                <a:latin typeface="Arial"/>
                <a:cs typeface="Arial"/>
              </a:rPr>
              <a:t> </a:t>
            </a:r>
            <a:r>
              <a:rPr sz="2950" dirty="0">
                <a:solidFill>
                  <a:srgbClr val="2E7787"/>
                </a:solidFill>
                <a:latin typeface="Arial"/>
                <a:cs typeface="Arial"/>
              </a:rPr>
              <a:t>Εφορεία,</a:t>
            </a:r>
            <a:r>
              <a:rPr sz="2950" spc="-30" dirty="0">
                <a:solidFill>
                  <a:srgbClr val="2E7787"/>
                </a:solidFill>
                <a:latin typeface="Arial"/>
                <a:cs typeface="Arial"/>
              </a:rPr>
              <a:t> </a:t>
            </a:r>
            <a:r>
              <a:rPr sz="2950" dirty="0">
                <a:solidFill>
                  <a:srgbClr val="2E7787"/>
                </a:solidFill>
                <a:latin typeface="Arial"/>
                <a:cs typeface="Arial"/>
              </a:rPr>
              <a:t>περιλαμβάνεται</a:t>
            </a:r>
            <a:r>
              <a:rPr sz="2950" spc="-5" dirty="0">
                <a:solidFill>
                  <a:srgbClr val="2E7787"/>
                </a:solidFill>
                <a:latin typeface="Arial"/>
                <a:cs typeface="Arial"/>
              </a:rPr>
              <a:t> </a:t>
            </a:r>
            <a:r>
              <a:rPr sz="2950" dirty="0">
                <a:solidFill>
                  <a:srgbClr val="2E7787"/>
                </a:solidFill>
                <a:latin typeface="Arial"/>
                <a:cs typeface="Arial"/>
              </a:rPr>
              <a:t>στον</a:t>
            </a:r>
            <a:r>
              <a:rPr sz="2950" spc="-5" dirty="0">
                <a:solidFill>
                  <a:srgbClr val="2E7787"/>
                </a:solidFill>
                <a:latin typeface="Arial"/>
                <a:cs typeface="Arial"/>
              </a:rPr>
              <a:t> </a:t>
            </a:r>
            <a:r>
              <a:rPr sz="2950" dirty="0">
                <a:solidFill>
                  <a:srgbClr val="2E7787"/>
                </a:solidFill>
                <a:latin typeface="Arial"/>
                <a:cs typeface="Arial"/>
              </a:rPr>
              <a:t>οδηγό</a:t>
            </a:r>
            <a:r>
              <a:rPr sz="2950" spc="-10" dirty="0">
                <a:solidFill>
                  <a:srgbClr val="2E7787"/>
                </a:solidFill>
                <a:latin typeface="Arial"/>
                <a:cs typeface="Arial"/>
              </a:rPr>
              <a:t> </a:t>
            </a:r>
            <a:r>
              <a:rPr sz="2950" spc="90" dirty="0">
                <a:solidFill>
                  <a:srgbClr val="2E7787"/>
                </a:solidFill>
                <a:latin typeface="Arial"/>
                <a:cs typeface="Arial"/>
              </a:rPr>
              <a:t>«</a:t>
            </a:r>
            <a:r>
              <a:rPr sz="2950" b="1" spc="90" dirty="0">
                <a:solidFill>
                  <a:srgbClr val="2E7787"/>
                </a:solidFill>
                <a:latin typeface="Arial"/>
                <a:cs typeface="Arial"/>
              </a:rPr>
              <a:t>Οδηγίες</a:t>
            </a:r>
            <a:r>
              <a:rPr sz="2950" b="1" spc="200" dirty="0">
                <a:solidFill>
                  <a:srgbClr val="2E7787"/>
                </a:solidFill>
                <a:latin typeface="Arial"/>
                <a:cs typeface="Arial"/>
              </a:rPr>
              <a:t> </a:t>
            </a:r>
            <a:r>
              <a:rPr sz="2950" b="1" spc="50" dirty="0">
                <a:solidFill>
                  <a:srgbClr val="2E7787"/>
                </a:solidFill>
                <a:latin typeface="Arial"/>
                <a:cs typeface="Arial"/>
              </a:rPr>
              <a:t>και </a:t>
            </a:r>
            <a:r>
              <a:rPr sz="2950" b="1" spc="105" dirty="0">
                <a:solidFill>
                  <a:srgbClr val="2E7787"/>
                </a:solidFill>
                <a:latin typeface="Arial"/>
                <a:cs typeface="Arial"/>
              </a:rPr>
              <a:t>χρήσιμες</a:t>
            </a:r>
            <a:r>
              <a:rPr sz="2950" b="1" spc="229" dirty="0">
                <a:solidFill>
                  <a:srgbClr val="2E7787"/>
                </a:solidFill>
                <a:latin typeface="Arial"/>
                <a:cs typeface="Arial"/>
              </a:rPr>
              <a:t> </a:t>
            </a:r>
            <a:r>
              <a:rPr sz="2950" b="1" spc="105" dirty="0">
                <a:solidFill>
                  <a:srgbClr val="2E7787"/>
                </a:solidFill>
                <a:latin typeface="Arial"/>
                <a:cs typeface="Arial"/>
              </a:rPr>
              <a:t>πληροφορίες</a:t>
            </a:r>
            <a:r>
              <a:rPr sz="2950" b="1" spc="240" dirty="0">
                <a:solidFill>
                  <a:srgbClr val="2E7787"/>
                </a:solidFill>
                <a:latin typeface="Arial"/>
                <a:cs typeface="Arial"/>
              </a:rPr>
              <a:t> </a:t>
            </a:r>
            <a:r>
              <a:rPr sz="2950" b="1" spc="75" dirty="0">
                <a:solidFill>
                  <a:srgbClr val="2E7787"/>
                </a:solidFill>
                <a:latin typeface="Arial"/>
                <a:cs typeface="Arial"/>
              </a:rPr>
              <a:t>για</a:t>
            </a:r>
            <a:r>
              <a:rPr sz="2950" b="1" spc="260" dirty="0">
                <a:solidFill>
                  <a:srgbClr val="2E7787"/>
                </a:solidFill>
                <a:latin typeface="Arial"/>
                <a:cs typeface="Arial"/>
              </a:rPr>
              <a:t> </a:t>
            </a:r>
            <a:r>
              <a:rPr sz="2950" b="1" spc="105" dirty="0">
                <a:solidFill>
                  <a:srgbClr val="2E7787"/>
                </a:solidFill>
                <a:latin typeface="Arial"/>
                <a:cs typeface="Arial"/>
              </a:rPr>
              <a:t>καθοδήγηση</a:t>
            </a:r>
            <a:r>
              <a:rPr sz="2950" b="1" spc="245" dirty="0">
                <a:solidFill>
                  <a:srgbClr val="2E7787"/>
                </a:solidFill>
                <a:latin typeface="Arial"/>
                <a:cs typeface="Arial"/>
              </a:rPr>
              <a:t> </a:t>
            </a:r>
            <a:r>
              <a:rPr sz="2950" b="1" spc="80" dirty="0">
                <a:solidFill>
                  <a:srgbClr val="2E7787"/>
                </a:solidFill>
                <a:latin typeface="Arial"/>
                <a:cs typeface="Arial"/>
              </a:rPr>
              <a:t>των</a:t>
            </a:r>
            <a:r>
              <a:rPr sz="2950" b="1" spc="380" dirty="0">
                <a:solidFill>
                  <a:srgbClr val="2E7787"/>
                </a:solidFill>
                <a:latin typeface="Arial"/>
                <a:cs typeface="Arial"/>
              </a:rPr>
              <a:t> </a:t>
            </a:r>
            <a:r>
              <a:rPr sz="2950" b="1" spc="110" dirty="0">
                <a:solidFill>
                  <a:srgbClr val="2E7787"/>
                </a:solidFill>
                <a:latin typeface="Arial"/>
                <a:cs typeface="Arial"/>
              </a:rPr>
              <a:t>Προεδρευόντων</a:t>
            </a:r>
            <a:r>
              <a:rPr sz="2950" b="1" spc="275" dirty="0">
                <a:solidFill>
                  <a:srgbClr val="2E7787"/>
                </a:solidFill>
                <a:latin typeface="Arial"/>
                <a:cs typeface="Arial"/>
              </a:rPr>
              <a:t> </a:t>
            </a:r>
            <a:r>
              <a:rPr sz="2950" b="1" spc="75" dirty="0">
                <a:solidFill>
                  <a:srgbClr val="2E7787"/>
                </a:solidFill>
                <a:latin typeface="Arial"/>
                <a:cs typeface="Arial"/>
              </a:rPr>
              <a:t>και</a:t>
            </a:r>
            <a:r>
              <a:rPr sz="2950" b="1" spc="265" dirty="0">
                <a:solidFill>
                  <a:srgbClr val="2E7787"/>
                </a:solidFill>
                <a:latin typeface="Arial"/>
                <a:cs typeface="Arial"/>
              </a:rPr>
              <a:t> </a:t>
            </a:r>
            <a:r>
              <a:rPr sz="2950" b="1" spc="100" dirty="0">
                <a:solidFill>
                  <a:srgbClr val="2E7787"/>
                </a:solidFill>
                <a:latin typeface="Arial"/>
                <a:cs typeface="Arial"/>
              </a:rPr>
              <a:t>Βοηθών</a:t>
            </a:r>
            <a:r>
              <a:rPr sz="2950" b="1" spc="250" dirty="0">
                <a:solidFill>
                  <a:srgbClr val="2E7787"/>
                </a:solidFill>
                <a:latin typeface="Arial"/>
                <a:cs typeface="Arial"/>
              </a:rPr>
              <a:t> </a:t>
            </a:r>
            <a:r>
              <a:rPr sz="2950" b="1" spc="95" dirty="0">
                <a:solidFill>
                  <a:srgbClr val="2E7787"/>
                </a:solidFill>
                <a:latin typeface="Arial"/>
                <a:cs typeface="Arial"/>
              </a:rPr>
              <a:t>Υπαλλήλων </a:t>
            </a:r>
            <a:r>
              <a:rPr sz="2950" b="1" spc="105" dirty="0">
                <a:solidFill>
                  <a:srgbClr val="2E7787"/>
                </a:solidFill>
                <a:latin typeface="Arial"/>
                <a:cs typeface="Arial"/>
              </a:rPr>
              <a:t>Εκλογικών</a:t>
            </a:r>
            <a:r>
              <a:rPr sz="2950" b="1" spc="235" dirty="0">
                <a:solidFill>
                  <a:srgbClr val="2E7787"/>
                </a:solidFill>
                <a:latin typeface="Arial"/>
                <a:cs typeface="Arial"/>
              </a:rPr>
              <a:t> </a:t>
            </a:r>
            <a:r>
              <a:rPr sz="2950" b="1" spc="90" dirty="0">
                <a:solidFill>
                  <a:srgbClr val="2E7787"/>
                </a:solidFill>
                <a:latin typeface="Arial"/>
                <a:cs typeface="Arial"/>
              </a:rPr>
              <a:t>Κέντρων</a:t>
            </a:r>
            <a:r>
              <a:rPr sz="2950" spc="90" dirty="0">
                <a:solidFill>
                  <a:srgbClr val="2E7787"/>
                </a:solidFill>
                <a:latin typeface="Arial"/>
                <a:cs typeface="Arial"/>
              </a:rPr>
              <a:t>»</a:t>
            </a:r>
            <a:endParaRPr sz="2950">
              <a:latin typeface="Arial"/>
              <a:cs typeface="Arial"/>
            </a:endParaRPr>
          </a:p>
        </p:txBody>
      </p:sp>
      <p:pic>
        <p:nvPicPr>
          <p:cNvPr id="3" name="object 3"/>
          <p:cNvPicPr/>
          <p:nvPr/>
        </p:nvPicPr>
        <p:blipFill>
          <a:blip r:embed="rId2" cstate="print"/>
          <a:stretch>
            <a:fillRect/>
          </a:stretch>
        </p:blipFill>
        <p:spPr>
          <a:xfrm>
            <a:off x="1159755" y="55286"/>
            <a:ext cx="2798239" cy="1880989"/>
          </a:xfrm>
          <a:prstGeom prst="rect">
            <a:avLst/>
          </a:prstGeom>
        </p:spPr>
      </p:pic>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832568" y="0"/>
            <a:ext cx="13271531" cy="11308552"/>
          </a:xfrm>
          <a:prstGeom prst="rect">
            <a:avLst/>
          </a:prstGeom>
        </p:spPr>
      </p:pic>
      <p:sp>
        <p:nvSpPr>
          <p:cNvPr id="3" name="object 3"/>
          <p:cNvSpPr txBox="1">
            <a:spLocks noGrp="1"/>
          </p:cNvSpPr>
          <p:nvPr>
            <p:ph type="title"/>
          </p:nvPr>
        </p:nvSpPr>
        <p:spPr>
          <a:xfrm>
            <a:off x="1030954" y="4868617"/>
            <a:ext cx="4479925" cy="854710"/>
          </a:xfrm>
          <a:prstGeom prst="rect">
            <a:avLst/>
          </a:prstGeom>
        </p:spPr>
        <p:txBody>
          <a:bodyPr vert="horz" wrap="square" lIns="0" tIns="11430" rIns="0" bIns="0" rtlCol="0">
            <a:spAutoFit/>
          </a:bodyPr>
          <a:lstStyle/>
          <a:p>
            <a:pPr marL="12700">
              <a:lnSpc>
                <a:spcPct val="100000"/>
              </a:lnSpc>
              <a:spcBef>
                <a:spcPts val="90"/>
              </a:spcBef>
            </a:pPr>
            <a:r>
              <a:rPr sz="5450" b="0" i="1" spc="-20" dirty="0">
                <a:solidFill>
                  <a:srgbClr val="585858"/>
                </a:solidFill>
                <a:latin typeface="Arial"/>
                <a:cs typeface="Arial"/>
              </a:rPr>
              <a:t>Ευχαριστούμε.</a:t>
            </a:r>
            <a:endParaRPr sz="5450">
              <a:latin typeface="Arial"/>
              <a:cs typeface="Arial"/>
            </a:endParaRPr>
          </a:p>
        </p:txBody>
      </p:sp>
      <p:sp>
        <p:nvSpPr>
          <p:cNvPr id="4" name="object 4"/>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
        <p:nvSpPr>
          <p:cNvPr id="5" name="object 5"/>
          <p:cNvSpPr txBox="1"/>
          <p:nvPr/>
        </p:nvSpPr>
        <p:spPr>
          <a:xfrm>
            <a:off x="1030954" y="8318459"/>
            <a:ext cx="3582035" cy="478155"/>
          </a:xfrm>
          <a:prstGeom prst="rect">
            <a:avLst/>
          </a:prstGeom>
        </p:spPr>
        <p:txBody>
          <a:bodyPr vert="horz" wrap="square" lIns="0" tIns="14604" rIns="0" bIns="0" rtlCol="0">
            <a:spAutoFit/>
          </a:bodyPr>
          <a:lstStyle/>
          <a:p>
            <a:pPr marL="12700">
              <a:lnSpc>
                <a:spcPct val="100000"/>
              </a:lnSpc>
              <a:spcBef>
                <a:spcPts val="114"/>
              </a:spcBef>
            </a:pPr>
            <a:r>
              <a:rPr sz="2950" i="1" spc="-10" dirty="0">
                <a:solidFill>
                  <a:srgbClr val="E28B18"/>
                </a:solidFill>
                <a:latin typeface="Arial"/>
                <a:cs typeface="Arial"/>
                <a:hlinkClick r:id="rId3"/>
              </a:rPr>
              <a:t>www.elections.gov.cy</a:t>
            </a:r>
            <a:endParaRPr sz="2950">
              <a:latin typeface="Arial"/>
              <a:cs typeface="Arial"/>
            </a:endParaRPr>
          </a:p>
        </p:txBody>
      </p:sp>
      <p:pic>
        <p:nvPicPr>
          <p:cNvPr id="6" name="object 6"/>
          <p:cNvPicPr/>
          <p:nvPr/>
        </p:nvPicPr>
        <p:blipFill>
          <a:blip r:embed="rId4" cstate="print"/>
          <a:stretch>
            <a:fillRect/>
          </a:stretch>
        </p:blipFill>
        <p:spPr>
          <a:xfrm>
            <a:off x="550301" y="1386307"/>
            <a:ext cx="5403899" cy="204008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235" y="0"/>
            <a:ext cx="20114895" cy="11308715"/>
            <a:chOff x="-5235" y="0"/>
            <a:chExt cx="20114895" cy="11308715"/>
          </a:xfrm>
        </p:grpSpPr>
        <p:sp>
          <p:nvSpPr>
            <p:cNvPr id="3" name="object 3"/>
            <p:cNvSpPr/>
            <p:nvPr/>
          </p:nvSpPr>
          <p:spPr>
            <a:xfrm>
              <a:off x="0" y="2638663"/>
              <a:ext cx="20104100" cy="1871345"/>
            </a:xfrm>
            <a:custGeom>
              <a:avLst/>
              <a:gdLst/>
              <a:ahLst/>
              <a:cxnLst/>
              <a:rect l="l" t="t" r="r" b="b"/>
              <a:pathLst>
                <a:path w="20104100" h="1871345">
                  <a:moveTo>
                    <a:pt x="0" y="1870937"/>
                  </a:moveTo>
                  <a:lnTo>
                    <a:pt x="20104099" y="1870937"/>
                  </a:lnTo>
                </a:path>
                <a:path w="20104100" h="1871345">
                  <a:moveTo>
                    <a:pt x="20104099" y="0"/>
                  </a:moveTo>
                  <a:lnTo>
                    <a:pt x="0" y="0"/>
                  </a:lnTo>
                  <a:lnTo>
                    <a:pt x="0" y="1870937"/>
                  </a:lnTo>
                </a:path>
              </a:pathLst>
            </a:custGeom>
            <a:ln w="10470">
              <a:solidFill>
                <a:srgbClr val="6FAC46"/>
              </a:solidFill>
            </a:ln>
          </p:spPr>
          <p:txBody>
            <a:bodyPr wrap="square" lIns="0" tIns="0" rIns="0" bIns="0" rtlCol="0"/>
            <a:lstStyle/>
            <a:p>
              <a:endParaRPr/>
            </a:p>
          </p:txBody>
        </p:sp>
        <p:pic>
          <p:nvPicPr>
            <p:cNvPr id="4" name="object 4"/>
            <p:cNvPicPr/>
            <p:nvPr/>
          </p:nvPicPr>
          <p:blipFill>
            <a:blip r:embed="rId2" cstate="print"/>
            <a:stretch>
              <a:fillRect/>
            </a:stretch>
          </p:blipFill>
          <p:spPr>
            <a:xfrm>
              <a:off x="0" y="0"/>
              <a:ext cx="20104099" cy="11308552"/>
            </a:xfrm>
            <a:prstGeom prst="rect">
              <a:avLst/>
            </a:prstGeom>
          </p:spPr>
        </p:pic>
      </p:grpSp>
      <p:sp>
        <p:nvSpPr>
          <p:cNvPr id="5" name="object 5"/>
          <p:cNvSpPr txBox="1">
            <a:spLocks noGrp="1"/>
          </p:cNvSpPr>
          <p:nvPr>
            <p:ph type="title"/>
          </p:nvPr>
        </p:nvSpPr>
        <p:spPr>
          <a:xfrm>
            <a:off x="894497" y="3145905"/>
            <a:ext cx="6796405" cy="855344"/>
          </a:xfrm>
          <a:prstGeom prst="rect">
            <a:avLst/>
          </a:prstGeom>
        </p:spPr>
        <p:txBody>
          <a:bodyPr vert="horz" wrap="square" lIns="0" tIns="11430" rIns="0" bIns="0" rtlCol="0">
            <a:spAutoFit/>
          </a:bodyPr>
          <a:lstStyle/>
          <a:p>
            <a:pPr marL="12700">
              <a:lnSpc>
                <a:spcPct val="100000"/>
              </a:lnSpc>
              <a:spcBef>
                <a:spcPts val="90"/>
              </a:spcBef>
            </a:pPr>
            <a:r>
              <a:rPr sz="5450" b="0" i="1" spc="-20" dirty="0">
                <a:solidFill>
                  <a:srgbClr val="E28B18"/>
                </a:solidFill>
                <a:latin typeface="Arial"/>
                <a:cs typeface="Arial"/>
              </a:rPr>
              <a:t>Ημερομηνίες</a:t>
            </a:r>
            <a:r>
              <a:rPr sz="5450" b="0" i="1" spc="-300" dirty="0">
                <a:solidFill>
                  <a:srgbClr val="E28B18"/>
                </a:solidFill>
                <a:latin typeface="Arial"/>
                <a:cs typeface="Arial"/>
              </a:rPr>
              <a:t> </a:t>
            </a:r>
            <a:r>
              <a:rPr sz="5450" b="0" i="1" spc="-10" dirty="0">
                <a:solidFill>
                  <a:srgbClr val="E28B18"/>
                </a:solidFill>
                <a:latin typeface="Arial"/>
                <a:cs typeface="Arial"/>
              </a:rPr>
              <a:t>Εκλογών</a:t>
            </a:r>
            <a:endParaRPr sz="5450">
              <a:latin typeface="Arial"/>
              <a:cs typeface="Arial"/>
            </a:endParaRPr>
          </a:p>
        </p:txBody>
      </p:sp>
      <p:sp>
        <p:nvSpPr>
          <p:cNvPr id="6" name="object 6"/>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006626" y="3017692"/>
          <a:ext cx="17374235" cy="5704205"/>
        </p:xfrm>
        <a:graphic>
          <a:graphicData uri="http://schemas.openxmlformats.org/drawingml/2006/table">
            <a:tbl>
              <a:tblPr firstRow="1" bandRow="1">
                <a:tableStyleId>{2D5ABB26-0587-4C30-8999-92F81FD0307C}</a:tableStyleId>
              </a:tblPr>
              <a:tblGrid>
                <a:gridCol w="2176145">
                  <a:extLst>
                    <a:ext uri="{9D8B030D-6E8A-4147-A177-3AD203B41FA5}">
                      <a16:colId xmlns:a16="http://schemas.microsoft.com/office/drawing/2014/main" val="20000"/>
                    </a:ext>
                  </a:extLst>
                </a:gridCol>
                <a:gridCol w="15198090">
                  <a:extLst>
                    <a:ext uri="{9D8B030D-6E8A-4147-A177-3AD203B41FA5}">
                      <a16:colId xmlns:a16="http://schemas.microsoft.com/office/drawing/2014/main" val="20001"/>
                    </a:ext>
                  </a:extLst>
                </a:gridCol>
              </a:tblGrid>
              <a:tr h="575945">
                <a:tc>
                  <a:txBody>
                    <a:bodyPr/>
                    <a:lstStyle/>
                    <a:p>
                      <a:pPr marL="31750">
                        <a:lnSpc>
                          <a:spcPts val="3279"/>
                        </a:lnSpc>
                      </a:pPr>
                      <a:r>
                        <a:rPr sz="2950" b="1" spc="95" dirty="0">
                          <a:solidFill>
                            <a:srgbClr val="E28B18"/>
                          </a:solidFill>
                          <a:latin typeface="Arial"/>
                          <a:cs typeface="Arial"/>
                        </a:rPr>
                        <a:t>12.04.2024</a:t>
                      </a:r>
                      <a:endParaRPr sz="2950">
                        <a:latin typeface="Arial"/>
                        <a:cs typeface="Arial"/>
                      </a:endParaRPr>
                    </a:p>
                  </a:txBody>
                  <a:tcPr marL="0" marR="0" marT="0" marB="0"/>
                </a:tc>
                <a:tc>
                  <a:txBody>
                    <a:bodyPr/>
                    <a:lstStyle/>
                    <a:p>
                      <a:pPr marL="116839">
                        <a:lnSpc>
                          <a:spcPts val="3279"/>
                        </a:lnSpc>
                      </a:pPr>
                      <a:r>
                        <a:rPr sz="2950" dirty="0">
                          <a:solidFill>
                            <a:srgbClr val="2E7787"/>
                          </a:solidFill>
                          <a:latin typeface="Arial"/>
                          <a:cs typeface="Arial"/>
                        </a:rPr>
                        <a:t>Δημοσίευση</a:t>
                      </a:r>
                      <a:r>
                        <a:rPr sz="2950" spc="-15" dirty="0">
                          <a:solidFill>
                            <a:srgbClr val="2E7787"/>
                          </a:solidFill>
                          <a:latin typeface="Arial"/>
                          <a:cs typeface="Arial"/>
                        </a:rPr>
                        <a:t> </a:t>
                      </a:r>
                      <a:r>
                        <a:rPr sz="2950" dirty="0">
                          <a:solidFill>
                            <a:srgbClr val="2E7787"/>
                          </a:solidFill>
                          <a:latin typeface="Arial"/>
                          <a:cs typeface="Arial"/>
                        </a:rPr>
                        <a:t>Διαταγμάτων</a:t>
                      </a:r>
                      <a:r>
                        <a:rPr sz="2950" spc="-10" dirty="0">
                          <a:solidFill>
                            <a:srgbClr val="2E7787"/>
                          </a:solidFill>
                          <a:latin typeface="Arial"/>
                          <a:cs typeface="Arial"/>
                        </a:rPr>
                        <a:t> </a:t>
                      </a:r>
                      <a:r>
                        <a:rPr sz="2950" dirty="0">
                          <a:solidFill>
                            <a:srgbClr val="2E7787"/>
                          </a:solidFill>
                          <a:latin typeface="Arial"/>
                          <a:cs typeface="Arial"/>
                        </a:rPr>
                        <a:t>Υπουργού</a:t>
                      </a:r>
                      <a:r>
                        <a:rPr sz="2950" spc="-10" dirty="0">
                          <a:solidFill>
                            <a:srgbClr val="2E7787"/>
                          </a:solidFill>
                          <a:latin typeface="Arial"/>
                          <a:cs typeface="Arial"/>
                        </a:rPr>
                        <a:t> </a:t>
                      </a:r>
                      <a:r>
                        <a:rPr sz="2950" dirty="0">
                          <a:solidFill>
                            <a:srgbClr val="2E7787"/>
                          </a:solidFill>
                          <a:latin typeface="Arial"/>
                          <a:cs typeface="Arial"/>
                        </a:rPr>
                        <a:t>Εσωτερικών</a:t>
                      </a:r>
                      <a:r>
                        <a:rPr sz="2950" spc="-15" dirty="0">
                          <a:solidFill>
                            <a:srgbClr val="2E7787"/>
                          </a:solidFill>
                          <a:latin typeface="Arial"/>
                          <a:cs typeface="Arial"/>
                        </a:rPr>
                        <a:t> </a:t>
                      </a:r>
                      <a:r>
                        <a:rPr sz="2950" dirty="0">
                          <a:solidFill>
                            <a:srgbClr val="2E7787"/>
                          </a:solidFill>
                          <a:latin typeface="Arial"/>
                          <a:cs typeface="Arial"/>
                        </a:rPr>
                        <a:t>για</a:t>
                      </a:r>
                      <a:r>
                        <a:rPr sz="2950" spc="-15" dirty="0">
                          <a:solidFill>
                            <a:srgbClr val="2E7787"/>
                          </a:solidFill>
                          <a:latin typeface="Arial"/>
                          <a:cs typeface="Arial"/>
                        </a:rPr>
                        <a:t> </a:t>
                      </a:r>
                      <a:r>
                        <a:rPr sz="2950" dirty="0">
                          <a:solidFill>
                            <a:srgbClr val="2E7787"/>
                          </a:solidFill>
                          <a:latin typeface="Arial"/>
                          <a:cs typeface="Arial"/>
                        </a:rPr>
                        <a:t>προκήρυξη</a:t>
                      </a:r>
                      <a:r>
                        <a:rPr sz="2950" spc="-10" dirty="0">
                          <a:solidFill>
                            <a:srgbClr val="2E7787"/>
                          </a:solidFill>
                          <a:latin typeface="Arial"/>
                          <a:cs typeface="Arial"/>
                        </a:rPr>
                        <a:t> </a:t>
                      </a:r>
                      <a:r>
                        <a:rPr sz="2950" dirty="0">
                          <a:solidFill>
                            <a:srgbClr val="2E7787"/>
                          </a:solidFill>
                          <a:latin typeface="Arial"/>
                          <a:cs typeface="Arial"/>
                        </a:rPr>
                        <a:t>των</a:t>
                      </a:r>
                      <a:r>
                        <a:rPr sz="2950" spc="-15" dirty="0">
                          <a:solidFill>
                            <a:srgbClr val="2E7787"/>
                          </a:solidFill>
                          <a:latin typeface="Arial"/>
                          <a:cs typeface="Arial"/>
                        </a:rPr>
                        <a:t> </a:t>
                      </a:r>
                      <a:r>
                        <a:rPr sz="2950" spc="-10" dirty="0">
                          <a:solidFill>
                            <a:srgbClr val="2E7787"/>
                          </a:solidFill>
                          <a:latin typeface="Arial"/>
                          <a:cs typeface="Arial"/>
                        </a:rPr>
                        <a:t>εκλογών</a:t>
                      </a:r>
                      <a:endParaRPr sz="2950">
                        <a:latin typeface="Arial"/>
                        <a:cs typeface="Arial"/>
                      </a:endParaRPr>
                    </a:p>
                  </a:txBody>
                  <a:tcPr marL="0" marR="0" marT="0" marB="0"/>
                </a:tc>
                <a:extLst>
                  <a:ext uri="{0D108BD9-81ED-4DB2-BD59-A6C34878D82A}">
                    <a16:rowId xmlns:a16="http://schemas.microsoft.com/office/drawing/2014/main" val="10000"/>
                  </a:ext>
                </a:extLst>
              </a:tr>
              <a:tr h="730885">
                <a:tc>
                  <a:txBody>
                    <a:bodyPr/>
                    <a:lstStyle/>
                    <a:p>
                      <a:pPr marL="31750">
                        <a:lnSpc>
                          <a:spcPct val="100000"/>
                        </a:lnSpc>
                        <a:spcBef>
                          <a:spcPts val="955"/>
                        </a:spcBef>
                      </a:pPr>
                      <a:r>
                        <a:rPr sz="2950" b="1" spc="95" dirty="0">
                          <a:solidFill>
                            <a:srgbClr val="E28B18"/>
                          </a:solidFill>
                          <a:latin typeface="Arial"/>
                          <a:cs typeface="Arial"/>
                        </a:rPr>
                        <a:t>24.04.2024</a:t>
                      </a:r>
                      <a:endParaRPr sz="2950">
                        <a:latin typeface="Arial"/>
                        <a:cs typeface="Arial"/>
                      </a:endParaRPr>
                    </a:p>
                  </a:txBody>
                  <a:tcPr marL="0" marR="0" marT="121285" marB="0"/>
                </a:tc>
                <a:tc>
                  <a:txBody>
                    <a:bodyPr/>
                    <a:lstStyle/>
                    <a:p>
                      <a:pPr marL="116839">
                        <a:lnSpc>
                          <a:spcPct val="100000"/>
                        </a:lnSpc>
                        <a:spcBef>
                          <a:spcPts val="955"/>
                        </a:spcBef>
                      </a:pPr>
                      <a:r>
                        <a:rPr sz="2950" spc="105" dirty="0">
                          <a:solidFill>
                            <a:srgbClr val="2E7787"/>
                          </a:solidFill>
                          <a:latin typeface="Arial"/>
                          <a:cs typeface="Arial"/>
                        </a:rPr>
                        <a:t>Υποβολή</a:t>
                      </a:r>
                      <a:r>
                        <a:rPr sz="2950" spc="225" dirty="0">
                          <a:solidFill>
                            <a:srgbClr val="2E7787"/>
                          </a:solidFill>
                          <a:latin typeface="Arial"/>
                          <a:cs typeface="Arial"/>
                        </a:rPr>
                        <a:t> </a:t>
                      </a:r>
                      <a:r>
                        <a:rPr sz="2950" spc="110" dirty="0">
                          <a:solidFill>
                            <a:srgbClr val="2E7787"/>
                          </a:solidFill>
                          <a:latin typeface="Arial"/>
                          <a:cs typeface="Arial"/>
                        </a:rPr>
                        <a:t>υποψηφιοτήτων</a:t>
                      </a:r>
                      <a:r>
                        <a:rPr sz="2950" spc="225" dirty="0">
                          <a:solidFill>
                            <a:srgbClr val="2E7787"/>
                          </a:solidFill>
                          <a:latin typeface="Arial"/>
                          <a:cs typeface="Arial"/>
                        </a:rPr>
                        <a:t> </a:t>
                      </a:r>
                      <a:r>
                        <a:rPr sz="2950" spc="85" dirty="0">
                          <a:solidFill>
                            <a:srgbClr val="2E7787"/>
                          </a:solidFill>
                          <a:latin typeface="Arial"/>
                          <a:cs typeface="Arial"/>
                        </a:rPr>
                        <a:t>για</a:t>
                      </a:r>
                      <a:r>
                        <a:rPr sz="2950" spc="245" dirty="0">
                          <a:solidFill>
                            <a:srgbClr val="2E7787"/>
                          </a:solidFill>
                          <a:latin typeface="Arial"/>
                          <a:cs typeface="Arial"/>
                        </a:rPr>
                        <a:t> </a:t>
                      </a:r>
                      <a:r>
                        <a:rPr sz="2950" spc="85" dirty="0">
                          <a:solidFill>
                            <a:srgbClr val="2E7787"/>
                          </a:solidFill>
                          <a:latin typeface="Arial"/>
                          <a:cs typeface="Arial"/>
                        </a:rPr>
                        <a:t>τις</a:t>
                      </a:r>
                      <a:r>
                        <a:rPr sz="2950" spc="250" dirty="0">
                          <a:solidFill>
                            <a:srgbClr val="2E7787"/>
                          </a:solidFill>
                          <a:latin typeface="Arial"/>
                          <a:cs typeface="Arial"/>
                        </a:rPr>
                        <a:t> </a:t>
                      </a:r>
                      <a:r>
                        <a:rPr sz="2950" spc="100" dirty="0">
                          <a:solidFill>
                            <a:srgbClr val="2E7787"/>
                          </a:solidFill>
                          <a:latin typeface="Arial"/>
                          <a:cs typeface="Arial"/>
                        </a:rPr>
                        <a:t>Εκλογές</a:t>
                      </a:r>
                      <a:r>
                        <a:rPr sz="2950" spc="225" dirty="0">
                          <a:solidFill>
                            <a:srgbClr val="2E7787"/>
                          </a:solidFill>
                          <a:latin typeface="Arial"/>
                          <a:cs typeface="Arial"/>
                        </a:rPr>
                        <a:t> </a:t>
                      </a:r>
                      <a:r>
                        <a:rPr sz="2950" spc="95" dirty="0">
                          <a:solidFill>
                            <a:srgbClr val="2E7787"/>
                          </a:solidFill>
                          <a:latin typeface="Arial"/>
                          <a:cs typeface="Arial"/>
                        </a:rPr>
                        <a:t>Μελών</a:t>
                      </a:r>
                      <a:r>
                        <a:rPr sz="2950" spc="229" dirty="0">
                          <a:solidFill>
                            <a:srgbClr val="2E7787"/>
                          </a:solidFill>
                          <a:latin typeface="Arial"/>
                          <a:cs typeface="Arial"/>
                        </a:rPr>
                        <a:t> </a:t>
                      </a:r>
                      <a:r>
                        <a:rPr sz="2950" spc="85" dirty="0">
                          <a:solidFill>
                            <a:srgbClr val="2E7787"/>
                          </a:solidFill>
                          <a:latin typeface="Arial"/>
                          <a:cs typeface="Arial"/>
                        </a:rPr>
                        <a:t>του</a:t>
                      </a:r>
                      <a:r>
                        <a:rPr sz="2950" spc="245" dirty="0">
                          <a:solidFill>
                            <a:srgbClr val="2E7787"/>
                          </a:solidFill>
                          <a:latin typeface="Arial"/>
                          <a:cs typeface="Arial"/>
                        </a:rPr>
                        <a:t> </a:t>
                      </a:r>
                      <a:r>
                        <a:rPr sz="2950" spc="110" dirty="0">
                          <a:solidFill>
                            <a:srgbClr val="2E7787"/>
                          </a:solidFill>
                          <a:latin typeface="Arial"/>
                          <a:cs typeface="Arial"/>
                        </a:rPr>
                        <a:t>Ευρωπαϊκού</a:t>
                      </a:r>
                      <a:r>
                        <a:rPr sz="2950" spc="229" dirty="0">
                          <a:solidFill>
                            <a:srgbClr val="2E7787"/>
                          </a:solidFill>
                          <a:latin typeface="Arial"/>
                          <a:cs typeface="Arial"/>
                        </a:rPr>
                        <a:t> </a:t>
                      </a:r>
                      <a:r>
                        <a:rPr sz="2950" spc="100" dirty="0">
                          <a:solidFill>
                            <a:srgbClr val="2E7787"/>
                          </a:solidFill>
                          <a:latin typeface="Arial"/>
                          <a:cs typeface="Arial"/>
                        </a:rPr>
                        <a:t>Κοινοβουλίου</a:t>
                      </a:r>
                      <a:endParaRPr sz="2950">
                        <a:latin typeface="Arial"/>
                        <a:cs typeface="Arial"/>
                      </a:endParaRPr>
                    </a:p>
                  </a:txBody>
                  <a:tcPr marL="0" marR="0" marT="121285" marB="0"/>
                </a:tc>
                <a:extLst>
                  <a:ext uri="{0D108BD9-81ED-4DB2-BD59-A6C34878D82A}">
                    <a16:rowId xmlns:a16="http://schemas.microsoft.com/office/drawing/2014/main" val="10001"/>
                  </a:ext>
                </a:extLst>
              </a:tr>
              <a:tr h="1816735">
                <a:tc>
                  <a:txBody>
                    <a:bodyPr/>
                    <a:lstStyle/>
                    <a:p>
                      <a:pPr marL="31750">
                        <a:lnSpc>
                          <a:spcPct val="100000"/>
                        </a:lnSpc>
                        <a:spcBef>
                          <a:spcPts val="955"/>
                        </a:spcBef>
                      </a:pPr>
                      <a:r>
                        <a:rPr sz="2950" b="1" spc="95" dirty="0">
                          <a:solidFill>
                            <a:srgbClr val="E28B18"/>
                          </a:solidFill>
                          <a:latin typeface="Arial"/>
                          <a:cs typeface="Arial"/>
                        </a:rPr>
                        <a:t>25.04.2024</a:t>
                      </a:r>
                      <a:endParaRPr sz="2950">
                        <a:latin typeface="Arial"/>
                        <a:cs typeface="Arial"/>
                      </a:endParaRPr>
                    </a:p>
                  </a:txBody>
                  <a:tcPr marL="0" marR="0" marT="121285" marB="0"/>
                </a:tc>
                <a:tc>
                  <a:txBody>
                    <a:bodyPr/>
                    <a:lstStyle/>
                    <a:p>
                      <a:pPr marL="116839" marR="24130">
                        <a:lnSpc>
                          <a:spcPct val="120800"/>
                        </a:lnSpc>
                        <a:spcBef>
                          <a:spcPts val="220"/>
                        </a:spcBef>
                      </a:pPr>
                      <a:r>
                        <a:rPr sz="2950" spc="105" dirty="0">
                          <a:solidFill>
                            <a:srgbClr val="2E7787"/>
                          </a:solidFill>
                          <a:latin typeface="Arial"/>
                          <a:cs typeface="Arial"/>
                        </a:rPr>
                        <a:t>Υποβολή</a:t>
                      </a:r>
                      <a:r>
                        <a:rPr sz="2950" spc="225" dirty="0">
                          <a:solidFill>
                            <a:srgbClr val="2E7787"/>
                          </a:solidFill>
                          <a:latin typeface="Arial"/>
                          <a:cs typeface="Arial"/>
                        </a:rPr>
                        <a:t> </a:t>
                      </a:r>
                      <a:r>
                        <a:rPr sz="2950" spc="110" dirty="0">
                          <a:solidFill>
                            <a:srgbClr val="2E7787"/>
                          </a:solidFill>
                          <a:latin typeface="Arial"/>
                          <a:cs typeface="Arial"/>
                        </a:rPr>
                        <a:t>υποψηφιοτήτων</a:t>
                      </a:r>
                      <a:r>
                        <a:rPr sz="2950" spc="225" dirty="0">
                          <a:solidFill>
                            <a:srgbClr val="2E7787"/>
                          </a:solidFill>
                          <a:latin typeface="Arial"/>
                          <a:cs typeface="Arial"/>
                        </a:rPr>
                        <a:t> </a:t>
                      </a:r>
                      <a:r>
                        <a:rPr sz="2950" spc="85" dirty="0">
                          <a:solidFill>
                            <a:srgbClr val="2E7787"/>
                          </a:solidFill>
                          <a:latin typeface="Arial"/>
                          <a:cs typeface="Arial"/>
                        </a:rPr>
                        <a:t>για</a:t>
                      </a:r>
                      <a:r>
                        <a:rPr sz="2950" spc="245" dirty="0">
                          <a:solidFill>
                            <a:srgbClr val="2E7787"/>
                          </a:solidFill>
                          <a:latin typeface="Arial"/>
                          <a:cs typeface="Arial"/>
                        </a:rPr>
                        <a:t> </a:t>
                      </a:r>
                      <a:r>
                        <a:rPr sz="2950" spc="85" dirty="0">
                          <a:solidFill>
                            <a:srgbClr val="2E7787"/>
                          </a:solidFill>
                          <a:latin typeface="Arial"/>
                          <a:cs typeface="Arial"/>
                        </a:rPr>
                        <a:t>τις</a:t>
                      </a:r>
                      <a:r>
                        <a:rPr sz="2950" spc="250" dirty="0">
                          <a:solidFill>
                            <a:srgbClr val="2E7787"/>
                          </a:solidFill>
                          <a:latin typeface="Arial"/>
                          <a:cs typeface="Arial"/>
                        </a:rPr>
                        <a:t> </a:t>
                      </a:r>
                      <a:r>
                        <a:rPr sz="2950" spc="100" dirty="0">
                          <a:solidFill>
                            <a:srgbClr val="2E7787"/>
                          </a:solidFill>
                          <a:latin typeface="Arial"/>
                          <a:cs typeface="Arial"/>
                        </a:rPr>
                        <a:t>Εκλογές</a:t>
                      </a:r>
                      <a:r>
                        <a:rPr sz="2950" spc="225" dirty="0">
                          <a:solidFill>
                            <a:srgbClr val="2E7787"/>
                          </a:solidFill>
                          <a:latin typeface="Arial"/>
                          <a:cs typeface="Arial"/>
                        </a:rPr>
                        <a:t> </a:t>
                      </a:r>
                      <a:r>
                        <a:rPr sz="2950" spc="110" dirty="0">
                          <a:solidFill>
                            <a:srgbClr val="2E7787"/>
                          </a:solidFill>
                          <a:latin typeface="Arial"/>
                          <a:cs typeface="Arial"/>
                        </a:rPr>
                        <a:t>ανάδειξης</a:t>
                      </a:r>
                      <a:r>
                        <a:rPr sz="2950" spc="229" dirty="0">
                          <a:solidFill>
                            <a:srgbClr val="2E7787"/>
                          </a:solidFill>
                          <a:latin typeface="Arial"/>
                          <a:cs typeface="Arial"/>
                        </a:rPr>
                        <a:t> </a:t>
                      </a:r>
                      <a:r>
                        <a:rPr sz="2950" spc="105" dirty="0">
                          <a:solidFill>
                            <a:srgbClr val="2E7787"/>
                          </a:solidFill>
                          <a:latin typeface="Arial"/>
                          <a:cs typeface="Arial"/>
                        </a:rPr>
                        <a:t>Προέδρων</a:t>
                      </a:r>
                      <a:r>
                        <a:rPr sz="2950" spc="220" dirty="0">
                          <a:solidFill>
                            <a:srgbClr val="2E7787"/>
                          </a:solidFill>
                          <a:latin typeface="Arial"/>
                          <a:cs typeface="Arial"/>
                        </a:rPr>
                        <a:t> </a:t>
                      </a:r>
                      <a:r>
                        <a:rPr sz="2950" spc="100" dirty="0">
                          <a:solidFill>
                            <a:srgbClr val="2E7787"/>
                          </a:solidFill>
                          <a:latin typeface="Arial"/>
                          <a:cs typeface="Arial"/>
                        </a:rPr>
                        <a:t>Επαρχιακών </a:t>
                      </a:r>
                      <a:r>
                        <a:rPr sz="2950" spc="110" dirty="0">
                          <a:solidFill>
                            <a:srgbClr val="2E7787"/>
                          </a:solidFill>
                          <a:latin typeface="Arial"/>
                          <a:cs typeface="Arial"/>
                        </a:rPr>
                        <a:t>Οργανισμών</a:t>
                      </a:r>
                      <a:r>
                        <a:rPr sz="2950" spc="220" dirty="0">
                          <a:solidFill>
                            <a:srgbClr val="2E7787"/>
                          </a:solidFill>
                          <a:latin typeface="Arial"/>
                          <a:cs typeface="Arial"/>
                        </a:rPr>
                        <a:t> </a:t>
                      </a:r>
                      <a:r>
                        <a:rPr sz="2950" spc="110" dirty="0">
                          <a:solidFill>
                            <a:srgbClr val="2E7787"/>
                          </a:solidFill>
                          <a:latin typeface="Arial"/>
                          <a:cs typeface="Arial"/>
                        </a:rPr>
                        <a:t>Αυτοδιοίκησης,</a:t>
                      </a:r>
                      <a:r>
                        <a:rPr sz="2950" spc="240" dirty="0">
                          <a:solidFill>
                            <a:srgbClr val="2E7787"/>
                          </a:solidFill>
                          <a:latin typeface="Arial"/>
                          <a:cs typeface="Arial"/>
                        </a:rPr>
                        <a:t> </a:t>
                      </a:r>
                      <a:r>
                        <a:rPr sz="2950" spc="105" dirty="0">
                          <a:solidFill>
                            <a:srgbClr val="2E7787"/>
                          </a:solidFill>
                          <a:latin typeface="Arial"/>
                          <a:cs typeface="Arial"/>
                        </a:rPr>
                        <a:t>Δημάρχων,</a:t>
                      </a:r>
                      <a:r>
                        <a:rPr sz="2950" spc="229" dirty="0">
                          <a:solidFill>
                            <a:srgbClr val="2E7787"/>
                          </a:solidFill>
                          <a:latin typeface="Arial"/>
                          <a:cs typeface="Arial"/>
                        </a:rPr>
                        <a:t> </a:t>
                      </a:r>
                      <a:r>
                        <a:rPr sz="2950" spc="110" dirty="0">
                          <a:solidFill>
                            <a:srgbClr val="2E7787"/>
                          </a:solidFill>
                          <a:latin typeface="Arial"/>
                          <a:cs typeface="Arial"/>
                        </a:rPr>
                        <a:t>Αντιδημάρχων,</a:t>
                      </a:r>
                      <a:r>
                        <a:rPr sz="2950" spc="229" dirty="0">
                          <a:solidFill>
                            <a:srgbClr val="2E7787"/>
                          </a:solidFill>
                          <a:latin typeface="Arial"/>
                          <a:cs typeface="Arial"/>
                        </a:rPr>
                        <a:t> </a:t>
                      </a:r>
                      <a:r>
                        <a:rPr sz="2950" spc="105" dirty="0">
                          <a:solidFill>
                            <a:srgbClr val="2E7787"/>
                          </a:solidFill>
                          <a:latin typeface="Arial"/>
                          <a:cs typeface="Arial"/>
                        </a:rPr>
                        <a:t>Δημοτικών</a:t>
                      </a:r>
                      <a:r>
                        <a:rPr sz="2950" spc="240" dirty="0">
                          <a:solidFill>
                            <a:srgbClr val="2E7787"/>
                          </a:solidFill>
                          <a:latin typeface="Arial"/>
                          <a:cs typeface="Arial"/>
                        </a:rPr>
                        <a:t> </a:t>
                      </a:r>
                      <a:r>
                        <a:rPr sz="2950" spc="110" dirty="0">
                          <a:solidFill>
                            <a:srgbClr val="2E7787"/>
                          </a:solidFill>
                          <a:latin typeface="Arial"/>
                          <a:cs typeface="Arial"/>
                        </a:rPr>
                        <a:t>Συμβούλων</a:t>
                      </a:r>
                      <a:r>
                        <a:rPr sz="2950" spc="235" dirty="0">
                          <a:solidFill>
                            <a:srgbClr val="2E7787"/>
                          </a:solidFill>
                          <a:latin typeface="Arial"/>
                          <a:cs typeface="Arial"/>
                        </a:rPr>
                        <a:t> </a:t>
                      </a:r>
                      <a:r>
                        <a:rPr sz="2950" spc="55" dirty="0">
                          <a:solidFill>
                            <a:srgbClr val="2E7787"/>
                          </a:solidFill>
                          <a:latin typeface="Arial"/>
                          <a:cs typeface="Arial"/>
                        </a:rPr>
                        <a:t>και </a:t>
                      </a:r>
                      <a:r>
                        <a:rPr sz="2950" spc="95" dirty="0">
                          <a:solidFill>
                            <a:srgbClr val="2E7787"/>
                          </a:solidFill>
                          <a:latin typeface="Arial"/>
                          <a:cs typeface="Arial"/>
                        </a:rPr>
                        <a:t>Μελών</a:t>
                      </a:r>
                      <a:r>
                        <a:rPr sz="2950" spc="240" dirty="0">
                          <a:solidFill>
                            <a:srgbClr val="2E7787"/>
                          </a:solidFill>
                          <a:latin typeface="Arial"/>
                          <a:cs typeface="Arial"/>
                        </a:rPr>
                        <a:t> </a:t>
                      </a:r>
                      <a:r>
                        <a:rPr sz="2950" spc="105" dirty="0">
                          <a:solidFill>
                            <a:srgbClr val="2E7787"/>
                          </a:solidFill>
                          <a:latin typeface="Arial"/>
                          <a:cs typeface="Arial"/>
                        </a:rPr>
                        <a:t>Σχολικών</a:t>
                      </a:r>
                      <a:r>
                        <a:rPr sz="2950" spc="225" dirty="0">
                          <a:solidFill>
                            <a:srgbClr val="2E7787"/>
                          </a:solidFill>
                          <a:latin typeface="Arial"/>
                          <a:cs typeface="Arial"/>
                        </a:rPr>
                        <a:t> </a:t>
                      </a:r>
                      <a:r>
                        <a:rPr sz="2950" spc="95" dirty="0">
                          <a:solidFill>
                            <a:srgbClr val="2E7787"/>
                          </a:solidFill>
                          <a:latin typeface="Arial"/>
                          <a:cs typeface="Arial"/>
                        </a:rPr>
                        <a:t>Εφορειών</a:t>
                      </a:r>
                      <a:endParaRPr sz="2950">
                        <a:latin typeface="Arial"/>
                        <a:cs typeface="Arial"/>
                      </a:endParaRPr>
                    </a:p>
                  </a:txBody>
                  <a:tcPr marL="0" marR="0" marT="27940" marB="0"/>
                </a:tc>
                <a:extLst>
                  <a:ext uri="{0D108BD9-81ED-4DB2-BD59-A6C34878D82A}">
                    <a16:rowId xmlns:a16="http://schemas.microsoft.com/office/drawing/2014/main" val="10002"/>
                  </a:ext>
                </a:extLst>
              </a:tr>
              <a:tr h="1273810">
                <a:tc>
                  <a:txBody>
                    <a:bodyPr/>
                    <a:lstStyle/>
                    <a:p>
                      <a:pPr marL="31750">
                        <a:lnSpc>
                          <a:spcPct val="100000"/>
                        </a:lnSpc>
                        <a:spcBef>
                          <a:spcPts val="955"/>
                        </a:spcBef>
                      </a:pPr>
                      <a:r>
                        <a:rPr sz="2950" b="1" spc="95" dirty="0">
                          <a:solidFill>
                            <a:srgbClr val="E28B18"/>
                          </a:solidFill>
                          <a:latin typeface="Arial"/>
                          <a:cs typeface="Arial"/>
                        </a:rPr>
                        <a:t>29.04.2024</a:t>
                      </a:r>
                      <a:endParaRPr sz="2950">
                        <a:latin typeface="Arial"/>
                        <a:cs typeface="Arial"/>
                      </a:endParaRPr>
                    </a:p>
                  </a:txBody>
                  <a:tcPr marL="0" marR="0" marT="121285" marB="0"/>
                </a:tc>
                <a:tc>
                  <a:txBody>
                    <a:bodyPr/>
                    <a:lstStyle/>
                    <a:p>
                      <a:pPr marL="116839" marR="1184275">
                        <a:lnSpc>
                          <a:spcPct val="120700"/>
                        </a:lnSpc>
                        <a:spcBef>
                          <a:spcPts val="225"/>
                        </a:spcBef>
                      </a:pPr>
                      <a:r>
                        <a:rPr sz="2950" spc="105" dirty="0">
                          <a:solidFill>
                            <a:srgbClr val="2E7787"/>
                          </a:solidFill>
                          <a:latin typeface="Arial"/>
                          <a:cs typeface="Arial"/>
                        </a:rPr>
                        <a:t>Υποβολή</a:t>
                      </a:r>
                      <a:r>
                        <a:rPr sz="2950" spc="215" dirty="0">
                          <a:solidFill>
                            <a:srgbClr val="2E7787"/>
                          </a:solidFill>
                          <a:latin typeface="Arial"/>
                          <a:cs typeface="Arial"/>
                        </a:rPr>
                        <a:t> </a:t>
                      </a:r>
                      <a:r>
                        <a:rPr sz="2950" spc="110" dirty="0">
                          <a:solidFill>
                            <a:srgbClr val="2E7787"/>
                          </a:solidFill>
                          <a:latin typeface="Arial"/>
                          <a:cs typeface="Arial"/>
                        </a:rPr>
                        <a:t>υποψηφιοτήτων</a:t>
                      </a:r>
                      <a:r>
                        <a:rPr sz="2950" spc="220" dirty="0">
                          <a:solidFill>
                            <a:srgbClr val="2E7787"/>
                          </a:solidFill>
                          <a:latin typeface="Arial"/>
                          <a:cs typeface="Arial"/>
                        </a:rPr>
                        <a:t> </a:t>
                      </a:r>
                      <a:r>
                        <a:rPr sz="2950" spc="85" dirty="0">
                          <a:solidFill>
                            <a:srgbClr val="2E7787"/>
                          </a:solidFill>
                          <a:latin typeface="Arial"/>
                          <a:cs typeface="Arial"/>
                        </a:rPr>
                        <a:t>για</a:t>
                      </a:r>
                      <a:r>
                        <a:rPr sz="2950" spc="250" dirty="0">
                          <a:solidFill>
                            <a:srgbClr val="2E7787"/>
                          </a:solidFill>
                          <a:latin typeface="Arial"/>
                          <a:cs typeface="Arial"/>
                        </a:rPr>
                        <a:t> </a:t>
                      </a:r>
                      <a:r>
                        <a:rPr sz="2950" spc="85" dirty="0">
                          <a:solidFill>
                            <a:srgbClr val="2E7787"/>
                          </a:solidFill>
                          <a:latin typeface="Arial"/>
                          <a:cs typeface="Arial"/>
                        </a:rPr>
                        <a:t>τις</a:t>
                      </a:r>
                      <a:r>
                        <a:rPr sz="2950" spc="245" dirty="0">
                          <a:solidFill>
                            <a:srgbClr val="2E7787"/>
                          </a:solidFill>
                          <a:latin typeface="Arial"/>
                          <a:cs typeface="Arial"/>
                        </a:rPr>
                        <a:t> </a:t>
                      </a:r>
                      <a:r>
                        <a:rPr sz="2950" spc="100" dirty="0">
                          <a:solidFill>
                            <a:srgbClr val="2E7787"/>
                          </a:solidFill>
                          <a:latin typeface="Arial"/>
                          <a:cs typeface="Arial"/>
                        </a:rPr>
                        <a:t>Εκλογές</a:t>
                      </a:r>
                      <a:r>
                        <a:rPr sz="2950" spc="225" dirty="0">
                          <a:solidFill>
                            <a:srgbClr val="2E7787"/>
                          </a:solidFill>
                          <a:latin typeface="Arial"/>
                          <a:cs typeface="Arial"/>
                        </a:rPr>
                        <a:t> </a:t>
                      </a:r>
                      <a:r>
                        <a:rPr sz="2950" spc="110" dirty="0">
                          <a:solidFill>
                            <a:srgbClr val="2E7787"/>
                          </a:solidFill>
                          <a:latin typeface="Arial"/>
                          <a:cs typeface="Arial"/>
                        </a:rPr>
                        <a:t>ανάδειξης</a:t>
                      </a:r>
                      <a:r>
                        <a:rPr sz="2950" spc="225" dirty="0">
                          <a:solidFill>
                            <a:srgbClr val="2E7787"/>
                          </a:solidFill>
                          <a:latin typeface="Arial"/>
                          <a:cs typeface="Arial"/>
                        </a:rPr>
                        <a:t> </a:t>
                      </a:r>
                      <a:r>
                        <a:rPr sz="2950" spc="110" dirty="0">
                          <a:solidFill>
                            <a:srgbClr val="2E7787"/>
                          </a:solidFill>
                          <a:latin typeface="Arial"/>
                          <a:cs typeface="Arial"/>
                        </a:rPr>
                        <a:t>Κοινοταρχών</a:t>
                      </a:r>
                      <a:r>
                        <a:rPr sz="2950" spc="225" dirty="0">
                          <a:solidFill>
                            <a:srgbClr val="2E7787"/>
                          </a:solidFill>
                          <a:latin typeface="Arial"/>
                          <a:cs typeface="Arial"/>
                        </a:rPr>
                        <a:t> </a:t>
                      </a:r>
                      <a:r>
                        <a:rPr sz="2950" spc="80" dirty="0">
                          <a:solidFill>
                            <a:srgbClr val="2E7787"/>
                          </a:solidFill>
                          <a:latin typeface="Arial"/>
                          <a:cs typeface="Arial"/>
                        </a:rPr>
                        <a:t>και</a:t>
                      </a:r>
                      <a:r>
                        <a:rPr sz="2950" spc="254" dirty="0">
                          <a:solidFill>
                            <a:srgbClr val="2E7787"/>
                          </a:solidFill>
                          <a:latin typeface="Arial"/>
                          <a:cs typeface="Arial"/>
                        </a:rPr>
                        <a:t> </a:t>
                      </a:r>
                      <a:r>
                        <a:rPr sz="2950" spc="85" dirty="0">
                          <a:solidFill>
                            <a:srgbClr val="2E7787"/>
                          </a:solidFill>
                          <a:latin typeface="Arial"/>
                          <a:cs typeface="Arial"/>
                        </a:rPr>
                        <a:t>Μελών </a:t>
                      </a:r>
                      <a:r>
                        <a:rPr sz="2950" spc="110" dirty="0">
                          <a:solidFill>
                            <a:srgbClr val="2E7787"/>
                          </a:solidFill>
                          <a:latin typeface="Arial"/>
                          <a:cs typeface="Arial"/>
                        </a:rPr>
                        <a:t>Κοινοτικών</a:t>
                      </a:r>
                      <a:r>
                        <a:rPr sz="2950" spc="215" dirty="0">
                          <a:solidFill>
                            <a:srgbClr val="2E7787"/>
                          </a:solidFill>
                          <a:latin typeface="Arial"/>
                          <a:cs typeface="Arial"/>
                        </a:rPr>
                        <a:t> </a:t>
                      </a:r>
                      <a:r>
                        <a:rPr sz="2950" spc="100" dirty="0">
                          <a:solidFill>
                            <a:srgbClr val="2E7787"/>
                          </a:solidFill>
                          <a:latin typeface="Arial"/>
                          <a:cs typeface="Arial"/>
                        </a:rPr>
                        <a:t>Συμβουλίων</a:t>
                      </a:r>
                      <a:endParaRPr sz="2950">
                        <a:latin typeface="Arial"/>
                        <a:cs typeface="Arial"/>
                      </a:endParaRPr>
                    </a:p>
                  </a:txBody>
                  <a:tcPr marL="0" marR="0" marT="28575" marB="0"/>
                </a:tc>
                <a:extLst>
                  <a:ext uri="{0D108BD9-81ED-4DB2-BD59-A6C34878D82A}">
                    <a16:rowId xmlns:a16="http://schemas.microsoft.com/office/drawing/2014/main" val="10003"/>
                  </a:ext>
                </a:extLst>
              </a:tr>
              <a:tr h="730885">
                <a:tc>
                  <a:txBody>
                    <a:bodyPr/>
                    <a:lstStyle/>
                    <a:p>
                      <a:pPr marL="31750">
                        <a:lnSpc>
                          <a:spcPct val="100000"/>
                        </a:lnSpc>
                        <a:spcBef>
                          <a:spcPts val="955"/>
                        </a:spcBef>
                      </a:pPr>
                      <a:r>
                        <a:rPr sz="2950" b="1" spc="95" dirty="0">
                          <a:solidFill>
                            <a:srgbClr val="E28B18"/>
                          </a:solidFill>
                          <a:latin typeface="Arial"/>
                          <a:cs typeface="Arial"/>
                        </a:rPr>
                        <a:t>09.06.2024</a:t>
                      </a:r>
                      <a:endParaRPr sz="2950">
                        <a:latin typeface="Arial"/>
                        <a:cs typeface="Arial"/>
                      </a:endParaRPr>
                    </a:p>
                  </a:txBody>
                  <a:tcPr marL="0" marR="0" marT="121285" marB="0"/>
                </a:tc>
                <a:tc>
                  <a:txBody>
                    <a:bodyPr/>
                    <a:lstStyle/>
                    <a:p>
                      <a:pPr marL="116839">
                        <a:lnSpc>
                          <a:spcPct val="100000"/>
                        </a:lnSpc>
                        <a:spcBef>
                          <a:spcPts val="955"/>
                        </a:spcBef>
                      </a:pPr>
                      <a:r>
                        <a:rPr sz="2950" spc="105" dirty="0">
                          <a:solidFill>
                            <a:srgbClr val="2E7787"/>
                          </a:solidFill>
                          <a:latin typeface="Arial"/>
                          <a:cs typeface="Arial"/>
                        </a:rPr>
                        <a:t>Διεξαγωγή</a:t>
                      </a:r>
                      <a:r>
                        <a:rPr sz="2950" spc="225" dirty="0">
                          <a:solidFill>
                            <a:srgbClr val="2E7787"/>
                          </a:solidFill>
                          <a:latin typeface="Arial"/>
                          <a:cs typeface="Arial"/>
                        </a:rPr>
                        <a:t> </a:t>
                      </a:r>
                      <a:r>
                        <a:rPr sz="2950" spc="105" dirty="0">
                          <a:solidFill>
                            <a:srgbClr val="2E7787"/>
                          </a:solidFill>
                          <a:latin typeface="Arial"/>
                          <a:cs typeface="Arial"/>
                        </a:rPr>
                        <a:t>ψηφοφορίας,</a:t>
                      </a:r>
                      <a:r>
                        <a:rPr sz="2950" spc="235" dirty="0">
                          <a:solidFill>
                            <a:srgbClr val="2E7787"/>
                          </a:solidFill>
                          <a:latin typeface="Arial"/>
                          <a:cs typeface="Arial"/>
                        </a:rPr>
                        <a:t> </a:t>
                      </a:r>
                      <a:r>
                        <a:rPr sz="2950" spc="105" dirty="0">
                          <a:solidFill>
                            <a:srgbClr val="2E7787"/>
                          </a:solidFill>
                          <a:latin typeface="Arial"/>
                          <a:cs typeface="Arial"/>
                        </a:rPr>
                        <a:t>διαλογή</a:t>
                      </a:r>
                      <a:r>
                        <a:rPr sz="2950" spc="240" dirty="0">
                          <a:solidFill>
                            <a:srgbClr val="2E7787"/>
                          </a:solidFill>
                          <a:latin typeface="Arial"/>
                          <a:cs typeface="Arial"/>
                        </a:rPr>
                        <a:t> </a:t>
                      </a:r>
                      <a:r>
                        <a:rPr sz="2950" spc="80" dirty="0">
                          <a:solidFill>
                            <a:srgbClr val="2E7787"/>
                          </a:solidFill>
                          <a:latin typeface="Arial"/>
                          <a:cs typeface="Arial"/>
                        </a:rPr>
                        <a:t>και</a:t>
                      </a:r>
                      <a:r>
                        <a:rPr sz="2950" spc="265" dirty="0">
                          <a:solidFill>
                            <a:srgbClr val="2E7787"/>
                          </a:solidFill>
                          <a:latin typeface="Arial"/>
                          <a:cs typeface="Arial"/>
                        </a:rPr>
                        <a:t> </a:t>
                      </a:r>
                      <a:r>
                        <a:rPr sz="2950" spc="110" dirty="0">
                          <a:solidFill>
                            <a:srgbClr val="2E7787"/>
                          </a:solidFill>
                          <a:latin typeface="Arial"/>
                          <a:cs typeface="Arial"/>
                        </a:rPr>
                        <a:t>καταμέτρηση</a:t>
                      </a:r>
                      <a:r>
                        <a:rPr sz="2950" spc="235" dirty="0">
                          <a:solidFill>
                            <a:srgbClr val="2E7787"/>
                          </a:solidFill>
                          <a:latin typeface="Arial"/>
                          <a:cs typeface="Arial"/>
                        </a:rPr>
                        <a:t> </a:t>
                      </a:r>
                      <a:r>
                        <a:rPr sz="2950" spc="80" dirty="0">
                          <a:solidFill>
                            <a:srgbClr val="2E7787"/>
                          </a:solidFill>
                          <a:latin typeface="Arial"/>
                          <a:cs typeface="Arial"/>
                        </a:rPr>
                        <a:t>των</a:t>
                      </a:r>
                      <a:r>
                        <a:rPr sz="2950" spc="265" dirty="0">
                          <a:solidFill>
                            <a:srgbClr val="2E7787"/>
                          </a:solidFill>
                          <a:latin typeface="Arial"/>
                          <a:cs typeface="Arial"/>
                        </a:rPr>
                        <a:t> </a:t>
                      </a:r>
                      <a:r>
                        <a:rPr sz="2950" spc="85" dirty="0">
                          <a:solidFill>
                            <a:srgbClr val="2E7787"/>
                          </a:solidFill>
                          <a:latin typeface="Arial"/>
                          <a:cs typeface="Arial"/>
                        </a:rPr>
                        <a:t>ψήφων</a:t>
                      </a:r>
                      <a:endParaRPr sz="2950">
                        <a:latin typeface="Arial"/>
                        <a:cs typeface="Arial"/>
                      </a:endParaRPr>
                    </a:p>
                  </a:txBody>
                  <a:tcPr marL="0" marR="0" marT="121285" marB="0"/>
                </a:tc>
                <a:extLst>
                  <a:ext uri="{0D108BD9-81ED-4DB2-BD59-A6C34878D82A}">
                    <a16:rowId xmlns:a16="http://schemas.microsoft.com/office/drawing/2014/main" val="10004"/>
                  </a:ext>
                </a:extLst>
              </a:tr>
              <a:tr h="575945">
                <a:tc>
                  <a:txBody>
                    <a:bodyPr/>
                    <a:lstStyle/>
                    <a:p>
                      <a:pPr marL="31750">
                        <a:lnSpc>
                          <a:spcPts val="3479"/>
                        </a:lnSpc>
                        <a:spcBef>
                          <a:spcPts val="955"/>
                        </a:spcBef>
                      </a:pPr>
                      <a:r>
                        <a:rPr sz="2950" b="1" spc="95" dirty="0">
                          <a:solidFill>
                            <a:srgbClr val="E28B18"/>
                          </a:solidFill>
                          <a:latin typeface="Arial"/>
                          <a:cs typeface="Arial"/>
                        </a:rPr>
                        <a:t>10.06.2024</a:t>
                      </a:r>
                      <a:endParaRPr sz="2950">
                        <a:latin typeface="Arial"/>
                        <a:cs typeface="Arial"/>
                      </a:endParaRPr>
                    </a:p>
                  </a:txBody>
                  <a:tcPr marL="0" marR="0" marT="121285" marB="0"/>
                </a:tc>
                <a:tc>
                  <a:txBody>
                    <a:bodyPr/>
                    <a:lstStyle/>
                    <a:p>
                      <a:pPr marL="116839">
                        <a:lnSpc>
                          <a:spcPts val="3479"/>
                        </a:lnSpc>
                        <a:spcBef>
                          <a:spcPts val="955"/>
                        </a:spcBef>
                      </a:pPr>
                      <a:r>
                        <a:rPr sz="2950" b="1" dirty="0">
                          <a:solidFill>
                            <a:srgbClr val="E28B18"/>
                          </a:solidFill>
                          <a:latin typeface="Arial"/>
                          <a:cs typeface="Arial"/>
                        </a:rPr>
                        <a:t>-</a:t>
                      </a:r>
                      <a:r>
                        <a:rPr sz="2950" b="1" spc="254" dirty="0">
                          <a:solidFill>
                            <a:srgbClr val="E28B18"/>
                          </a:solidFill>
                          <a:latin typeface="Arial"/>
                          <a:cs typeface="Arial"/>
                        </a:rPr>
                        <a:t> </a:t>
                      </a:r>
                      <a:r>
                        <a:rPr sz="2950" b="1" spc="105" dirty="0">
                          <a:solidFill>
                            <a:srgbClr val="E28B18"/>
                          </a:solidFill>
                          <a:latin typeface="Arial"/>
                          <a:cs typeface="Arial"/>
                        </a:rPr>
                        <a:t>11.06.2024</a:t>
                      </a:r>
                      <a:r>
                        <a:rPr sz="2950" b="1" spc="270" dirty="0">
                          <a:solidFill>
                            <a:srgbClr val="E28B18"/>
                          </a:solidFill>
                          <a:latin typeface="Arial"/>
                          <a:cs typeface="Arial"/>
                        </a:rPr>
                        <a:t> </a:t>
                      </a:r>
                      <a:r>
                        <a:rPr sz="2950" spc="105" dirty="0">
                          <a:solidFill>
                            <a:srgbClr val="2E7787"/>
                          </a:solidFill>
                          <a:latin typeface="Arial"/>
                          <a:cs typeface="Arial"/>
                        </a:rPr>
                        <a:t>Ανακήρυξη</a:t>
                      </a:r>
                      <a:r>
                        <a:rPr sz="2950" spc="240" dirty="0">
                          <a:solidFill>
                            <a:srgbClr val="2E7787"/>
                          </a:solidFill>
                          <a:latin typeface="Arial"/>
                          <a:cs typeface="Arial"/>
                        </a:rPr>
                        <a:t> </a:t>
                      </a:r>
                      <a:r>
                        <a:rPr sz="2950" spc="95" dirty="0">
                          <a:solidFill>
                            <a:srgbClr val="2E7787"/>
                          </a:solidFill>
                          <a:latin typeface="Arial"/>
                          <a:cs typeface="Arial"/>
                        </a:rPr>
                        <a:t>εκλεγέντων</a:t>
                      </a:r>
                      <a:endParaRPr sz="2950">
                        <a:latin typeface="Arial"/>
                        <a:cs typeface="Arial"/>
                      </a:endParaRPr>
                    </a:p>
                  </a:txBody>
                  <a:tcPr marL="0" marR="0" marT="121285" marB="0"/>
                </a:tc>
                <a:extLst>
                  <a:ext uri="{0D108BD9-81ED-4DB2-BD59-A6C34878D82A}">
                    <a16:rowId xmlns:a16="http://schemas.microsoft.com/office/drawing/2014/main" val="10005"/>
                  </a:ext>
                </a:extLst>
              </a:tr>
            </a:tbl>
          </a:graphicData>
        </a:graphic>
      </p:graphicFrame>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5" dirty="0"/>
              <a:t>Κύριες</a:t>
            </a:r>
            <a:r>
              <a:rPr spc="295" dirty="0"/>
              <a:t> </a:t>
            </a:r>
            <a:r>
              <a:rPr spc="90" dirty="0"/>
              <a:t>Ημερομηνίες</a:t>
            </a:r>
            <a:r>
              <a:rPr spc="315" dirty="0"/>
              <a:t> </a:t>
            </a:r>
            <a:r>
              <a:rPr spc="60" dirty="0"/>
              <a:t>Εκλογών</a:t>
            </a:r>
          </a:p>
        </p:txBody>
      </p:sp>
      <p:pic>
        <p:nvPicPr>
          <p:cNvPr id="4" name="object 4"/>
          <p:cNvPicPr/>
          <p:nvPr/>
        </p:nvPicPr>
        <p:blipFill>
          <a:blip r:embed="rId2" cstate="print"/>
          <a:stretch>
            <a:fillRect/>
          </a:stretch>
        </p:blipFill>
        <p:spPr>
          <a:xfrm>
            <a:off x="1458803" y="12565"/>
            <a:ext cx="2796982"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75277" y="3955660"/>
            <a:ext cx="14552930" cy="3446145"/>
          </a:xfrm>
          <a:prstGeom prst="rect">
            <a:avLst/>
          </a:prstGeom>
        </p:spPr>
        <p:txBody>
          <a:bodyPr vert="horz" wrap="square" lIns="0" tIns="13970" rIns="0" bIns="0" rtlCol="0">
            <a:spAutoFit/>
          </a:bodyPr>
          <a:lstStyle/>
          <a:p>
            <a:pPr algn="ctr">
              <a:lnSpc>
                <a:spcPct val="100000"/>
              </a:lnSpc>
              <a:spcBef>
                <a:spcPts val="110"/>
              </a:spcBef>
            </a:pPr>
            <a:r>
              <a:rPr sz="10300" b="1" dirty="0">
                <a:solidFill>
                  <a:srgbClr val="E28B18"/>
                </a:solidFill>
                <a:latin typeface="Arial"/>
                <a:cs typeface="Arial"/>
              </a:rPr>
              <a:t>Κυριακή</a:t>
            </a:r>
            <a:r>
              <a:rPr sz="10300" b="1" spc="-15" dirty="0">
                <a:solidFill>
                  <a:srgbClr val="E28B18"/>
                </a:solidFill>
                <a:latin typeface="Arial"/>
                <a:cs typeface="Arial"/>
              </a:rPr>
              <a:t> </a:t>
            </a:r>
            <a:r>
              <a:rPr sz="10300" b="1" dirty="0">
                <a:solidFill>
                  <a:srgbClr val="E28B18"/>
                </a:solidFill>
                <a:latin typeface="Arial"/>
                <a:cs typeface="Arial"/>
              </a:rPr>
              <a:t>9</a:t>
            </a:r>
            <a:r>
              <a:rPr sz="10300" b="1" spc="-15" dirty="0">
                <a:solidFill>
                  <a:srgbClr val="E28B18"/>
                </a:solidFill>
                <a:latin typeface="Arial"/>
                <a:cs typeface="Arial"/>
              </a:rPr>
              <a:t> </a:t>
            </a:r>
            <a:r>
              <a:rPr sz="10300" b="1" dirty="0">
                <a:solidFill>
                  <a:srgbClr val="E28B18"/>
                </a:solidFill>
                <a:latin typeface="Arial"/>
                <a:cs typeface="Arial"/>
              </a:rPr>
              <a:t>Ιουνίου</a:t>
            </a:r>
            <a:r>
              <a:rPr sz="10300" b="1" spc="-15" dirty="0">
                <a:solidFill>
                  <a:srgbClr val="E28B18"/>
                </a:solidFill>
                <a:latin typeface="Arial"/>
                <a:cs typeface="Arial"/>
              </a:rPr>
              <a:t> </a:t>
            </a:r>
            <a:r>
              <a:rPr sz="10300" b="1" spc="-20" dirty="0">
                <a:solidFill>
                  <a:srgbClr val="E28B18"/>
                </a:solidFill>
                <a:latin typeface="Arial"/>
                <a:cs typeface="Arial"/>
              </a:rPr>
              <a:t>2024</a:t>
            </a:r>
            <a:endParaRPr sz="10300">
              <a:latin typeface="Arial"/>
              <a:cs typeface="Arial"/>
            </a:endParaRPr>
          </a:p>
          <a:p>
            <a:pPr marL="635" algn="ctr">
              <a:lnSpc>
                <a:spcPct val="100000"/>
              </a:lnSpc>
              <a:spcBef>
                <a:spcPts val="3895"/>
              </a:spcBef>
            </a:pPr>
            <a:r>
              <a:rPr sz="2950" dirty="0">
                <a:solidFill>
                  <a:srgbClr val="2E7787"/>
                </a:solidFill>
                <a:latin typeface="Arial"/>
                <a:cs typeface="Arial"/>
              </a:rPr>
              <a:t>Διεξαγωγή</a:t>
            </a:r>
            <a:r>
              <a:rPr sz="2950" spc="-45" dirty="0">
                <a:solidFill>
                  <a:srgbClr val="2E7787"/>
                </a:solidFill>
                <a:latin typeface="Arial"/>
                <a:cs typeface="Arial"/>
              </a:rPr>
              <a:t> </a:t>
            </a:r>
            <a:r>
              <a:rPr sz="2950" dirty="0">
                <a:solidFill>
                  <a:srgbClr val="2E7787"/>
                </a:solidFill>
                <a:latin typeface="Arial"/>
                <a:cs typeface="Arial"/>
              </a:rPr>
              <a:t>των</a:t>
            </a:r>
            <a:r>
              <a:rPr sz="2950" spc="-45" dirty="0">
                <a:solidFill>
                  <a:srgbClr val="2E7787"/>
                </a:solidFill>
                <a:latin typeface="Arial"/>
                <a:cs typeface="Arial"/>
              </a:rPr>
              <a:t> </a:t>
            </a:r>
            <a:r>
              <a:rPr sz="2950" spc="-10" dirty="0">
                <a:solidFill>
                  <a:srgbClr val="2E7787"/>
                </a:solidFill>
                <a:latin typeface="Arial"/>
                <a:cs typeface="Arial"/>
              </a:rPr>
              <a:t>Εκλογών</a:t>
            </a:r>
            <a:r>
              <a:rPr sz="2950" spc="-195" dirty="0">
                <a:solidFill>
                  <a:srgbClr val="2E7787"/>
                </a:solidFill>
                <a:latin typeface="Arial"/>
                <a:cs typeface="Arial"/>
              </a:rPr>
              <a:t> </a:t>
            </a:r>
            <a:r>
              <a:rPr sz="2950" dirty="0">
                <a:solidFill>
                  <a:srgbClr val="2E7787"/>
                </a:solidFill>
                <a:latin typeface="Arial"/>
                <a:cs typeface="Arial"/>
              </a:rPr>
              <a:t>Ανάδειξης</a:t>
            </a:r>
            <a:r>
              <a:rPr sz="2950" spc="-40" dirty="0">
                <a:solidFill>
                  <a:srgbClr val="2E7787"/>
                </a:solidFill>
                <a:latin typeface="Arial"/>
                <a:cs typeface="Arial"/>
              </a:rPr>
              <a:t> </a:t>
            </a:r>
            <a:r>
              <a:rPr sz="2950" spc="-10" dirty="0">
                <a:solidFill>
                  <a:srgbClr val="2E7787"/>
                </a:solidFill>
                <a:latin typeface="Arial"/>
                <a:cs typeface="Arial"/>
              </a:rPr>
              <a:t>Μελών</a:t>
            </a:r>
            <a:endParaRPr sz="2950">
              <a:latin typeface="Arial"/>
              <a:cs typeface="Arial"/>
            </a:endParaRPr>
          </a:p>
          <a:p>
            <a:pPr marL="2795270" marR="2788285" algn="ctr">
              <a:lnSpc>
                <a:spcPct val="100600"/>
              </a:lnSpc>
            </a:pPr>
            <a:r>
              <a:rPr sz="2950" dirty="0">
                <a:solidFill>
                  <a:srgbClr val="2E7787"/>
                </a:solidFill>
                <a:latin typeface="Arial"/>
                <a:cs typeface="Arial"/>
              </a:rPr>
              <a:t>του</a:t>
            </a:r>
            <a:r>
              <a:rPr sz="2950" spc="-65" dirty="0">
                <a:solidFill>
                  <a:srgbClr val="2E7787"/>
                </a:solidFill>
                <a:latin typeface="Arial"/>
                <a:cs typeface="Arial"/>
              </a:rPr>
              <a:t> </a:t>
            </a:r>
            <a:r>
              <a:rPr sz="2950" dirty="0">
                <a:solidFill>
                  <a:srgbClr val="2E7787"/>
                </a:solidFill>
                <a:latin typeface="Arial"/>
                <a:cs typeface="Arial"/>
              </a:rPr>
              <a:t>Ευρωπαϊκού</a:t>
            </a:r>
            <a:r>
              <a:rPr sz="2950" spc="-35" dirty="0">
                <a:solidFill>
                  <a:srgbClr val="2E7787"/>
                </a:solidFill>
                <a:latin typeface="Arial"/>
                <a:cs typeface="Arial"/>
              </a:rPr>
              <a:t> </a:t>
            </a:r>
            <a:r>
              <a:rPr sz="2950" dirty="0">
                <a:solidFill>
                  <a:srgbClr val="2E7787"/>
                </a:solidFill>
                <a:latin typeface="Arial"/>
                <a:cs typeface="Arial"/>
              </a:rPr>
              <a:t>Κοινοβουλίου</a:t>
            </a:r>
            <a:r>
              <a:rPr sz="2950" spc="-55" dirty="0">
                <a:solidFill>
                  <a:srgbClr val="2E7787"/>
                </a:solidFill>
                <a:latin typeface="Arial"/>
                <a:cs typeface="Arial"/>
              </a:rPr>
              <a:t> </a:t>
            </a:r>
            <a:r>
              <a:rPr sz="2950" dirty="0">
                <a:solidFill>
                  <a:srgbClr val="2E7787"/>
                </a:solidFill>
                <a:latin typeface="Arial"/>
                <a:cs typeface="Arial"/>
              </a:rPr>
              <a:t>σε</a:t>
            </a:r>
            <a:r>
              <a:rPr sz="2950" spc="-50" dirty="0">
                <a:solidFill>
                  <a:srgbClr val="2E7787"/>
                </a:solidFill>
                <a:latin typeface="Arial"/>
                <a:cs typeface="Arial"/>
              </a:rPr>
              <a:t> </a:t>
            </a:r>
            <a:r>
              <a:rPr sz="2950" dirty="0">
                <a:solidFill>
                  <a:srgbClr val="2E7787"/>
                </a:solidFill>
                <a:latin typeface="Arial"/>
                <a:cs typeface="Arial"/>
              </a:rPr>
              <a:t>όλα</a:t>
            </a:r>
            <a:r>
              <a:rPr sz="2950" spc="-50" dirty="0">
                <a:solidFill>
                  <a:srgbClr val="2E7787"/>
                </a:solidFill>
                <a:latin typeface="Arial"/>
                <a:cs typeface="Arial"/>
              </a:rPr>
              <a:t> </a:t>
            </a:r>
            <a:r>
              <a:rPr sz="2950" dirty="0">
                <a:solidFill>
                  <a:srgbClr val="2E7787"/>
                </a:solidFill>
                <a:latin typeface="Arial"/>
                <a:cs typeface="Arial"/>
              </a:rPr>
              <a:t>τα</a:t>
            </a:r>
            <a:r>
              <a:rPr sz="2950" spc="-50" dirty="0">
                <a:solidFill>
                  <a:srgbClr val="2E7787"/>
                </a:solidFill>
                <a:latin typeface="Arial"/>
                <a:cs typeface="Arial"/>
              </a:rPr>
              <a:t> </a:t>
            </a:r>
            <a:r>
              <a:rPr sz="2950" dirty="0">
                <a:solidFill>
                  <a:srgbClr val="2E7787"/>
                </a:solidFill>
                <a:latin typeface="Arial"/>
                <a:cs typeface="Arial"/>
              </a:rPr>
              <a:t>Κράτη</a:t>
            </a:r>
            <a:r>
              <a:rPr sz="2950" spc="-50" dirty="0">
                <a:solidFill>
                  <a:srgbClr val="2E7787"/>
                </a:solidFill>
                <a:latin typeface="Arial"/>
                <a:cs typeface="Arial"/>
              </a:rPr>
              <a:t> </a:t>
            </a:r>
            <a:r>
              <a:rPr sz="2950" spc="-20" dirty="0">
                <a:solidFill>
                  <a:srgbClr val="2E7787"/>
                </a:solidFill>
                <a:latin typeface="Arial"/>
                <a:cs typeface="Arial"/>
              </a:rPr>
              <a:t>Μέλη </a:t>
            </a:r>
            <a:r>
              <a:rPr sz="2950" dirty="0">
                <a:solidFill>
                  <a:srgbClr val="2E7787"/>
                </a:solidFill>
                <a:latin typeface="Arial"/>
                <a:cs typeface="Arial"/>
              </a:rPr>
              <a:t>της</a:t>
            </a:r>
            <a:r>
              <a:rPr sz="2950" spc="-10" dirty="0">
                <a:solidFill>
                  <a:srgbClr val="2E7787"/>
                </a:solidFill>
                <a:latin typeface="Arial"/>
                <a:cs typeface="Arial"/>
              </a:rPr>
              <a:t> </a:t>
            </a:r>
            <a:r>
              <a:rPr sz="2950" dirty="0">
                <a:solidFill>
                  <a:srgbClr val="2E7787"/>
                </a:solidFill>
                <a:latin typeface="Arial"/>
                <a:cs typeface="Arial"/>
              </a:rPr>
              <a:t>ΕΕ</a:t>
            </a:r>
            <a:r>
              <a:rPr sz="2950" spc="-15" dirty="0">
                <a:solidFill>
                  <a:srgbClr val="2E7787"/>
                </a:solidFill>
                <a:latin typeface="Arial"/>
                <a:cs typeface="Arial"/>
              </a:rPr>
              <a:t> </a:t>
            </a:r>
            <a:r>
              <a:rPr sz="2950" dirty="0">
                <a:solidFill>
                  <a:srgbClr val="2E7787"/>
                </a:solidFill>
                <a:latin typeface="Arial"/>
                <a:cs typeface="Arial"/>
              </a:rPr>
              <a:t>μεταξύ</a:t>
            </a:r>
            <a:r>
              <a:rPr sz="2950" spc="-15" dirty="0">
                <a:solidFill>
                  <a:srgbClr val="2E7787"/>
                </a:solidFill>
                <a:latin typeface="Arial"/>
                <a:cs typeface="Arial"/>
              </a:rPr>
              <a:t> </a:t>
            </a:r>
            <a:r>
              <a:rPr sz="2950" dirty="0">
                <a:solidFill>
                  <a:srgbClr val="2E7787"/>
                </a:solidFill>
                <a:latin typeface="Arial"/>
                <a:cs typeface="Arial"/>
              </a:rPr>
              <a:t>6 και</a:t>
            </a:r>
            <a:r>
              <a:rPr sz="2950" spc="-5" dirty="0">
                <a:solidFill>
                  <a:srgbClr val="2E7787"/>
                </a:solidFill>
                <a:latin typeface="Arial"/>
                <a:cs typeface="Arial"/>
              </a:rPr>
              <a:t> </a:t>
            </a:r>
            <a:r>
              <a:rPr sz="2950" dirty="0">
                <a:solidFill>
                  <a:srgbClr val="2E7787"/>
                </a:solidFill>
                <a:latin typeface="Arial"/>
                <a:cs typeface="Arial"/>
              </a:rPr>
              <a:t>9</a:t>
            </a:r>
            <a:r>
              <a:rPr sz="2950" spc="-5" dirty="0">
                <a:solidFill>
                  <a:srgbClr val="2E7787"/>
                </a:solidFill>
                <a:latin typeface="Arial"/>
                <a:cs typeface="Arial"/>
              </a:rPr>
              <a:t> </a:t>
            </a:r>
            <a:r>
              <a:rPr sz="2950" dirty="0">
                <a:solidFill>
                  <a:srgbClr val="2E7787"/>
                </a:solidFill>
                <a:latin typeface="Arial"/>
                <a:cs typeface="Arial"/>
              </a:rPr>
              <a:t>Ιουνίου</a:t>
            </a:r>
            <a:r>
              <a:rPr sz="2950" spc="5" dirty="0">
                <a:solidFill>
                  <a:srgbClr val="2E7787"/>
                </a:solidFill>
                <a:latin typeface="Arial"/>
                <a:cs typeface="Arial"/>
              </a:rPr>
              <a:t> </a:t>
            </a:r>
            <a:r>
              <a:rPr sz="2950" spc="-20" dirty="0">
                <a:solidFill>
                  <a:srgbClr val="2E7787"/>
                </a:solidFill>
                <a:latin typeface="Arial"/>
                <a:cs typeface="Arial"/>
              </a:rPr>
              <a:t>2024</a:t>
            </a:r>
            <a:endParaRPr sz="2950">
              <a:latin typeface="Arial"/>
              <a:cs typeface="Arial"/>
            </a:endParaRPr>
          </a:p>
        </p:txBody>
      </p:sp>
      <p:pic>
        <p:nvPicPr>
          <p:cNvPr id="3" name="object 3"/>
          <p:cNvPicPr/>
          <p:nvPr/>
        </p:nvPicPr>
        <p:blipFill>
          <a:blip r:embed="rId2" cstate="print"/>
          <a:stretch>
            <a:fillRect/>
          </a:stretch>
        </p:blipFill>
        <p:spPr>
          <a:xfrm>
            <a:off x="9376468" y="2137317"/>
            <a:ext cx="1361215" cy="1518278"/>
          </a:xfrm>
          <a:prstGeom prst="rect">
            <a:avLst/>
          </a:prstGeom>
        </p:spPr>
      </p:pic>
      <p:sp>
        <p:nvSpPr>
          <p:cNvPr id="4" name="object 4"/>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90" dirty="0"/>
              <a:t>Ημερομηνία</a:t>
            </a:r>
            <a:r>
              <a:rPr spc="305" dirty="0"/>
              <a:t> </a:t>
            </a:r>
            <a:r>
              <a:rPr spc="85" dirty="0"/>
              <a:t>διεξαγωγής</a:t>
            </a:r>
            <a:r>
              <a:rPr spc="300" dirty="0"/>
              <a:t> </a:t>
            </a:r>
            <a:r>
              <a:rPr spc="75" dirty="0"/>
              <a:t>ψηφοφορίας</a:t>
            </a:r>
          </a:p>
        </p:txBody>
      </p:sp>
      <p:pic>
        <p:nvPicPr>
          <p:cNvPr id="5" name="object 5"/>
          <p:cNvPicPr/>
          <p:nvPr/>
        </p:nvPicPr>
        <p:blipFill>
          <a:blip r:embed="rId3" cstate="print"/>
          <a:stretch>
            <a:fillRect/>
          </a:stretch>
        </p:blipFill>
        <p:spPr>
          <a:xfrm>
            <a:off x="1458803" y="12565"/>
            <a:ext cx="2796982" cy="1882246"/>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40102" y="3919704"/>
            <a:ext cx="8195309" cy="1551305"/>
          </a:xfrm>
          <a:prstGeom prst="rect">
            <a:avLst/>
          </a:prstGeom>
        </p:spPr>
        <p:txBody>
          <a:bodyPr vert="horz" wrap="square" lIns="0" tIns="12065" rIns="0" bIns="0" rtlCol="0">
            <a:spAutoFit/>
          </a:bodyPr>
          <a:lstStyle/>
          <a:p>
            <a:pPr marL="530225">
              <a:lnSpc>
                <a:spcPct val="100000"/>
              </a:lnSpc>
              <a:spcBef>
                <a:spcPts val="95"/>
              </a:spcBef>
            </a:pPr>
            <a:r>
              <a:rPr sz="4950" b="1" spc="90" dirty="0">
                <a:solidFill>
                  <a:srgbClr val="E28B18"/>
                </a:solidFill>
                <a:latin typeface="Arial"/>
                <a:cs typeface="Arial"/>
              </a:rPr>
              <a:t>07:00</a:t>
            </a:r>
            <a:r>
              <a:rPr sz="4950" b="1" spc="229" dirty="0">
                <a:solidFill>
                  <a:srgbClr val="E28B18"/>
                </a:solidFill>
                <a:latin typeface="Arial"/>
                <a:cs typeface="Arial"/>
              </a:rPr>
              <a:t> </a:t>
            </a:r>
            <a:r>
              <a:rPr sz="4950" b="1" spc="80" dirty="0">
                <a:solidFill>
                  <a:srgbClr val="E28B18"/>
                </a:solidFill>
                <a:latin typeface="Arial"/>
                <a:cs typeface="Arial"/>
              </a:rPr>
              <a:t>π.μ.</a:t>
            </a:r>
            <a:r>
              <a:rPr sz="4950" b="1" spc="254" dirty="0">
                <a:solidFill>
                  <a:srgbClr val="E28B18"/>
                </a:solidFill>
                <a:latin typeface="Arial"/>
                <a:cs typeface="Arial"/>
              </a:rPr>
              <a:t> </a:t>
            </a:r>
            <a:r>
              <a:rPr sz="4950" b="1" dirty="0">
                <a:solidFill>
                  <a:srgbClr val="E28B18"/>
                </a:solidFill>
                <a:latin typeface="Arial"/>
                <a:cs typeface="Arial"/>
              </a:rPr>
              <a:t>–</a:t>
            </a:r>
            <a:r>
              <a:rPr sz="4950" b="1" spc="254" dirty="0">
                <a:solidFill>
                  <a:srgbClr val="E28B18"/>
                </a:solidFill>
                <a:latin typeface="Arial"/>
                <a:cs typeface="Arial"/>
              </a:rPr>
              <a:t> </a:t>
            </a:r>
            <a:r>
              <a:rPr sz="4950" b="1" spc="90" dirty="0">
                <a:solidFill>
                  <a:srgbClr val="E28B18"/>
                </a:solidFill>
                <a:latin typeface="Arial"/>
                <a:cs typeface="Arial"/>
              </a:rPr>
              <a:t>06:00</a:t>
            </a:r>
            <a:r>
              <a:rPr sz="4950" b="1" spc="229" dirty="0">
                <a:solidFill>
                  <a:srgbClr val="E28B18"/>
                </a:solidFill>
                <a:latin typeface="Arial"/>
                <a:cs typeface="Arial"/>
              </a:rPr>
              <a:t> </a:t>
            </a:r>
            <a:r>
              <a:rPr sz="4950" b="1" spc="60" dirty="0">
                <a:solidFill>
                  <a:srgbClr val="E28B18"/>
                </a:solidFill>
                <a:latin typeface="Arial"/>
                <a:cs typeface="Arial"/>
              </a:rPr>
              <a:t>μ.μ.</a:t>
            </a:r>
            <a:endParaRPr sz="4950">
              <a:latin typeface="Arial"/>
              <a:cs typeface="Arial"/>
            </a:endParaRPr>
          </a:p>
          <a:p>
            <a:pPr marL="12700">
              <a:lnSpc>
                <a:spcPct val="100000"/>
              </a:lnSpc>
              <a:spcBef>
                <a:spcPts val="2535"/>
              </a:spcBef>
            </a:pPr>
            <a:r>
              <a:rPr sz="2950" spc="100" dirty="0">
                <a:solidFill>
                  <a:srgbClr val="2E7787"/>
                </a:solidFill>
                <a:latin typeface="Arial"/>
                <a:cs typeface="Arial"/>
              </a:rPr>
              <a:t>(12:00</a:t>
            </a:r>
            <a:r>
              <a:rPr sz="2950" spc="229" dirty="0">
                <a:solidFill>
                  <a:srgbClr val="2E7787"/>
                </a:solidFill>
                <a:latin typeface="Arial"/>
                <a:cs typeface="Arial"/>
              </a:rPr>
              <a:t> </a:t>
            </a:r>
            <a:r>
              <a:rPr sz="2950" spc="55" dirty="0">
                <a:solidFill>
                  <a:srgbClr val="2E7787"/>
                </a:solidFill>
                <a:latin typeface="Arial"/>
                <a:cs typeface="Arial"/>
              </a:rPr>
              <a:t>μ.</a:t>
            </a:r>
            <a:r>
              <a:rPr sz="2950" spc="280" dirty="0">
                <a:solidFill>
                  <a:srgbClr val="2E7787"/>
                </a:solidFill>
                <a:latin typeface="Arial"/>
                <a:cs typeface="Arial"/>
              </a:rPr>
              <a:t> </a:t>
            </a:r>
            <a:r>
              <a:rPr sz="2950" dirty="0">
                <a:solidFill>
                  <a:srgbClr val="2E7787"/>
                </a:solidFill>
                <a:latin typeface="Arial"/>
                <a:cs typeface="Arial"/>
              </a:rPr>
              <a:t>–</a:t>
            </a:r>
            <a:r>
              <a:rPr sz="2950" spc="265" dirty="0">
                <a:solidFill>
                  <a:srgbClr val="2E7787"/>
                </a:solidFill>
                <a:latin typeface="Arial"/>
                <a:cs typeface="Arial"/>
              </a:rPr>
              <a:t> </a:t>
            </a:r>
            <a:r>
              <a:rPr sz="2950" spc="95" dirty="0">
                <a:solidFill>
                  <a:srgbClr val="2E7787"/>
                </a:solidFill>
                <a:latin typeface="Arial"/>
                <a:cs typeface="Arial"/>
              </a:rPr>
              <a:t>01:00</a:t>
            </a:r>
            <a:r>
              <a:rPr sz="2950" spc="229" dirty="0">
                <a:solidFill>
                  <a:srgbClr val="2E7787"/>
                </a:solidFill>
                <a:latin typeface="Arial"/>
                <a:cs typeface="Arial"/>
              </a:rPr>
              <a:t> </a:t>
            </a:r>
            <a:r>
              <a:rPr sz="2950" spc="85" dirty="0">
                <a:solidFill>
                  <a:srgbClr val="2E7787"/>
                </a:solidFill>
                <a:latin typeface="Arial"/>
                <a:cs typeface="Arial"/>
              </a:rPr>
              <a:t>μ.μ.</a:t>
            </a:r>
            <a:r>
              <a:rPr sz="2950" spc="254" dirty="0">
                <a:solidFill>
                  <a:srgbClr val="2E7787"/>
                </a:solidFill>
                <a:latin typeface="Arial"/>
                <a:cs typeface="Arial"/>
              </a:rPr>
              <a:t> </a:t>
            </a:r>
            <a:r>
              <a:rPr sz="2950" spc="105" dirty="0">
                <a:solidFill>
                  <a:srgbClr val="2E7787"/>
                </a:solidFill>
                <a:latin typeface="Arial"/>
                <a:cs typeface="Arial"/>
              </a:rPr>
              <a:t>μεσημβρινό</a:t>
            </a:r>
            <a:r>
              <a:rPr sz="2950" spc="229" dirty="0">
                <a:solidFill>
                  <a:srgbClr val="2E7787"/>
                </a:solidFill>
                <a:latin typeface="Arial"/>
                <a:cs typeface="Arial"/>
              </a:rPr>
              <a:t> </a:t>
            </a:r>
            <a:r>
              <a:rPr sz="2950" spc="100" dirty="0">
                <a:solidFill>
                  <a:srgbClr val="2E7787"/>
                </a:solidFill>
                <a:latin typeface="Arial"/>
                <a:cs typeface="Arial"/>
              </a:rPr>
              <a:t>διάλειμμα)</a:t>
            </a:r>
            <a:endParaRPr sz="2950">
              <a:latin typeface="Arial"/>
              <a:cs typeface="Arial"/>
            </a:endParaRPr>
          </a:p>
        </p:txBody>
      </p:sp>
      <p:sp>
        <p:nvSpPr>
          <p:cNvPr id="3" name="object 3"/>
          <p:cNvSpPr txBox="1">
            <a:spLocks noGrp="1"/>
          </p:cNvSpPr>
          <p:nvPr>
            <p:ph type="title"/>
          </p:nvPr>
        </p:nvSpPr>
        <p:spPr>
          <a:xfrm>
            <a:off x="906559" y="1708504"/>
            <a:ext cx="12052300" cy="1030605"/>
          </a:xfrm>
          <a:prstGeom prst="rect">
            <a:avLst/>
          </a:prstGeom>
        </p:spPr>
        <p:txBody>
          <a:bodyPr vert="horz" wrap="square" lIns="0" tIns="12065" rIns="0" bIns="0" rtlCol="0">
            <a:spAutoFit/>
          </a:bodyPr>
          <a:lstStyle/>
          <a:p>
            <a:pPr marL="12700" marR="5080">
              <a:lnSpc>
                <a:spcPct val="100000"/>
              </a:lnSpc>
              <a:spcBef>
                <a:spcPts val="95"/>
              </a:spcBef>
            </a:pPr>
            <a:r>
              <a:rPr spc="85" dirty="0"/>
              <a:t>‘Ώρες</a:t>
            </a:r>
            <a:r>
              <a:rPr spc="280" dirty="0"/>
              <a:t> </a:t>
            </a:r>
            <a:r>
              <a:rPr spc="85" dirty="0"/>
              <a:t>διεξαγωγής</a:t>
            </a:r>
            <a:r>
              <a:rPr spc="310" dirty="0"/>
              <a:t> </a:t>
            </a:r>
            <a:r>
              <a:rPr spc="85" dirty="0"/>
              <a:t>ψηφοφορίας</a:t>
            </a:r>
            <a:r>
              <a:rPr spc="305" dirty="0"/>
              <a:t> </a:t>
            </a:r>
            <a:r>
              <a:rPr spc="65" dirty="0"/>
              <a:t>εκλογικών</a:t>
            </a:r>
            <a:r>
              <a:rPr spc="300" dirty="0"/>
              <a:t> </a:t>
            </a:r>
            <a:r>
              <a:rPr spc="70" dirty="0"/>
              <a:t>κέντρων</a:t>
            </a:r>
            <a:r>
              <a:rPr spc="300" dirty="0"/>
              <a:t> </a:t>
            </a:r>
            <a:r>
              <a:rPr spc="45" dirty="0"/>
              <a:t>στην </a:t>
            </a:r>
            <a:r>
              <a:rPr spc="60" dirty="0"/>
              <a:t>Κύπρο</a:t>
            </a:r>
          </a:p>
        </p:txBody>
      </p:sp>
      <p:pic>
        <p:nvPicPr>
          <p:cNvPr id="4" name="object 4"/>
          <p:cNvPicPr/>
          <p:nvPr/>
        </p:nvPicPr>
        <p:blipFill>
          <a:blip r:embed="rId2" cstate="print"/>
          <a:stretch>
            <a:fillRect/>
          </a:stretch>
        </p:blipFill>
        <p:spPr>
          <a:xfrm>
            <a:off x="1458803" y="12565"/>
            <a:ext cx="2796982"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Ώρες</a:t>
            </a:r>
            <a:r>
              <a:rPr spc="300" dirty="0"/>
              <a:t> </a:t>
            </a:r>
            <a:r>
              <a:rPr spc="85" dirty="0"/>
              <a:t>διεξαγωγής</a:t>
            </a:r>
            <a:r>
              <a:rPr spc="320" dirty="0"/>
              <a:t> </a:t>
            </a:r>
            <a:r>
              <a:rPr spc="85" dirty="0"/>
              <a:t>ψηφοφορίας</a:t>
            </a:r>
            <a:r>
              <a:rPr spc="325" dirty="0"/>
              <a:t> </a:t>
            </a:r>
            <a:r>
              <a:rPr dirty="0"/>
              <a:t>στο</a:t>
            </a:r>
            <a:r>
              <a:rPr spc="280" dirty="0"/>
              <a:t> </a:t>
            </a:r>
            <a:r>
              <a:rPr spc="55" dirty="0"/>
              <a:t>εξωτερικό</a:t>
            </a:r>
          </a:p>
        </p:txBody>
      </p:sp>
      <p:sp>
        <p:nvSpPr>
          <p:cNvPr id="3" name="object 3"/>
          <p:cNvSpPr txBox="1"/>
          <p:nvPr/>
        </p:nvSpPr>
        <p:spPr>
          <a:xfrm>
            <a:off x="1062345" y="3131352"/>
            <a:ext cx="13792200" cy="2974975"/>
          </a:xfrm>
          <a:prstGeom prst="rect">
            <a:avLst/>
          </a:prstGeom>
        </p:spPr>
        <p:txBody>
          <a:bodyPr vert="horz" wrap="square" lIns="0" tIns="187960" rIns="0" bIns="0" rtlCol="0">
            <a:spAutoFit/>
          </a:bodyPr>
          <a:lstStyle/>
          <a:p>
            <a:pPr marL="12700">
              <a:lnSpc>
                <a:spcPct val="100000"/>
              </a:lnSpc>
              <a:spcBef>
                <a:spcPts val="1480"/>
              </a:spcBef>
            </a:pPr>
            <a:r>
              <a:rPr sz="3100" dirty="0">
                <a:solidFill>
                  <a:srgbClr val="2E7787"/>
                </a:solidFill>
                <a:latin typeface="Arial"/>
                <a:cs typeface="Arial"/>
              </a:rPr>
              <a:t>(Τοπική</a:t>
            </a:r>
            <a:r>
              <a:rPr sz="3100" spc="50" dirty="0">
                <a:solidFill>
                  <a:srgbClr val="2E7787"/>
                </a:solidFill>
                <a:latin typeface="Arial"/>
                <a:cs typeface="Arial"/>
              </a:rPr>
              <a:t> </a:t>
            </a:r>
            <a:r>
              <a:rPr sz="3100" dirty="0">
                <a:solidFill>
                  <a:srgbClr val="2E7787"/>
                </a:solidFill>
                <a:latin typeface="Arial"/>
                <a:cs typeface="Arial"/>
              </a:rPr>
              <a:t>Ώρα</a:t>
            </a:r>
            <a:r>
              <a:rPr sz="3100" spc="75" dirty="0">
                <a:solidFill>
                  <a:srgbClr val="2E7787"/>
                </a:solidFill>
                <a:latin typeface="Arial"/>
                <a:cs typeface="Arial"/>
              </a:rPr>
              <a:t> </a:t>
            </a:r>
            <a:r>
              <a:rPr sz="3100" spc="-10" dirty="0">
                <a:solidFill>
                  <a:srgbClr val="2E7787"/>
                </a:solidFill>
                <a:latin typeface="Arial"/>
                <a:cs typeface="Arial"/>
              </a:rPr>
              <a:t>Χώρας)</a:t>
            </a:r>
            <a:endParaRPr sz="3100">
              <a:latin typeface="Arial"/>
              <a:cs typeface="Arial"/>
            </a:endParaRPr>
          </a:p>
          <a:p>
            <a:pPr marL="483234" indent="-470534">
              <a:lnSpc>
                <a:spcPct val="100000"/>
              </a:lnSpc>
              <a:spcBef>
                <a:spcPts val="2275"/>
              </a:spcBef>
              <a:buClr>
                <a:srgbClr val="2E7787"/>
              </a:buClr>
              <a:buSzPct val="120967"/>
              <a:buChar char="•"/>
              <a:tabLst>
                <a:tab pos="483234" algn="l"/>
                <a:tab pos="2273935" algn="l"/>
              </a:tabLst>
            </a:pPr>
            <a:r>
              <a:rPr sz="3100" dirty="0">
                <a:solidFill>
                  <a:srgbClr val="E28B18"/>
                </a:solidFill>
                <a:latin typeface="Arial"/>
                <a:cs typeface="Arial"/>
              </a:rPr>
              <a:t>Ελλάδα</a:t>
            </a:r>
            <a:r>
              <a:rPr sz="3100" spc="-254" dirty="0">
                <a:solidFill>
                  <a:srgbClr val="E28B18"/>
                </a:solidFill>
                <a:latin typeface="Arial"/>
                <a:cs typeface="Arial"/>
              </a:rPr>
              <a:t> </a:t>
            </a:r>
            <a:r>
              <a:rPr sz="3100" spc="-50" dirty="0">
                <a:solidFill>
                  <a:srgbClr val="2E7787"/>
                </a:solidFill>
                <a:latin typeface="Arial"/>
                <a:cs typeface="Arial"/>
              </a:rPr>
              <a:t>:</a:t>
            </a:r>
            <a:r>
              <a:rPr sz="3100" dirty="0">
                <a:solidFill>
                  <a:srgbClr val="2E7787"/>
                </a:solidFill>
                <a:latin typeface="Arial"/>
                <a:cs typeface="Arial"/>
              </a:rPr>
              <a:t>	7.00</a:t>
            </a:r>
            <a:r>
              <a:rPr sz="3100" spc="30" dirty="0">
                <a:solidFill>
                  <a:srgbClr val="2E7787"/>
                </a:solidFill>
                <a:latin typeface="Arial"/>
                <a:cs typeface="Arial"/>
              </a:rPr>
              <a:t> </a:t>
            </a:r>
            <a:r>
              <a:rPr sz="3100" dirty="0">
                <a:solidFill>
                  <a:srgbClr val="2E7787"/>
                </a:solidFill>
                <a:latin typeface="Arial"/>
                <a:cs typeface="Arial"/>
              </a:rPr>
              <a:t>π.μ.</a:t>
            </a:r>
            <a:r>
              <a:rPr sz="3100" spc="35" dirty="0">
                <a:solidFill>
                  <a:srgbClr val="2E7787"/>
                </a:solidFill>
                <a:latin typeface="Arial"/>
                <a:cs typeface="Arial"/>
              </a:rPr>
              <a:t> </a:t>
            </a:r>
            <a:r>
              <a:rPr sz="3100" dirty="0">
                <a:solidFill>
                  <a:srgbClr val="2E7787"/>
                </a:solidFill>
                <a:latin typeface="Arial"/>
                <a:cs typeface="Arial"/>
              </a:rPr>
              <a:t>–</a:t>
            </a:r>
            <a:r>
              <a:rPr sz="3100" spc="35" dirty="0">
                <a:solidFill>
                  <a:srgbClr val="2E7787"/>
                </a:solidFill>
                <a:latin typeface="Arial"/>
                <a:cs typeface="Arial"/>
              </a:rPr>
              <a:t> </a:t>
            </a:r>
            <a:r>
              <a:rPr sz="3100" dirty="0">
                <a:solidFill>
                  <a:srgbClr val="2E7787"/>
                </a:solidFill>
                <a:latin typeface="Arial"/>
                <a:cs typeface="Arial"/>
              </a:rPr>
              <a:t>6.00</a:t>
            </a:r>
            <a:r>
              <a:rPr sz="3100" spc="30" dirty="0">
                <a:solidFill>
                  <a:srgbClr val="2E7787"/>
                </a:solidFill>
                <a:latin typeface="Arial"/>
                <a:cs typeface="Arial"/>
              </a:rPr>
              <a:t> </a:t>
            </a:r>
            <a:r>
              <a:rPr sz="3100" dirty="0">
                <a:solidFill>
                  <a:srgbClr val="2E7787"/>
                </a:solidFill>
                <a:latin typeface="Arial"/>
                <a:cs typeface="Arial"/>
              </a:rPr>
              <a:t>μ.μ.</a:t>
            </a:r>
            <a:r>
              <a:rPr sz="3100" spc="25" dirty="0">
                <a:solidFill>
                  <a:srgbClr val="2E7787"/>
                </a:solidFill>
                <a:latin typeface="Arial"/>
                <a:cs typeface="Arial"/>
              </a:rPr>
              <a:t> </a:t>
            </a:r>
            <a:r>
              <a:rPr sz="3100" dirty="0">
                <a:solidFill>
                  <a:srgbClr val="2E7787"/>
                </a:solidFill>
                <a:latin typeface="Arial"/>
                <a:cs typeface="Arial"/>
              </a:rPr>
              <a:t>με</a:t>
            </a:r>
            <a:r>
              <a:rPr sz="3100" spc="55" dirty="0">
                <a:solidFill>
                  <a:srgbClr val="2E7787"/>
                </a:solidFill>
                <a:latin typeface="Arial"/>
                <a:cs typeface="Arial"/>
              </a:rPr>
              <a:t> </a:t>
            </a:r>
            <a:r>
              <a:rPr sz="3100" dirty="0">
                <a:solidFill>
                  <a:srgbClr val="2E7787"/>
                </a:solidFill>
                <a:latin typeface="Arial"/>
                <a:cs typeface="Arial"/>
              </a:rPr>
              <a:t>διάλειμμα</a:t>
            </a:r>
            <a:r>
              <a:rPr sz="3100" spc="50" dirty="0">
                <a:solidFill>
                  <a:srgbClr val="2E7787"/>
                </a:solidFill>
                <a:latin typeface="Arial"/>
                <a:cs typeface="Arial"/>
              </a:rPr>
              <a:t> </a:t>
            </a:r>
            <a:r>
              <a:rPr sz="3100" dirty="0">
                <a:solidFill>
                  <a:srgbClr val="2E7787"/>
                </a:solidFill>
                <a:latin typeface="Arial"/>
                <a:cs typeface="Arial"/>
              </a:rPr>
              <a:t>12.00</a:t>
            </a:r>
            <a:r>
              <a:rPr sz="3100" spc="35" dirty="0">
                <a:solidFill>
                  <a:srgbClr val="2E7787"/>
                </a:solidFill>
                <a:latin typeface="Arial"/>
                <a:cs typeface="Arial"/>
              </a:rPr>
              <a:t> </a:t>
            </a:r>
            <a:r>
              <a:rPr sz="3100" dirty="0">
                <a:solidFill>
                  <a:srgbClr val="2E7787"/>
                </a:solidFill>
                <a:latin typeface="Arial"/>
                <a:cs typeface="Arial"/>
              </a:rPr>
              <a:t>μ.</a:t>
            </a:r>
            <a:r>
              <a:rPr sz="3100" spc="30" dirty="0">
                <a:solidFill>
                  <a:srgbClr val="2E7787"/>
                </a:solidFill>
                <a:latin typeface="Arial"/>
                <a:cs typeface="Arial"/>
              </a:rPr>
              <a:t> </a:t>
            </a:r>
            <a:r>
              <a:rPr sz="3100" dirty="0">
                <a:solidFill>
                  <a:srgbClr val="2E7787"/>
                </a:solidFill>
                <a:latin typeface="Arial"/>
                <a:cs typeface="Arial"/>
              </a:rPr>
              <a:t>–</a:t>
            </a:r>
            <a:r>
              <a:rPr sz="3100" spc="40" dirty="0">
                <a:solidFill>
                  <a:srgbClr val="2E7787"/>
                </a:solidFill>
                <a:latin typeface="Arial"/>
                <a:cs typeface="Arial"/>
              </a:rPr>
              <a:t> </a:t>
            </a:r>
            <a:r>
              <a:rPr sz="3100" dirty="0">
                <a:solidFill>
                  <a:srgbClr val="2E7787"/>
                </a:solidFill>
                <a:latin typeface="Arial"/>
                <a:cs typeface="Arial"/>
              </a:rPr>
              <a:t>1.00</a:t>
            </a:r>
            <a:r>
              <a:rPr sz="3100" spc="30" dirty="0">
                <a:solidFill>
                  <a:srgbClr val="2E7787"/>
                </a:solidFill>
                <a:latin typeface="Arial"/>
                <a:cs typeface="Arial"/>
              </a:rPr>
              <a:t> </a:t>
            </a:r>
            <a:r>
              <a:rPr sz="3100" spc="-20" dirty="0">
                <a:solidFill>
                  <a:srgbClr val="2E7787"/>
                </a:solidFill>
                <a:latin typeface="Arial"/>
                <a:cs typeface="Arial"/>
              </a:rPr>
              <a:t>μ.μ.</a:t>
            </a:r>
            <a:endParaRPr sz="3100">
              <a:latin typeface="Arial"/>
              <a:cs typeface="Arial"/>
            </a:endParaRPr>
          </a:p>
          <a:p>
            <a:pPr marL="483234" indent="-470534">
              <a:lnSpc>
                <a:spcPct val="100000"/>
              </a:lnSpc>
              <a:spcBef>
                <a:spcPts val="2275"/>
              </a:spcBef>
              <a:buClr>
                <a:srgbClr val="2E7787"/>
              </a:buClr>
              <a:buSzPct val="120967"/>
              <a:buChar char="•"/>
              <a:tabLst>
                <a:tab pos="483234" algn="l"/>
                <a:tab pos="2273935" algn="l"/>
              </a:tabLst>
            </a:pPr>
            <a:r>
              <a:rPr sz="3100" dirty="0">
                <a:solidFill>
                  <a:srgbClr val="E28B18"/>
                </a:solidFill>
                <a:latin typeface="Arial"/>
                <a:cs typeface="Arial"/>
              </a:rPr>
              <a:t>Βέλγιο</a:t>
            </a:r>
            <a:r>
              <a:rPr sz="3100" spc="65" dirty="0">
                <a:solidFill>
                  <a:srgbClr val="E28B18"/>
                </a:solidFill>
                <a:latin typeface="Arial"/>
                <a:cs typeface="Arial"/>
              </a:rPr>
              <a:t> </a:t>
            </a:r>
            <a:r>
              <a:rPr sz="3100" spc="-50" dirty="0">
                <a:solidFill>
                  <a:srgbClr val="2E7787"/>
                </a:solidFill>
                <a:latin typeface="Arial"/>
                <a:cs typeface="Arial"/>
              </a:rPr>
              <a:t>:</a:t>
            </a:r>
            <a:r>
              <a:rPr sz="3100" dirty="0">
                <a:solidFill>
                  <a:srgbClr val="2E7787"/>
                </a:solidFill>
                <a:latin typeface="Arial"/>
                <a:cs typeface="Arial"/>
              </a:rPr>
              <a:t>	8.00</a:t>
            </a:r>
            <a:r>
              <a:rPr sz="3100" spc="30" dirty="0">
                <a:solidFill>
                  <a:srgbClr val="2E7787"/>
                </a:solidFill>
                <a:latin typeface="Arial"/>
                <a:cs typeface="Arial"/>
              </a:rPr>
              <a:t> </a:t>
            </a:r>
            <a:r>
              <a:rPr sz="3100" dirty="0">
                <a:solidFill>
                  <a:srgbClr val="2E7787"/>
                </a:solidFill>
                <a:latin typeface="Arial"/>
                <a:cs typeface="Arial"/>
              </a:rPr>
              <a:t>π.μ.</a:t>
            </a:r>
            <a:r>
              <a:rPr sz="3100" spc="35" dirty="0">
                <a:solidFill>
                  <a:srgbClr val="2E7787"/>
                </a:solidFill>
                <a:latin typeface="Arial"/>
                <a:cs typeface="Arial"/>
              </a:rPr>
              <a:t> </a:t>
            </a:r>
            <a:r>
              <a:rPr sz="3100" dirty="0">
                <a:solidFill>
                  <a:srgbClr val="2E7787"/>
                </a:solidFill>
                <a:latin typeface="Arial"/>
                <a:cs typeface="Arial"/>
              </a:rPr>
              <a:t>–</a:t>
            </a:r>
            <a:r>
              <a:rPr sz="3100" spc="35" dirty="0">
                <a:solidFill>
                  <a:srgbClr val="2E7787"/>
                </a:solidFill>
                <a:latin typeface="Arial"/>
                <a:cs typeface="Arial"/>
              </a:rPr>
              <a:t> </a:t>
            </a:r>
            <a:r>
              <a:rPr sz="3100" dirty="0">
                <a:solidFill>
                  <a:srgbClr val="2E7787"/>
                </a:solidFill>
                <a:latin typeface="Arial"/>
                <a:cs typeface="Arial"/>
              </a:rPr>
              <a:t>5.00</a:t>
            </a:r>
            <a:r>
              <a:rPr sz="3100" spc="30" dirty="0">
                <a:solidFill>
                  <a:srgbClr val="2E7787"/>
                </a:solidFill>
                <a:latin typeface="Arial"/>
                <a:cs typeface="Arial"/>
              </a:rPr>
              <a:t> </a:t>
            </a:r>
            <a:r>
              <a:rPr sz="3100" dirty="0">
                <a:solidFill>
                  <a:srgbClr val="2E7787"/>
                </a:solidFill>
                <a:latin typeface="Arial"/>
                <a:cs typeface="Arial"/>
              </a:rPr>
              <a:t>μ.μ.</a:t>
            </a:r>
            <a:r>
              <a:rPr sz="3100" spc="25" dirty="0">
                <a:solidFill>
                  <a:srgbClr val="2E7787"/>
                </a:solidFill>
                <a:latin typeface="Arial"/>
                <a:cs typeface="Arial"/>
              </a:rPr>
              <a:t> </a:t>
            </a:r>
            <a:r>
              <a:rPr sz="3100" dirty="0">
                <a:solidFill>
                  <a:srgbClr val="2E7787"/>
                </a:solidFill>
                <a:latin typeface="Arial"/>
                <a:cs typeface="Arial"/>
              </a:rPr>
              <a:t>με</a:t>
            </a:r>
            <a:r>
              <a:rPr sz="3100" spc="55" dirty="0">
                <a:solidFill>
                  <a:srgbClr val="2E7787"/>
                </a:solidFill>
                <a:latin typeface="Arial"/>
                <a:cs typeface="Arial"/>
              </a:rPr>
              <a:t> </a:t>
            </a:r>
            <a:r>
              <a:rPr sz="3100" dirty="0">
                <a:solidFill>
                  <a:srgbClr val="2E7787"/>
                </a:solidFill>
                <a:latin typeface="Arial"/>
                <a:cs typeface="Arial"/>
              </a:rPr>
              <a:t>διάλειμμα</a:t>
            </a:r>
            <a:r>
              <a:rPr sz="3100" spc="50" dirty="0">
                <a:solidFill>
                  <a:srgbClr val="2E7787"/>
                </a:solidFill>
                <a:latin typeface="Arial"/>
                <a:cs typeface="Arial"/>
              </a:rPr>
              <a:t> </a:t>
            </a:r>
            <a:r>
              <a:rPr sz="3100" dirty="0">
                <a:solidFill>
                  <a:srgbClr val="2E7787"/>
                </a:solidFill>
                <a:latin typeface="Arial"/>
                <a:cs typeface="Arial"/>
              </a:rPr>
              <a:t>12.00</a:t>
            </a:r>
            <a:r>
              <a:rPr sz="3100" spc="35" dirty="0">
                <a:solidFill>
                  <a:srgbClr val="2E7787"/>
                </a:solidFill>
                <a:latin typeface="Arial"/>
                <a:cs typeface="Arial"/>
              </a:rPr>
              <a:t> </a:t>
            </a:r>
            <a:r>
              <a:rPr sz="3100" dirty="0">
                <a:solidFill>
                  <a:srgbClr val="2E7787"/>
                </a:solidFill>
                <a:latin typeface="Arial"/>
                <a:cs typeface="Arial"/>
              </a:rPr>
              <a:t>μ.</a:t>
            </a:r>
            <a:r>
              <a:rPr sz="3100" spc="30" dirty="0">
                <a:solidFill>
                  <a:srgbClr val="2E7787"/>
                </a:solidFill>
                <a:latin typeface="Arial"/>
                <a:cs typeface="Arial"/>
              </a:rPr>
              <a:t> </a:t>
            </a:r>
            <a:r>
              <a:rPr sz="3100" dirty="0">
                <a:solidFill>
                  <a:srgbClr val="2E7787"/>
                </a:solidFill>
                <a:latin typeface="Arial"/>
                <a:cs typeface="Arial"/>
              </a:rPr>
              <a:t>–</a:t>
            </a:r>
            <a:r>
              <a:rPr sz="3100" spc="40" dirty="0">
                <a:solidFill>
                  <a:srgbClr val="2E7787"/>
                </a:solidFill>
                <a:latin typeface="Arial"/>
                <a:cs typeface="Arial"/>
              </a:rPr>
              <a:t> </a:t>
            </a:r>
            <a:r>
              <a:rPr sz="3100" dirty="0">
                <a:solidFill>
                  <a:srgbClr val="2E7787"/>
                </a:solidFill>
                <a:latin typeface="Arial"/>
                <a:cs typeface="Arial"/>
              </a:rPr>
              <a:t>1.00</a:t>
            </a:r>
            <a:r>
              <a:rPr sz="3100" spc="30" dirty="0">
                <a:solidFill>
                  <a:srgbClr val="2E7787"/>
                </a:solidFill>
                <a:latin typeface="Arial"/>
                <a:cs typeface="Arial"/>
              </a:rPr>
              <a:t> </a:t>
            </a:r>
            <a:r>
              <a:rPr sz="3100" spc="-20" dirty="0">
                <a:solidFill>
                  <a:srgbClr val="2E7787"/>
                </a:solidFill>
                <a:latin typeface="Arial"/>
                <a:cs typeface="Arial"/>
              </a:rPr>
              <a:t>μ.μ.</a:t>
            </a:r>
            <a:endParaRPr sz="3100">
              <a:latin typeface="Arial"/>
              <a:cs typeface="Arial"/>
            </a:endParaRPr>
          </a:p>
          <a:p>
            <a:pPr marL="483234" indent="-470534">
              <a:lnSpc>
                <a:spcPct val="100000"/>
              </a:lnSpc>
              <a:spcBef>
                <a:spcPts val="2275"/>
              </a:spcBef>
              <a:buClr>
                <a:srgbClr val="2E7787"/>
              </a:buClr>
              <a:buSzPct val="120967"/>
              <a:buChar char="•"/>
              <a:tabLst>
                <a:tab pos="483234" algn="l"/>
              </a:tabLst>
            </a:pPr>
            <a:r>
              <a:rPr sz="3100" dirty="0">
                <a:solidFill>
                  <a:srgbClr val="E28B18"/>
                </a:solidFill>
                <a:latin typeface="Arial"/>
                <a:cs typeface="Arial"/>
              </a:rPr>
              <a:t>Ηνωμένο</a:t>
            </a:r>
            <a:r>
              <a:rPr sz="3100" spc="25" dirty="0">
                <a:solidFill>
                  <a:srgbClr val="E28B18"/>
                </a:solidFill>
                <a:latin typeface="Arial"/>
                <a:cs typeface="Arial"/>
              </a:rPr>
              <a:t> </a:t>
            </a:r>
            <a:r>
              <a:rPr sz="3100" dirty="0">
                <a:solidFill>
                  <a:srgbClr val="E28B18"/>
                </a:solidFill>
                <a:latin typeface="Arial"/>
                <a:cs typeface="Arial"/>
              </a:rPr>
              <a:t>Βασίλειο</a:t>
            </a:r>
            <a:r>
              <a:rPr sz="3100" spc="75" dirty="0">
                <a:solidFill>
                  <a:srgbClr val="E28B18"/>
                </a:solidFill>
                <a:latin typeface="Arial"/>
                <a:cs typeface="Arial"/>
              </a:rPr>
              <a:t> </a:t>
            </a:r>
            <a:r>
              <a:rPr sz="3100" dirty="0">
                <a:solidFill>
                  <a:srgbClr val="2E7787"/>
                </a:solidFill>
                <a:latin typeface="Arial"/>
                <a:cs typeface="Arial"/>
              </a:rPr>
              <a:t>:</a:t>
            </a:r>
            <a:r>
              <a:rPr sz="3100" spc="40" dirty="0">
                <a:solidFill>
                  <a:srgbClr val="2E7787"/>
                </a:solidFill>
                <a:latin typeface="Arial"/>
                <a:cs typeface="Arial"/>
              </a:rPr>
              <a:t> </a:t>
            </a:r>
            <a:r>
              <a:rPr sz="3100" dirty="0">
                <a:solidFill>
                  <a:srgbClr val="2E7787"/>
                </a:solidFill>
                <a:latin typeface="Arial"/>
                <a:cs typeface="Arial"/>
              </a:rPr>
              <a:t>8.00</a:t>
            </a:r>
            <a:r>
              <a:rPr sz="3100" spc="40" dirty="0">
                <a:solidFill>
                  <a:srgbClr val="2E7787"/>
                </a:solidFill>
                <a:latin typeface="Arial"/>
                <a:cs typeface="Arial"/>
              </a:rPr>
              <a:t> </a:t>
            </a:r>
            <a:r>
              <a:rPr sz="3100" dirty="0">
                <a:solidFill>
                  <a:srgbClr val="2E7787"/>
                </a:solidFill>
                <a:latin typeface="Arial"/>
                <a:cs typeface="Arial"/>
              </a:rPr>
              <a:t>π.μ.</a:t>
            </a:r>
            <a:r>
              <a:rPr sz="3100" spc="35" dirty="0">
                <a:solidFill>
                  <a:srgbClr val="2E7787"/>
                </a:solidFill>
                <a:latin typeface="Arial"/>
                <a:cs typeface="Arial"/>
              </a:rPr>
              <a:t> </a:t>
            </a:r>
            <a:r>
              <a:rPr sz="3100" dirty="0">
                <a:solidFill>
                  <a:srgbClr val="2E7787"/>
                </a:solidFill>
                <a:latin typeface="Arial"/>
                <a:cs typeface="Arial"/>
              </a:rPr>
              <a:t>–</a:t>
            </a:r>
            <a:r>
              <a:rPr sz="3100" spc="45" dirty="0">
                <a:solidFill>
                  <a:srgbClr val="2E7787"/>
                </a:solidFill>
                <a:latin typeface="Arial"/>
                <a:cs typeface="Arial"/>
              </a:rPr>
              <a:t> </a:t>
            </a:r>
            <a:r>
              <a:rPr sz="3100" dirty="0">
                <a:solidFill>
                  <a:srgbClr val="2E7787"/>
                </a:solidFill>
                <a:latin typeface="Arial"/>
                <a:cs typeface="Arial"/>
              </a:rPr>
              <a:t>4.00</a:t>
            </a:r>
            <a:r>
              <a:rPr sz="3100" spc="40" dirty="0">
                <a:solidFill>
                  <a:srgbClr val="2E7787"/>
                </a:solidFill>
                <a:latin typeface="Arial"/>
                <a:cs typeface="Arial"/>
              </a:rPr>
              <a:t> </a:t>
            </a:r>
            <a:r>
              <a:rPr sz="3100" dirty="0">
                <a:solidFill>
                  <a:srgbClr val="2E7787"/>
                </a:solidFill>
                <a:latin typeface="Arial"/>
                <a:cs typeface="Arial"/>
              </a:rPr>
              <a:t>μ.μ.</a:t>
            </a:r>
            <a:r>
              <a:rPr sz="3100" spc="30" dirty="0">
                <a:solidFill>
                  <a:srgbClr val="2E7787"/>
                </a:solidFill>
                <a:latin typeface="Arial"/>
                <a:cs typeface="Arial"/>
              </a:rPr>
              <a:t> </a:t>
            </a:r>
            <a:r>
              <a:rPr sz="3100" dirty="0">
                <a:solidFill>
                  <a:srgbClr val="2E7787"/>
                </a:solidFill>
                <a:latin typeface="Arial"/>
                <a:cs typeface="Arial"/>
              </a:rPr>
              <a:t>με</a:t>
            </a:r>
            <a:r>
              <a:rPr sz="3100" spc="60" dirty="0">
                <a:solidFill>
                  <a:srgbClr val="2E7787"/>
                </a:solidFill>
                <a:latin typeface="Arial"/>
                <a:cs typeface="Arial"/>
              </a:rPr>
              <a:t> </a:t>
            </a:r>
            <a:r>
              <a:rPr sz="3100" dirty="0">
                <a:solidFill>
                  <a:srgbClr val="2E7787"/>
                </a:solidFill>
                <a:latin typeface="Arial"/>
                <a:cs typeface="Arial"/>
              </a:rPr>
              <a:t>διάλειμμα</a:t>
            </a:r>
            <a:r>
              <a:rPr sz="3100" spc="60" dirty="0">
                <a:solidFill>
                  <a:srgbClr val="2E7787"/>
                </a:solidFill>
                <a:latin typeface="Arial"/>
                <a:cs typeface="Arial"/>
              </a:rPr>
              <a:t> </a:t>
            </a:r>
            <a:r>
              <a:rPr sz="3100" dirty="0">
                <a:solidFill>
                  <a:srgbClr val="2E7787"/>
                </a:solidFill>
                <a:latin typeface="Arial"/>
                <a:cs typeface="Arial"/>
              </a:rPr>
              <a:t>12.00</a:t>
            </a:r>
            <a:r>
              <a:rPr sz="3100" spc="40" dirty="0">
                <a:solidFill>
                  <a:srgbClr val="2E7787"/>
                </a:solidFill>
                <a:latin typeface="Arial"/>
                <a:cs typeface="Arial"/>
              </a:rPr>
              <a:t> </a:t>
            </a:r>
            <a:r>
              <a:rPr sz="3100" dirty="0">
                <a:solidFill>
                  <a:srgbClr val="2E7787"/>
                </a:solidFill>
                <a:latin typeface="Arial"/>
                <a:cs typeface="Arial"/>
              </a:rPr>
              <a:t>μ.</a:t>
            </a:r>
            <a:r>
              <a:rPr sz="3100" spc="40" dirty="0">
                <a:solidFill>
                  <a:srgbClr val="2E7787"/>
                </a:solidFill>
                <a:latin typeface="Arial"/>
                <a:cs typeface="Arial"/>
              </a:rPr>
              <a:t> </a:t>
            </a:r>
            <a:r>
              <a:rPr sz="3100" dirty="0">
                <a:solidFill>
                  <a:srgbClr val="2E7787"/>
                </a:solidFill>
                <a:latin typeface="Arial"/>
                <a:cs typeface="Arial"/>
              </a:rPr>
              <a:t>–</a:t>
            </a:r>
            <a:r>
              <a:rPr sz="3100" spc="40" dirty="0">
                <a:solidFill>
                  <a:srgbClr val="2E7787"/>
                </a:solidFill>
                <a:latin typeface="Arial"/>
                <a:cs typeface="Arial"/>
              </a:rPr>
              <a:t> </a:t>
            </a:r>
            <a:r>
              <a:rPr sz="3100" dirty="0">
                <a:solidFill>
                  <a:srgbClr val="2E7787"/>
                </a:solidFill>
                <a:latin typeface="Arial"/>
                <a:cs typeface="Arial"/>
              </a:rPr>
              <a:t>12.30</a:t>
            </a:r>
            <a:r>
              <a:rPr sz="3100" spc="45" dirty="0">
                <a:solidFill>
                  <a:srgbClr val="2E7787"/>
                </a:solidFill>
                <a:latin typeface="Arial"/>
                <a:cs typeface="Arial"/>
              </a:rPr>
              <a:t> </a:t>
            </a:r>
            <a:r>
              <a:rPr sz="3100" spc="-20" dirty="0">
                <a:solidFill>
                  <a:srgbClr val="2E7787"/>
                </a:solidFill>
                <a:latin typeface="Arial"/>
                <a:cs typeface="Arial"/>
              </a:rPr>
              <a:t>μ.μ.</a:t>
            </a:r>
            <a:endParaRPr sz="3100">
              <a:latin typeface="Arial"/>
              <a:cs typeface="Arial"/>
            </a:endParaRP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1515419"/>
            <a:ext cx="11736705" cy="9058910"/>
          </a:xfrm>
          <a:prstGeom prst="rect">
            <a:avLst/>
          </a:prstGeom>
        </p:spPr>
        <p:txBody>
          <a:bodyPr vert="horz" wrap="square" lIns="0" tIns="179705" rIns="0" bIns="0" rtlCol="0">
            <a:spAutoFit/>
          </a:bodyPr>
          <a:lstStyle/>
          <a:p>
            <a:pPr marL="389255" indent="-376555">
              <a:lnSpc>
                <a:spcPct val="100000"/>
              </a:lnSpc>
              <a:spcBef>
                <a:spcPts val="1415"/>
              </a:spcBef>
              <a:buClr>
                <a:srgbClr val="2E7787"/>
              </a:buClr>
              <a:buSzPct val="118867"/>
              <a:buFont typeface="Arial"/>
              <a:buChar char="•"/>
              <a:tabLst>
                <a:tab pos="389255" algn="l"/>
              </a:tabLst>
            </a:pPr>
            <a:r>
              <a:rPr sz="2650" dirty="0">
                <a:solidFill>
                  <a:srgbClr val="E28B18"/>
                </a:solidFill>
                <a:latin typeface="Arial"/>
                <a:cs typeface="Arial"/>
              </a:rPr>
              <a:t>Νομικό</a:t>
            </a:r>
            <a:r>
              <a:rPr sz="2650" spc="-130" dirty="0">
                <a:solidFill>
                  <a:srgbClr val="E28B18"/>
                </a:solidFill>
                <a:latin typeface="Arial"/>
                <a:cs typeface="Arial"/>
              </a:rPr>
              <a:t> </a:t>
            </a:r>
            <a:r>
              <a:rPr sz="2650" spc="-10" dirty="0">
                <a:solidFill>
                  <a:srgbClr val="E28B18"/>
                </a:solidFill>
                <a:latin typeface="Arial"/>
                <a:cs typeface="Arial"/>
              </a:rPr>
              <a:t>πλαίσιο</a:t>
            </a:r>
            <a:endParaRPr sz="2650">
              <a:latin typeface="Arial"/>
              <a:cs typeface="Arial"/>
            </a:endParaRPr>
          </a:p>
          <a:p>
            <a:pPr marL="389255" indent="-376555">
              <a:lnSpc>
                <a:spcPct val="100000"/>
              </a:lnSpc>
              <a:spcBef>
                <a:spcPts val="2105"/>
              </a:spcBef>
              <a:buClr>
                <a:srgbClr val="2E7787"/>
              </a:buClr>
              <a:buSzPct val="118867"/>
              <a:buChar char="•"/>
              <a:tabLst>
                <a:tab pos="389255" algn="l"/>
              </a:tabLst>
            </a:pPr>
            <a:r>
              <a:rPr sz="2650" spc="-10" dirty="0">
                <a:solidFill>
                  <a:srgbClr val="E28B18"/>
                </a:solidFill>
                <a:latin typeface="Arial"/>
                <a:cs typeface="Arial"/>
              </a:rPr>
              <a:t>Αριθμητικά</a:t>
            </a:r>
            <a:r>
              <a:rPr sz="2650" spc="-90" dirty="0">
                <a:solidFill>
                  <a:srgbClr val="E28B18"/>
                </a:solidFill>
                <a:latin typeface="Arial"/>
                <a:cs typeface="Arial"/>
              </a:rPr>
              <a:t> </a:t>
            </a:r>
            <a:r>
              <a:rPr sz="2650" spc="-10" dirty="0">
                <a:solidFill>
                  <a:srgbClr val="E28B18"/>
                </a:solidFill>
                <a:latin typeface="Arial"/>
                <a:cs typeface="Arial"/>
              </a:rPr>
              <a:t>στοιχεία</a:t>
            </a:r>
            <a:endParaRPr sz="2650">
              <a:latin typeface="Arial"/>
              <a:cs typeface="Arial"/>
            </a:endParaRPr>
          </a:p>
          <a:p>
            <a:pPr marL="389255" indent="-376555">
              <a:lnSpc>
                <a:spcPct val="100000"/>
              </a:lnSpc>
              <a:spcBef>
                <a:spcPts val="2100"/>
              </a:spcBef>
              <a:buClr>
                <a:srgbClr val="2E7787"/>
              </a:buClr>
              <a:buSzPct val="118867"/>
              <a:buChar char="•"/>
              <a:tabLst>
                <a:tab pos="389255" algn="l"/>
              </a:tabLst>
            </a:pPr>
            <a:r>
              <a:rPr sz="2650" dirty="0">
                <a:solidFill>
                  <a:srgbClr val="E28B18"/>
                </a:solidFill>
                <a:latin typeface="Arial"/>
                <a:cs typeface="Arial"/>
              </a:rPr>
              <a:t>Ημερομηνίες</a:t>
            </a:r>
            <a:r>
              <a:rPr sz="2650" spc="-175" dirty="0">
                <a:solidFill>
                  <a:srgbClr val="E28B18"/>
                </a:solidFill>
                <a:latin typeface="Arial"/>
                <a:cs typeface="Arial"/>
              </a:rPr>
              <a:t> </a:t>
            </a:r>
            <a:r>
              <a:rPr sz="2650" spc="-10" dirty="0">
                <a:solidFill>
                  <a:srgbClr val="E28B18"/>
                </a:solidFill>
                <a:latin typeface="Arial"/>
                <a:cs typeface="Arial"/>
              </a:rPr>
              <a:t>εκλογών</a:t>
            </a:r>
            <a:endParaRPr sz="2650">
              <a:latin typeface="Arial"/>
              <a:cs typeface="Arial"/>
            </a:endParaRPr>
          </a:p>
          <a:p>
            <a:pPr marL="389255" indent="-376555">
              <a:lnSpc>
                <a:spcPct val="100000"/>
              </a:lnSpc>
              <a:spcBef>
                <a:spcPts val="2110"/>
              </a:spcBef>
              <a:buClr>
                <a:srgbClr val="2E7787"/>
              </a:buClr>
              <a:buSzPct val="118867"/>
              <a:buChar char="•"/>
              <a:tabLst>
                <a:tab pos="389255" algn="l"/>
              </a:tabLst>
            </a:pPr>
            <a:r>
              <a:rPr sz="2650" dirty="0">
                <a:solidFill>
                  <a:srgbClr val="E28B18"/>
                </a:solidFill>
                <a:latin typeface="Arial"/>
                <a:cs typeface="Arial"/>
              </a:rPr>
              <a:t>Ώρες</a:t>
            </a:r>
            <a:r>
              <a:rPr sz="2650" spc="-105" dirty="0">
                <a:solidFill>
                  <a:srgbClr val="E28B18"/>
                </a:solidFill>
                <a:latin typeface="Arial"/>
                <a:cs typeface="Arial"/>
              </a:rPr>
              <a:t> </a:t>
            </a:r>
            <a:r>
              <a:rPr sz="2650" dirty="0">
                <a:solidFill>
                  <a:srgbClr val="E28B18"/>
                </a:solidFill>
                <a:latin typeface="Arial"/>
                <a:cs typeface="Arial"/>
              </a:rPr>
              <a:t>διεξαγωγής</a:t>
            </a:r>
            <a:r>
              <a:rPr sz="2650" spc="-125" dirty="0">
                <a:solidFill>
                  <a:srgbClr val="E28B18"/>
                </a:solidFill>
                <a:latin typeface="Arial"/>
                <a:cs typeface="Arial"/>
              </a:rPr>
              <a:t> </a:t>
            </a:r>
            <a:r>
              <a:rPr sz="2650" spc="-10" dirty="0">
                <a:solidFill>
                  <a:srgbClr val="E28B18"/>
                </a:solidFill>
                <a:latin typeface="Arial"/>
                <a:cs typeface="Arial"/>
              </a:rPr>
              <a:t>ψηφοφορίας</a:t>
            </a:r>
            <a:endParaRPr sz="2650">
              <a:latin typeface="Arial"/>
              <a:cs typeface="Arial"/>
            </a:endParaRPr>
          </a:p>
          <a:p>
            <a:pPr marL="389255" indent="-376555">
              <a:lnSpc>
                <a:spcPct val="100000"/>
              </a:lnSpc>
              <a:spcBef>
                <a:spcPts val="2100"/>
              </a:spcBef>
              <a:buClr>
                <a:srgbClr val="2E7787"/>
              </a:buClr>
              <a:buSzPct val="118867"/>
              <a:buChar char="•"/>
              <a:tabLst>
                <a:tab pos="389255" algn="l"/>
              </a:tabLst>
            </a:pPr>
            <a:r>
              <a:rPr sz="2650" dirty="0">
                <a:solidFill>
                  <a:srgbClr val="E28B18"/>
                </a:solidFill>
                <a:latin typeface="Arial"/>
                <a:cs typeface="Arial"/>
              </a:rPr>
              <a:t>Στελέχωση</a:t>
            </a:r>
            <a:r>
              <a:rPr sz="2650" spc="-160" dirty="0">
                <a:solidFill>
                  <a:srgbClr val="E28B18"/>
                </a:solidFill>
                <a:latin typeface="Arial"/>
                <a:cs typeface="Arial"/>
              </a:rPr>
              <a:t> </a:t>
            </a:r>
            <a:r>
              <a:rPr sz="2650" dirty="0">
                <a:solidFill>
                  <a:srgbClr val="E28B18"/>
                </a:solidFill>
                <a:latin typeface="Arial"/>
                <a:cs typeface="Arial"/>
              </a:rPr>
              <a:t>εκλογικών</a:t>
            </a:r>
            <a:r>
              <a:rPr sz="2650" spc="-165" dirty="0">
                <a:solidFill>
                  <a:srgbClr val="E28B18"/>
                </a:solidFill>
                <a:latin typeface="Arial"/>
                <a:cs typeface="Arial"/>
              </a:rPr>
              <a:t> </a:t>
            </a:r>
            <a:r>
              <a:rPr sz="2650" spc="-10" dirty="0">
                <a:solidFill>
                  <a:srgbClr val="E28B18"/>
                </a:solidFill>
                <a:latin typeface="Arial"/>
                <a:cs typeface="Arial"/>
              </a:rPr>
              <a:t>κέντρων</a:t>
            </a:r>
            <a:endParaRPr sz="2650">
              <a:latin typeface="Arial"/>
              <a:cs typeface="Arial"/>
            </a:endParaRPr>
          </a:p>
          <a:p>
            <a:pPr marL="389255" indent="-376555">
              <a:lnSpc>
                <a:spcPct val="100000"/>
              </a:lnSpc>
              <a:spcBef>
                <a:spcPts val="2105"/>
              </a:spcBef>
              <a:buClr>
                <a:srgbClr val="2E7787"/>
              </a:buClr>
              <a:buSzPct val="118867"/>
              <a:buChar char="•"/>
              <a:tabLst>
                <a:tab pos="389255" algn="l"/>
              </a:tabLst>
            </a:pPr>
            <a:r>
              <a:rPr sz="2650" spc="-10" dirty="0">
                <a:solidFill>
                  <a:srgbClr val="E28B18"/>
                </a:solidFill>
                <a:latin typeface="Arial"/>
                <a:cs typeface="Arial"/>
              </a:rPr>
              <a:t>Προετοιμασία</a:t>
            </a:r>
            <a:endParaRPr sz="2650">
              <a:latin typeface="Arial"/>
              <a:cs typeface="Arial"/>
            </a:endParaRPr>
          </a:p>
          <a:p>
            <a:pPr marL="389255" indent="-376555">
              <a:lnSpc>
                <a:spcPct val="100000"/>
              </a:lnSpc>
              <a:spcBef>
                <a:spcPts val="2105"/>
              </a:spcBef>
              <a:buClr>
                <a:srgbClr val="2E7787"/>
              </a:buClr>
              <a:buSzPct val="118867"/>
              <a:buChar char="•"/>
              <a:tabLst>
                <a:tab pos="389255" algn="l"/>
              </a:tabLst>
            </a:pPr>
            <a:r>
              <a:rPr sz="2650" spc="-10" dirty="0">
                <a:solidFill>
                  <a:srgbClr val="E28B18"/>
                </a:solidFill>
                <a:latin typeface="Arial"/>
                <a:cs typeface="Arial"/>
              </a:rPr>
              <a:t>Ηλεκτρονικό</a:t>
            </a:r>
            <a:r>
              <a:rPr sz="2650" spc="-130" dirty="0">
                <a:solidFill>
                  <a:srgbClr val="E28B18"/>
                </a:solidFill>
                <a:latin typeface="Arial"/>
                <a:cs typeface="Arial"/>
              </a:rPr>
              <a:t> </a:t>
            </a:r>
            <a:r>
              <a:rPr sz="2650" dirty="0">
                <a:solidFill>
                  <a:srgbClr val="E28B18"/>
                </a:solidFill>
                <a:latin typeface="Arial"/>
                <a:cs typeface="Arial"/>
              </a:rPr>
              <a:t>σύστημα</a:t>
            </a:r>
            <a:r>
              <a:rPr sz="2650" spc="-100" dirty="0">
                <a:solidFill>
                  <a:srgbClr val="E28B18"/>
                </a:solidFill>
                <a:latin typeface="Arial"/>
                <a:cs typeface="Arial"/>
              </a:rPr>
              <a:t> </a:t>
            </a:r>
            <a:r>
              <a:rPr sz="2650" spc="-10" dirty="0">
                <a:solidFill>
                  <a:srgbClr val="E28B18"/>
                </a:solidFill>
                <a:latin typeface="Arial"/>
                <a:cs typeface="Arial"/>
              </a:rPr>
              <a:t>αποστολής</a:t>
            </a:r>
            <a:r>
              <a:rPr sz="2650" spc="-120" dirty="0">
                <a:solidFill>
                  <a:srgbClr val="E28B18"/>
                </a:solidFill>
                <a:latin typeface="Arial"/>
                <a:cs typeface="Arial"/>
              </a:rPr>
              <a:t> </a:t>
            </a:r>
            <a:r>
              <a:rPr sz="2650" spc="-10" dirty="0">
                <a:solidFill>
                  <a:srgbClr val="E28B18"/>
                </a:solidFill>
                <a:latin typeface="Arial"/>
                <a:cs typeface="Arial"/>
              </a:rPr>
              <a:t>αποτελεσμάτων</a:t>
            </a:r>
            <a:endParaRPr sz="2650">
              <a:latin typeface="Arial"/>
              <a:cs typeface="Arial"/>
            </a:endParaRPr>
          </a:p>
          <a:p>
            <a:pPr marL="389255" indent="-376555">
              <a:lnSpc>
                <a:spcPct val="100000"/>
              </a:lnSpc>
              <a:spcBef>
                <a:spcPts val="2105"/>
              </a:spcBef>
              <a:buClr>
                <a:srgbClr val="2E7787"/>
              </a:buClr>
              <a:buSzPct val="118867"/>
              <a:buChar char="•"/>
              <a:tabLst>
                <a:tab pos="389255" algn="l"/>
              </a:tabLst>
            </a:pPr>
            <a:r>
              <a:rPr sz="2650" spc="-10" dirty="0">
                <a:solidFill>
                  <a:srgbClr val="E28B18"/>
                </a:solidFill>
                <a:latin typeface="Arial"/>
                <a:cs typeface="Arial"/>
              </a:rPr>
              <a:t>Καθήκοντα</a:t>
            </a:r>
            <a:r>
              <a:rPr sz="2650" spc="-105" dirty="0">
                <a:solidFill>
                  <a:srgbClr val="E28B18"/>
                </a:solidFill>
                <a:latin typeface="Arial"/>
                <a:cs typeface="Arial"/>
              </a:rPr>
              <a:t> </a:t>
            </a:r>
            <a:r>
              <a:rPr sz="2650" spc="-10" dirty="0">
                <a:solidFill>
                  <a:srgbClr val="E28B18"/>
                </a:solidFill>
                <a:latin typeface="Arial"/>
                <a:cs typeface="Arial"/>
              </a:rPr>
              <a:t>Προεδρεύοντα</a:t>
            </a:r>
            <a:endParaRPr sz="2650">
              <a:latin typeface="Arial"/>
              <a:cs typeface="Arial"/>
            </a:endParaRPr>
          </a:p>
          <a:p>
            <a:pPr marL="389255" indent="-376555">
              <a:lnSpc>
                <a:spcPct val="100000"/>
              </a:lnSpc>
              <a:spcBef>
                <a:spcPts val="2100"/>
              </a:spcBef>
              <a:buClr>
                <a:srgbClr val="2E7787"/>
              </a:buClr>
              <a:buSzPct val="118867"/>
              <a:buChar char="•"/>
              <a:tabLst>
                <a:tab pos="389255" algn="l"/>
              </a:tabLst>
            </a:pPr>
            <a:r>
              <a:rPr sz="2650" dirty="0">
                <a:solidFill>
                  <a:srgbClr val="E28B18"/>
                </a:solidFill>
                <a:latin typeface="Arial"/>
                <a:cs typeface="Arial"/>
              </a:rPr>
              <a:t>Ημέρα</a:t>
            </a:r>
            <a:r>
              <a:rPr sz="2650" spc="-105" dirty="0">
                <a:solidFill>
                  <a:srgbClr val="E28B18"/>
                </a:solidFill>
                <a:latin typeface="Arial"/>
                <a:cs typeface="Arial"/>
              </a:rPr>
              <a:t> </a:t>
            </a:r>
            <a:r>
              <a:rPr sz="2650" spc="-10" dirty="0">
                <a:solidFill>
                  <a:srgbClr val="E28B18"/>
                </a:solidFill>
                <a:latin typeface="Arial"/>
                <a:cs typeface="Arial"/>
              </a:rPr>
              <a:t>ψηφοφορίας</a:t>
            </a:r>
            <a:endParaRPr sz="2650">
              <a:latin typeface="Arial"/>
              <a:cs typeface="Arial"/>
            </a:endParaRPr>
          </a:p>
          <a:p>
            <a:pPr marL="389255" indent="-376555">
              <a:lnSpc>
                <a:spcPct val="100000"/>
              </a:lnSpc>
              <a:spcBef>
                <a:spcPts val="2105"/>
              </a:spcBef>
              <a:buClr>
                <a:srgbClr val="2E7787"/>
              </a:buClr>
              <a:buSzPct val="118867"/>
              <a:buChar char="•"/>
              <a:tabLst>
                <a:tab pos="389255" algn="l"/>
              </a:tabLst>
            </a:pPr>
            <a:r>
              <a:rPr sz="2650" spc="-10" dirty="0">
                <a:solidFill>
                  <a:srgbClr val="E28B18"/>
                </a:solidFill>
                <a:latin typeface="Arial"/>
                <a:cs typeface="Arial"/>
              </a:rPr>
              <a:t>Διαδικασία</a:t>
            </a:r>
            <a:r>
              <a:rPr sz="2650" spc="-90" dirty="0">
                <a:solidFill>
                  <a:srgbClr val="E28B18"/>
                </a:solidFill>
                <a:latin typeface="Arial"/>
                <a:cs typeface="Arial"/>
              </a:rPr>
              <a:t> </a:t>
            </a:r>
            <a:r>
              <a:rPr sz="2650" spc="-10" dirty="0">
                <a:solidFill>
                  <a:srgbClr val="E28B18"/>
                </a:solidFill>
                <a:latin typeface="Arial"/>
                <a:cs typeface="Arial"/>
              </a:rPr>
              <a:t>ψηφοφορίας</a:t>
            </a:r>
            <a:endParaRPr sz="2650">
              <a:latin typeface="Arial"/>
              <a:cs typeface="Arial"/>
            </a:endParaRPr>
          </a:p>
          <a:p>
            <a:pPr marL="389255" indent="-376555">
              <a:lnSpc>
                <a:spcPct val="100000"/>
              </a:lnSpc>
              <a:spcBef>
                <a:spcPts val="2105"/>
              </a:spcBef>
              <a:buClr>
                <a:srgbClr val="2E7787"/>
              </a:buClr>
              <a:buSzPct val="118867"/>
              <a:buChar char="•"/>
              <a:tabLst>
                <a:tab pos="389255" algn="l"/>
              </a:tabLst>
            </a:pPr>
            <a:r>
              <a:rPr sz="2650" dirty="0">
                <a:solidFill>
                  <a:srgbClr val="E28B18"/>
                </a:solidFill>
                <a:latin typeface="Arial"/>
                <a:cs typeface="Arial"/>
              </a:rPr>
              <a:t>Διαλογή</a:t>
            </a:r>
            <a:r>
              <a:rPr sz="2650" spc="-95" dirty="0">
                <a:solidFill>
                  <a:srgbClr val="E28B18"/>
                </a:solidFill>
                <a:latin typeface="Arial"/>
                <a:cs typeface="Arial"/>
              </a:rPr>
              <a:t> </a:t>
            </a:r>
            <a:r>
              <a:rPr sz="2650" dirty="0">
                <a:solidFill>
                  <a:srgbClr val="E28B18"/>
                </a:solidFill>
                <a:latin typeface="Arial"/>
                <a:cs typeface="Arial"/>
              </a:rPr>
              <a:t>&amp;</a:t>
            </a:r>
            <a:r>
              <a:rPr sz="2650" spc="-80" dirty="0">
                <a:solidFill>
                  <a:srgbClr val="E28B18"/>
                </a:solidFill>
                <a:latin typeface="Arial"/>
                <a:cs typeface="Arial"/>
              </a:rPr>
              <a:t> </a:t>
            </a:r>
            <a:r>
              <a:rPr sz="2650" spc="-10" dirty="0">
                <a:solidFill>
                  <a:srgbClr val="E28B18"/>
                </a:solidFill>
                <a:latin typeface="Arial"/>
                <a:cs typeface="Arial"/>
              </a:rPr>
              <a:t>Καταμέτρηση</a:t>
            </a:r>
            <a:endParaRPr sz="2650">
              <a:latin typeface="Arial"/>
              <a:cs typeface="Arial"/>
            </a:endParaRPr>
          </a:p>
          <a:p>
            <a:pPr marL="389255" indent="-376555">
              <a:lnSpc>
                <a:spcPct val="100000"/>
              </a:lnSpc>
              <a:spcBef>
                <a:spcPts val="2105"/>
              </a:spcBef>
              <a:buClr>
                <a:srgbClr val="2E7787"/>
              </a:buClr>
              <a:buSzPct val="118867"/>
              <a:buChar char="•"/>
              <a:tabLst>
                <a:tab pos="389255" algn="l"/>
              </a:tabLst>
            </a:pPr>
            <a:r>
              <a:rPr sz="2650" spc="-10" dirty="0">
                <a:solidFill>
                  <a:srgbClr val="E28B18"/>
                </a:solidFill>
                <a:latin typeface="Arial"/>
                <a:cs typeface="Arial"/>
              </a:rPr>
              <a:t>Συμπλήρωση</a:t>
            </a:r>
            <a:r>
              <a:rPr sz="2650" spc="-110" dirty="0">
                <a:solidFill>
                  <a:srgbClr val="E28B18"/>
                </a:solidFill>
                <a:latin typeface="Arial"/>
                <a:cs typeface="Arial"/>
              </a:rPr>
              <a:t> </a:t>
            </a:r>
            <a:r>
              <a:rPr sz="2650" dirty="0">
                <a:solidFill>
                  <a:srgbClr val="E28B18"/>
                </a:solidFill>
                <a:latin typeface="Arial"/>
                <a:cs typeface="Arial"/>
              </a:rPr>
              <a:t>διαδικασίας</a:t>
            </a:r>
            <a:r>
              <a:rPr sz="2650" spc="-95" dirty="0">
                <a:solidFill>
                  <a:srgbClr val="E28B18"/>
                </a:solidFill>
                <a:latin typeface="Arial"/>
                <a:cs typeface="Arial"/>
              </a:rPr>
              <a:t> </a:t>
            </a:r>
            <a:r>
              <a:rPr sz="2650" dirty="0">
                <a:solidFill>
                  <a:srgbClr val="E28B18"/>
                </a:solidFill>
                <a:latin typeface="Arial"/>
                <a:cs typeface="Arial"/>
              </a:rPr>
              <a:t>&amp;</a:t>
            </a:r>
            <a:r>
              <a:rPr sz="2650" spc="-90" dirty="0">
                <a:solidFill>
                  <a:srgbClr val="E28B18"/>
                </a:solidFill>
                <a:latin typeface="Arial"/>
                <a:cs typeface="Arial"/>
              </a:rPr>
              <a:t> </a:t>
            </a:r>
            <a:r>
              <a:rPr sz="2650" spc="-10" dirty="0">
                <a:solidFill>
                  <a:srgbClr val="E28B18"/>
                </a:solidFill>
                <a:latin typeface="Arial"/>
                <a:cs typeface="Arial"/>
              </a:rPr>
              <a:t>αναχώρηση</a:t>
            </a:r>
            <a:endParaRPr sz="2650">
              <a:latin typeface="Arial"/>
              <a:cs typeface="Arial"/>
            </a:endParaRPr>
          </a:p>
          <a:p>
            <a:pPr marL="389255" indent="-376555">
              <a:lnSpc>
                <a:spcPct val="100000"/>
              </a:lnSpc>
              <a:spcBef>
                <a:spcPts val="2100"/>
              </a:spcBef>
              <a:buClr>
                <a:srgbClr val="2E7787"/>
              </a:buClr>
              <a:buSzPct val="118867"/>
              <a:buChar char="•"/>
              <a:tabLst>
                <a:tab pos="389255" algn="l"/>
              </a:tabLst>
            </a:pPr>
            <a:r>
              <a:rPr sz="2650" spc="-10" dirty="0">
                <a:solidFill>
                  <a:srgbClr val="E28B18"/>
                </a:solidFill>
                <a:latin typeface="Arial"/>
                <a:cs typeface="Arial"/>
              </a:rPr>
              <a:t>Παράδοση</a:t>
            </a:r>
            <a:r>
              <a:rPr sz="2650" spc="-114" dirty="0">
                <a:solidFill>
                  <a:srgbClr val="E28B18"/>
                </a:solidFill>
                <a:latin typeface="Arial"/>
                <a:cs typeface="Arial"/>
              </a:rPr>
              <a:t> </a:t>
            </a:r>
            <a:r>
              <a:rPr sz="2650" spc="-10" dirty="0">
                <a:solidFill>
                  <a:srgbClr val="E28B18"/>
                </a:solidFill>
                <a:latin typeface="Arial"/>
                <a:cs typeface="Arial"/>
              </a:rPr>
              <a:t>κάλπης</a:t>
            </a:r>
            <a:endParaRPr sz="2650">
              <a:latin typeface="Arial"/>
              <a:cs typeface="Arial"/>
            </a:endParaRPr>
          </a:p>
          <a:p>
            <a:pPr marR="5080" algn="r">
              <a:lnSpc>
                <a:spcPct val="100000"/>
              </a:lnSpc>
              <a:spcBef>
                <a:spcPts val="765"/>
              </a:spcBef>
            </a:pPr>
            <a:r>
              <a:rPr sz="2050" b="1" dirty="0">
                <a:solidFill>
                  <a:srgbClr val="FFFFFF"/>
                </a:solidFill>
                <a:latin typeface="Arial"/>
                <a:cs typeface="Arial"/>
              </a:rPr>
              <a:t>ΥΠΟΥΡΓΕΙΟ</a:t>
            </a:r>
            <a:r>
              <a:rPr sz="2050" b="1" spc="-80" dirty="0">
                <a:solidFill>
                  <a:srgbClr val="FFFFFF"/>
                </a:solidFill>
                <a:latin typeface="Arial"/>
                <a:cs typeface="Arial"/>
              </a:rPr>
              <a:t> </a:t>
            </a:r>
            <a:r>
              <a:rPr sz="2050" b="1" spc="-10" dirty="0">
                <a:solidFill>
                  <a:srgbClr val="FFFFFF"/>
                </a:solidFill>
                <a:latin typeface="Arial"/>
                <a:cs typeface="Arial"/>
              </a:rPr>
              <a:t>ΕΣΩΤΕΡΙΚΩΝ</a:t>
            </a:r>
            <a:endParaRPr sz="2050">
              <a:latin typeface="Arial"/>
              <a:cs typeface="Arial"/>
            </a:endParaRPr>
          </a:p>
        </p:txBody>
      </p:sp>
      <p:pic>
        <p:nvPicPr>
          <p:cNvPr id="3" name="object 3"/>
          <p:cNvPicPr/>
          <p:nvPr/>
        </p:nvPicPr>
        <p:blipFill>
          <a:blip r:embed="rId2" cstate="print"/>
          <a:stretch>
            <a:fillRect/>
          </a:stretch>
        </p:blipFill>
        <p:spPr>
          <a:xfrm>
            <a:off x="9696458" y="0"/>
            <a:ext cx="10407641" cy="9226525"/>
          </a:xfrm>
          <a:prstGeom prst="rect">
            <a:avLst/>
          </a:prstGeom>
        </p:spPr>
      </p:pic>
      <p:pic>
        <p:nvPicPr>
          <p:cNvPr id="4" name="object 4"/>
          <p:cNvPicPr/>
          <p:nvPr/>
        </p:nvPicPr>
        <p:blipFill>
          <a:blip r:embed="rId3" cstate="print"/>
          <a:stretch>
            <a:fillRect/>
          </a:stretch>
        </p:blipFill>
        <p:spPr>
          <a:xfrm>
            <a:off x="877041" y="0"/>
            <a:ext cx="2798239" cy="184580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08587" y="4590405"/>
            <a:ext cx="4048760" cy="704215"/>
          </a:xfrm>
          <a:prstGeom prst="rect">
            <a:avLst/>
          </a:prstGeom>
        </p:spPr>
        <p:txBody>
          <a:bodyPr vert="horz" wrap="square" lIns="0" tIns="12700" rIns="0" bIns="0" rtlCol="0">
            <a:spAutoFit/>
          </a:bodyPr>
          <a:lstStyle/>
          <a:p>
            <a:pPr marL="12700">
              <a:lnSpc>
                <a:spcPct val="100000"/>
              </a:lnSpc>
              <a:spcBef>
                <a:spcPts val="100"/>
              </a:spcBef>
            </a:pPr>
            <a:r>
              <a:rPr sz="4450" spc="-10" dirty="0">
                <a:solidFill>
                  <a:srgbClr val="E28B18"/>
                </a:solidFill>
                <a:latin typeface="Arial"/>
                <a:cs typeface="Arial"/>
              </a:rPr>
              <a:t>elections.gov.cy</a:t>
            </a:r>
            <a:endParaRPr sz="4450">
              <a:latin typeface="Arial"/>
              <a:cs typeface="Arial"/>
            </a:endParaRPr>
          </a:p>
        </p:txBody>
      </p:sp>
      <p:sp>
        <p:nvSpPr>
          <p:cNvPr id="3" name="object 3"/>
          <p:cNvSpPr txBox="1">
            <a:spLocks noGrp="1"/>
          </p:cNvSpPr>
          <p:nvPr>
            <p:ph type="ctrTitle"/>
          </p:nvPr>
        </p:nvSpPr>
        <p:spPr>
          <a:prstGeom prst="rect">
            <a:avLst/>
          </a:prstGeom>
        </p:spPr>
        <p:txBody>
          <a:bodyPr vert="horz" wrap="square" lIns="0" tIns="14604" rIns="0" bIns="0" rtlCol="0">
            <a:spAutoFit/>
          </a:bodyPr>
          <a:lstStyle/>
          <a:p>
            <a:pPr marL="12700">
              <a:lnSpc>
                <a:spcPct val="100000"/>
              </a:lnSpc>
              <a:spcBef>
                <a:spcPts val="114"/>
              </a:spcBef>
            </a:pPr>
            <a:r>
              <a:rPr sz="2950" dirty="0">
                <a:solidFill>
                  <a:srgbClr val="2E7787"/>
                </a:solidFill>
              </a:rPr>
              <a:t>Καθοδήγηση</a:t>
            </a:r>
            <a:r>
              <a:rPr sz="2950" spc="-40" dirty="0">
                <a:solidFill>
                  <a:srgbClr val="2E7787"/>
                </a:solidFill>
              </a:rPr>
              <a:t> </a:t>
            </a:r>
            <a:r>
              <a:rPr sz="2950" dirty="0">
                <a:solidFill>
                  <a:srgbClr val="2E7787"/>
                </a:solidFill>
              </a:rPr>
              <a:t>εκλογέων</a:t>
            </a:r>
            <a:r>
              <a:rPr sz="2950" spc="-35" dirty="0">
                <a:solidFill>
                  <a:srgbClr val="2E7787"/>
                </a:solidFill>
              </a:rPr>
              <a:t> </a:t>
            </a:r>
            <a:r>
              <a:rPr sz="2950" dirty="0">
                <a:solidFill>
                  <a:srgbClr val="2E7787"/>
                </a:solidFill>
              </a:rPr>
              <a:t>για</a:t>
            </a:r>
            <a:r>
              <a:rPr sz="2950" spc="-45" dirty="0">
                <a:solidFill>
                  <a:srgbClr val="2E7787"/>
                </a:solidFill>
              </a:rPr>
              <a:t> </a:t>
            </a:r>
            <a:r>
              <a:rPr sz="2950" dirty="0">
                <a:solidFill>
                  <a:srgbClr val="2E7787"/>
                </a:solidFill>
              </a:rPr>
              <a:t>θέματα</a:t>
            </a:r>
            <a:r>
              <a:rPr sz="2950" spc="-55" dirty="0">
                <a:solidFill>
                  <a:srgbClr val="2E7787"/>
                </a:solidFill>
              </a:rPr>
              <a:t> </a:t>
            </a:r>
            <a:r>
              <a:rPr sz="2950" spc="-10" dirty="0">
                <a:solidFill>
                  <a:srgbClr val="2E7787"/>
                </a:solidFill>
              </a:rPr>
              <a:t>εκλογών</a:t>
            </a:r>
            <a:endParaRPr sz="2950"/>
          </a:p>
        </p:txBody>
      </p:sp>
      <p:grpSp>
        <p:nvGrpSpPr>
          <p:cNvPr id="4" name="object 4"/>
          <p:cNvGrpSpPr/>
          <p:nvPr/>
        </p:nvGrpSpPr>
        <p:grpSpPr>
          <a:xfrm>
            <a:off x="9060354" y="2252527"/>
            <a:ext cx="10060940" cy="6094095"/>
            <a:chOff x="9060354" y="2252527"/>
            <a:chExt cx="10060940" cy="6094095"/>
          </a:xfrm>
        </p:grpSpPr>
        <p:pic>
          <p:nvPicPr>
            <p:cNvPr id="5" name="object 5"/>
            <p:cNvPicPr/>
            <p:nvPr/>
          </p:nvPicPr>
          <p:blipFill>
            <a:blip r:embed="rId2" cstate="print"/>
            <a:stretch>
              <a:fillRect/>
            </a:stretch>
          </p:blipFill>
          <p:spPr>
            <a:xfrm>
              <a:off x="9060354" y="2252527"/>
              <a:ext cx="10060317" cy="6093680"/>
            </a:xfrm>
            <a:prstGeom prst="rect">
              <a:avLst/>
            </a:prstGeom>
          </p:spPr>
        </p:pic>
        <p:pic>
          <p:nvPicPr>
            <p:cNvPr id="6" name="object 6"/>
            <p:cNvPicPr/>
            <p:nvPr/>
          </p:nvPicPr>
          <p:blipFill>
            <a:blip r:embed="rId3" cstate="print"/>
            <a:stretch>
              <a:fillRect/>
            </a:stretch>
          </p:blipFill>
          <p:spPr>
            <a:xfrm>
              <a:off x="9289350" y="2481599"/>
              <a:ext cx="9629863" cy="5663073"/>
            </a:xfrm>
            <a:prstGeom prst="rect">
              <a:avLst/>
            </a:prstGeom>
          </p:spPr>
        </p:pic>
        <p:sp>
          <p:nvSpPr>
            <p:cNvPr id="7" name="object 7"/>
            <p:cNvSpPr/>
            <p:nvPr/>
          </p:nvSpPr>
          <p:spPr>
            <a:xfrm>
              <a:off x="9252702" y="2444951"/>
              <a:ext cx="9703435" cy="5736590"/>
            </a:xfrm>
            <a:custGeom>
              <a:avLst/>
              <a:gdLst/>
              <a:ahLst/>
              <a:cxnLst/>
              <a:rect l="l" t="t" r="r" b="b"/>
              <a:pathLst>
                <a:path w="9703435" h="5736590">
                  <a:moveTo>
                    <a:pt x="980074" y="0"/>
                  </a:moveTo>
                  <a:lnTo>
                    <a:pt x="9703160" y="0"/>
                  </a:lnTo>
                  <a:lnTo>
                    <a:pt x="9703160" y="4756294"/>
                  </a:lnTo>
                  <a:lnTo>
                    <a:pt x="9701903" y="4806241"/>
                  </a:lnTo>
                  <a:lnTo>
                    <a:pt x="9698134" y="4856082"/>
                  </a:lnTo>
                  <a:lnTo>
                    <a:pt x="9691851" y="4905086"/>
                  </a:lnTo>
                  <a:lnTo>
                    <a:pt x="9683265" y="4953461"/>
                  </a:lnTo>
                  <a:lnTo>
                    <a:pt x="9672270" y="5000894"/>
                  </a:lnTo>
                  <a:lnTo>
                    <a:pt x="9659077" y="5047385"/>
                  </a:lnTo>
                  <a:lnTo>
                    <a:pt x="9643685" y="5093038"/>
                  </a:lnTo>
                  <a:lnTo>
                    <a:pt x="9626094" y="5137539"/>
                  </a:lnTo>
                  <a:lnTo>
                    <a:pt x="9606409" y="5180994"/>
                  </a:lnTo>
                  <a:lnTo>
                    <a:pt x="9584629" y="5223610"/>
                  </a:lnTo>
                  <a:lnTo>
                    <a:pt x="9535730" y="5304131"/>
                  </a:lnTo>
                  <a:lnTo>
                    <a:pt x="9479292" y="5379626"/>
                  </a:lnTo>
                  <a:lnTo>
                    <a:pt x="9416048" y="5449258"/>
                  </a:lnTo>
                  <a:lnTo>
                    <a:pt x="9346416" y="5512502"/>
                  </a:lnTo>
                  <a:lnTo>
                    <a:pt x="9270921" y="5568940"/>
                  </a:lnTo>
                  <a:lnTo>
                    <a:pt x="9190400" y="5617839"/>
                  </a:lnTo>
                  <a:lnTo>
                    <a:pt x="9147784" y="5639723"/>
                  </a:lnTo>
                  <a:lnTo>
                    <a:pt x="9104330" y="5659304"/>
                  </a:lnTo>
                  <a:lnTo>
                    <a:pt x="9059828" y="5676895"/>
                  </a:lnTo>
                  <a:lnTo>
                    <a:pt x="9014175" y="5692287"/>
                  </a:lnTo>
                  <a:lnTo>
                    <a:pt x="8967685" y="5705480"/>
                  </a:lnTo>
                  <a:lnTo>
                    <a:pt x="8920251" y="5716475"/>
                  </a:lnTo>
                  <a:lnTo>
                    <a:pt x="8871876" y="5725061"/>
                  </a:lnTo>
                  <a:lnTo>
                    <a:pt x="8822872" y="5731343"/>
                  </a:lnTo>
                  <a:lnTo>
                    <a:pt x="8773031" y="5735113"/>
                  </a:lnTo>
                  <a:lnTo>
                    <a:pt x="8723085" y="5736369"/>
                  </a:lnTo>
                  <a:lnTo>
                    <a:pt x="0" y="5736369"/>
                  </a:lnTo>
                  <a:lnTo>
                    <a:pt x="0" y="980074"/>
                  </a:lnTo>
                  <a:lnTo>
                    <a:pt x="1256" y="930128"/>
                  </a:lnTo>
                  <a:lnTo>
                    <a:pt x="5026" y="880287"/>
                  </a:lnTo>
                  <a:lnTo>
                    <a:pt x="11308" y="831283"/>
                  </a:lnTo>
                  <a:lnTo>
                    <a:pt x="19894" y="782908"/>
                  </a:lnTo>
                  <a:lnTo>
                    <a:pt x="30889" y="735474"/>
                  </a:lnTo>
                  <a:lnTo>
                    <a:pt x="44082" y="688984"/>
                  </a:lnTo>
                  <a:lnTo>
                    <a:pt x="59474" y="643331"/>
                  </a:lnTo>
                  <a:lnTo>
                    <a:pt x="77065" y="598829"/>
                  </a:lnTo>
                  <a:lnTo>
                    <a:pt x="96646" y="555375"/>
                  </a:lnTo>
                  <a:lnTo>
                    <a:pt x="118530" y="512759"/>
                  </a:lnTo>
                  <a:lnTo>
                    <a:pt x="167429" y="432238"/>
                  </a:lnTo>
                  <a:lnTo>
                    <a:pt x="223867" y="356743"/>
                  </a:lnTo>
                  <a:lnTo>
                    <a:pt x="287111" y="287111"/>
                  </a:lnTo>
                  <a:lnTo>
                    <a:pt x="356743" y="223867"/>
                  </a:lnTo>
                  <a:lnTo>
                    <a:pt x="432238" y="167429"/>
                  </a:lnTo>
                  <a:lnTo>
                    <a:pt x="512759" y="118530"/>
                  </a:lnTo>
                  <a:lnTo>
                    <a:pt x="555375" y="96646"/>
                  </a:lnTo>
                  <a:lnTo>
                    <a:pt x="598829" y="77065"/>
                  </a:lnTo>
                  <a:lnTo>
                    <a:pt x="643331" y="59474"/>
                  </a:lnTo>
                  <a:lnTo>
                    <a:pt x="688984" y="44082"/>
                  </a:lnTo>
                  <a:lnTo>
                    <a:pt x="735474" y="30889"/>
                  </a:lnTo>
                  <a:lnTo>
                    <a:pt x="782908" y="19894"/>
                  </a:lnTo>
                  <a:lnTo>
                    <a:pt x="831283" y="11308"/>
                  </a:lnTo>
                  <a:lnTo>
                    <a:pt x="880287" y="5026"/>
                  </a:lnTo>
                  <a:lnTo>
                    <a:pt x="930128" y="1256"/>
                  </a:lnTo>
                  <a:lnTo>
                    <a:pt x="980074" y="0"/>
                  </a:lnTo>
                  <a:close/>
                </a:path>
              </a:pathLst>
            </a:custGeom>
            <a:ln w="73296">
              <a:solidFill>
                <a:srgbClr val="FFFFFF"/>
              </a:solidFill>
            </a:ln>
          </p:spPr>
          <p:txBody>
            <a:bodyPr wrap="square" lIns="0" tIns="0" rIns="0" bIns="0" rtlCol="0"/>
            <a:lstStyle/>
            <a:p>
              <a:endParaRPr/>
            </a:p>
          </p:txBody>
        </p:sp>
      </p:grpSp>
      <p:pic>
        <p:nvPicPr>
          <p:cNvPr id="8" name="object 8"/>
          <p:cNvPicPr/>
          <p:nvPr/>
        </p:nvPicPr>
        <p:blipFill>
          <a:blip r:embed="rId4"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2345" y="2973572"/>
            <a:ext cx="10153015" cy="2317750"/>
          </a:xfrm>
          <a:prstGeom prst="rect">
            <a:avLst/>
          </a:prstGeom>
        </p:spPr>
        <p:txBody>
          <a:bodyPr vert="horz" wrap="square" lIns="0" tIns="11430" rIns="0" bIns="0" rtlCol="0">
            <a:spAutoFit/>
          </a:bodyPr>
          <a:lstStyle/>
          <a:p>
            <a:pPr marL="12700" marR="5080">
              <a:lnSpc>
                <a:spcPct val="121300"/>
              </a:lnSpc>
              <a:spcBef>
                <a:spcPts val="90"/>
              </a:spcBef>
            </a:pPr>
            <a:r>
              <a:rPr sz="3100" b="0" dirty="0">
                <a:solidFill>
                  <a:srgbClr val="2E7787"/>
                </a:solidFill>
                <a:latin typeface="Arial"/>
                <a:cs typeface="Arial"/>
              </a:rPr>
              <a:t>Καθοδήγηση</a:t>
            </a:r>
            <a:r>
              <a:rPr sz="3100" b="0" spc="105" dirty="0">
                <a:solidFill>
                  <a:srgbClr val="2E7787"/>
                </a:solidFill>
                <a:latin typeface="Arial"/>
                <a:cs typeface="Arial"/>
              </a:rPr>
              <a:t> </a:t>
            </a:r>
            <a:r>
              <a:rPr sz="3100" b="0" dirty="0">
                <a:solidFill>
                  <a:srgbClr val="2E7787"/>
                </a:solidFill>
                <a:latin typeface="Arial"/>
                <a:cs typeface="Arial"/>
              </a:rPr>
              <a:t>εκλογέων</a:t>
            </a:r>
            <a:r>
              <a:rPr sz="3100" b="0" spc="80" dirty="0">
                <a:solidFill>
                  <a:srgbClr val="2E7787"/>
                </a:solidFill>
                <a:latin typeface="Arial"/>
                <a:cs typeface="Arial"/>
              </a:rPr>
              <a:t> </a:t>
            </a:r>
            <a:r>
              <a:rPr sz="3100" b="0" dirty="0">
                <a:solidFill>
                  <a:srgbClr val="2E7787"/>
                </a:solidFill>
                <a:latin typeface="Arial"/>
                <a:cs typeface="Arial"/>
              </a:rPr>
              <a:t>για</a:t>
            </a:r>
            <a:r>
              <a:rPr sz="3100" b="0" spc="110" dirty="0">
                <a:solidFill>
                  <a:srgbClr val="2E7787"/>
                </a:solidFill>
                <a:latin typeface="Arial"/>
                <a:cs typeface="Arial"/>
              </a:rPr>
              <a:t> </a:t>
            </a:r>
            <a:r>
              <a:rPr sz="3100" b="0" dirty="0">
                <a:solidFill>
                  <a:srgbClr val="2E7787"/>
                </a:solidFill>
                <a:latin typeface="Arial"/>
                <a:cs typeface="Arial"/>
              </a:rPr>
              <a:t>το/α</a:t>
            </a:r>
            <a:r>
              <a:rPr sz="3100" b="0" spc="90" dirty="0">
                <a:solidFill>
                  <a:srgbClr val="2E7787"/>
                </a:solidFill>
                <a:latin typeface="Arial"/>
                <a:cs typeface="Arial"/>
              </a:rPr>
              <a:t> </a:t>
            </a:r>
            <a:r>
              <a:rPr sz="3100" dirty="0">
                <a:solidFill>
                  <a:srgbClr val="2E7787"/>
                </a:solidFill>
              </a:rPr>
              <a:t>εκλογικό/α</a:t>
            </a:r>
            <a:r>
              <a:rPr sz="3100" spc="80" dirty="0">
                <a:solidFill>
                  <a:srgbClr val="2E7787"/>
                </a:solidFill>
              </a:rPr>
              <a:t> </a:t>
            </a:r>
            <a:r>
              <a:rPr sz="3100" spc="-10" dirty="0">
                <a:solidFill>
                  <a:srgbClr val="2E7787"/>
                </a:solidFill>
              </a:rPr>
              <a:t>κέντρο/α </a:t>
            </a:r>
            <a:r>
              <a:rPr sz="3100" b="0" dirty="0">
                <a:solidFill>
                  <a:srgbClr val="2E7787"/>
                </a:solidFill>
                <a:latin typeface="Arial"/>
                <a:cs typeface="Arial"/>
              </a:rPr>
              <a:t>στο/α</a:t>
            </a:r>
            <a:r>
              <a:rPr sz="3100" b="0" spc="50" dirty="0">
                <a:solidFill>
                  <a:srgbClr val="2E7787"/>
                </a:solidFill>
                <a:latin typeface="Arial"/>
                <a:cs typeface="Arial"/>
              </a:rPr>
              <a:t> </a:t>
            </a:r>
            <a:r>
              <a:rPr sz="3100" b="0" dirty="0">
                <a:solidFill>
                  <a:srgbClr val="2E7787"/>
                </a:solidFill>
                <a:latin typeface="Arial"/>
                <a:cs typeface="Arial"/>
              </a:rPr>
              <a:t>οποίο/α</a:t>
            </a:r>
            <a:r>
              <a:rPr sz="3100" b="0" spc="75" dirty="0">
                <a:solidFill>
                  <a:srgbClr val="2E7787"/>
                </a:solidFill>
                <a:latin typeface="Arial"/>
                <a:cs typeface="Arial"/>
              </a:rPr>
              <a:t> </a:t>
            </a:r>
            <a:r>
              <a:rPr sz="3100" b="0" dirty="0">
                <a:solidFill>
                  <a:srgbClr val="2E7787"/>
                </a:solidFill>
                <a:latin typeface="Arial"/>
                <a:cs typeface="Arial"/>
              </a:rPr>
              <a:t>ψηφίζουν,</a:t>
            </a:r>
            <a:r>
              <a:rPr sz="3100" b="0" spc="65" dirty="0">
                <a:solidFill>
                  <a:srgbClr val="2E7787"/>
                </a:solidFill>
                <a:latin typeface="Arial"/>
                <a:cs typeface="Arial"/>
              </a:rPr>
              <a:t> </a:t>
            </a:r>
            <a:r>
              <a:rPr sz="3100" b="0" dirty="0">
                <a:solidFill>
                  <a:srgbClr val="2E7787"/>
                </a:solidFill>
                <a:latin typeface="Arial"/>
                <a:cs typeface="Arial"/>
              </a:rPr>
              <a:t>τις</a:t>
            </a:r>
            <a:r>
              <a:rPr sz="3100" b="0" spc="85" dirty="0">
                <a:solidFill>
                  <a:srgbClr val="2E7787"/>
                </a:solidFill>
                <a:latin typeface="Arial"/>
                <a:cs typeface="Arial"/>
              </a:rPr>
              <a:t> </a:t>
            </a:r>
            <a:r>
              <a:rPr sz="3100" dirty="0">
                <a:solidFill>
                  <a:srgbClr val="2E7787"/>
                </a:solidFill>
              </a:rPr>
              <a:t>εκλογικές</a:t>
            </a:r>
            <a:r>
              <a:rPr sz="3100" spc="60" dirty="0">
                <a:solidFill>
                  <a:srgbClr val="2E7787"/>
                </a:solidFill>
              </a:rPr>
              <a:t> </a:t>
            </a:r>
            <a:r>
              <a:rPr sz="3100" dirty="0">
                <a:solidFill>
                  <a:srgbClr val="2E7787"/>
                </a:solidFill>
              </a:rPr>
              <a:t>αναμετρήσεις</a:t>
            </a:r>
            <a:r>
              <a:rPr sz="3100" spc="65" dirty="0">
                <a:solidFill>
                  <a:srgbClr val="2E7787"/>
                </a:solidFill>
              </a:rPr>
              <a:t> </a:t>
            </a:r>
            <a:r>
              <a:rPr sz="3100" b="0" spc="-25" dirty="0">
                <a:solidFill>
                  <a:srgbClr val="2E7787"/>
                </a:solidFill>
                <a:latin typeface="Arial"/>
                <a:cs typeface="Arial"/>
              </a:rPr>
              <a:t>για </a:t>
            </a:r>
            <a:r>
              <a:rPr sz="3100" b="0" dirty="0">
                <a:solidFill>
                  <a:srgbClr val="2E7787"/>
                </a:solidFill>
                <a:latin typeface="Arial"/>
                <a:cs typeface="Arial"/>
              </a:rPr>
              <a:t>τις</a:t>
            </a:r>
            <a:r>
              <a:rPr sz="3100" b="0" spc="65" dirty="0">
                <a:solidFill>
                  <a:srgbClr val="2E7787"/>
                </a:solidFill>
                <a:latin typeface="Arial"/>
                <a:cs typeface="Arial"/>
              </a:rPr>
              <a:t> </a:t>
            </a:r>
            <a:r>
              <a:rPr sz="3100" b="0" dirty="0">
                <a:solidFill>
                  <a:srgbClr val="2E7787"/>
                </a:solidFill>
                <a:latin typeface="Arial"/>
                <a:cs typeface="Arial"/>
              </a:rPr>
              <a:t>οποίες</a:t>
            </a:r>
            <a:r>
              <a:rPr sz="3100" b="0" spc="65" dirty="0">
                <a:solidFill>
                  <a:srgbClr val="2E7787"/>
                </a:solidFill>
                <a:latin typeface="Arial"/>
                <a:cs typeface="Arial"/>
              </a:rPr>
              <a:t> </a:t>
            </a:r>
            <a:r>
              <a:rPr sz="3100" b="0" dirty="0">
                <a:solidFill>
                  <a:srgbClr val="2E7787"/>
                </a:solidFill>
                <a:latin typeface="Arial"/>
                <a:cs typeface="Arial"/>
              </a:rPr>
              <a:t>έχουν</a:t>
            </a:r>
            <a:r>
              <a:rPr sz="3100" b="0" spc="65" dirty="0">
                <a:solidFill>
                  <a:srgbClr val="2E7787"/>
                </a:solidFill>
                <a:latin typeface="Arial"/>
                <a:cs typeface="Arial"/>
              </a:rPr>
              <a:t> </a:t>
            </a:r>
            <a:r>
              <a:rPr sz="3100" b="0" dirty="0">
                <a:solidFill>
                  <a:srgbClr val="2E7787"/>
                </a:solidFill>
                <a:latin typeface="Arial"/>
                <a:cs typeface="Arial"/>
              </a:rPr>
              <a:t>δικαίωμα</a:t>
            </a:r>
            <a:r>
              <a:rPr sz="3100" b="0" spc="65" dirty="0">
                <a:solidFill>
                  <a:srgbClr val="2E7787"/>
                </a:solidFill>
                <a:latin typeface="Arial"/>
                <a:cs typeface="Arial"/>
              </a:rPr>
              <a:t> </a:t>
            </a:r>
            <a:r>
              <a:rPr sz="3100" b="0" dirty="0">
                <a:solidFill>
                  <a:srgbClr val="2E7787"/>
                </a:solidFill>
                <a:latin typeface="Arial"/>
                <a:cs typeface="Arial"/>
              </a:rPr>
              <a:t>ψήφου</a:t>
            </a:r>
            <a:r>
              <a:rPr sz="3100" b="0" spc="50" dirty="0">
                <a:solidFill>
                  <a:srgbClr val="2E7787"/>
                </a:solidFill>
                <a:latin typeface="Arial"/>
                <a:cs typeface="Arial"/>
              </a:rPr>
              <a:t> </a:t>
            </a:r>
            <a:r>
              <a:rPr sz="3100" b="0" dirty="0">
                <a:solidFill>
                  <a:srgbClr val="2E7787"/>
                </a:solidFill>
                <a:latin typeface="Arial"/>
                <a:cs typeface="Arial"/>
              </a:rPr>
              <a:t>και</a:t>
            </a:r>
            <a:r>
              <a:rPr sz="3100" b="0" spc="65" dirty="0">
                <a:solidFill>
                  <a:srgbClr val="2E7787"/>
                </a:solidFill>
                <a:latin typeface="Arial"/>
                <a:cs typeface="Arial"/>
              </a:rPr>
              <a:t> </a:t>
            </a:r>
            <a:r>
              <a:rPr sz="3100" b="0" dirty="0">
                <a:solidFill>
                  <a:srgbClr val="2E7787"/>
                </a:solidFill>
                <a:latin typeface="Arial"/>
                <a:cs typeface="Arial"/>
              </a:rPr>
              <a:t>τους</a:t>
            </a:r>
            <a:r>
              <a:rPr sz="3100" b="0" spc="60" dirty="0">
                <a:solidFill>
                  <a:srgbClr val="2E7787"/>
                </a:solidFill>
                <a:latin typeface="Arial"/>
                <a:cs typeface="Arial"/>
              </a:rPr>
              <a:t> </a:t>
            </a:r>
            <a:r>
              <a:rPr sz="3100" spc="-10" dirty="0">
                <a:solidFill>
                  <a:srgbClr val="2E7787"/>
                </a:solidFill>
              </a:rPr>
              <a:t>σταυρούς προτίμησης</a:t>
            </a:r>
            <a:r>
              <a:rPr sz="3100" b="0" spc="-10" dirty="0">
                <a:solidFill>
                  <a:srgbClr val="2E7787"/>
                </a:solidFill>
                <a:latin typeface="Arial"/>
                <a:cs typeface="Arial"/>
              </a:rPr>
              <a:t>:</a:t>
            </a:r>
            <a:endParaRPr sz="3100">
              <a:latin typeface="Arial"/>
              <a:cs typeface="Arial"/>
            </a:endParaRPr>
          </a:p>
        </p:txBody>
      </p:sp>
      <p:sp>
        <p:nvSpPr>
          <p:cNvPr id="3" name="object 3"/>
          <p:cNvSpPr txBox="1"/>
          <p:nvPr/>
        </p:nvSpPr>
        <p:spPr>
          <a:xfrm>
            <a:off x="1062345" y="5857655"/>
            <a:ext cx="7352665" cy="1265555"/>
          </a:xfrm>
          <a:prstGeom prst="rect">
            <a:avLst/>
          </a:prstGeom>
        </p:spPr>
        <p:txBody>
          <a:bodyPr vert="horz" wrap="square" lIns="0" tIns="17145" rIns="0" bIns="0" rtlCol="0">
            <a:spAutoFit/>
          </a:bodyPr>
          <a:lstStyle/>
          <a:p>
            <a:pPr marL="483234" indent="-470534">
              <a:lnSpc>
                <a:spcPct val="100000"/>
              </a:lnSpc>
              <a:spcBef>
                <a:spcPts val="135"/>
              </a:spcBef>
              <a:buSzPct val="120967"/>
              <a:buChar char="•"/>
              <a:tabLst>
                <a:tab pos="483234" algn="l"/>
              </a:tabLst>
            </a:pPr>
            <a:r>
              <a:rPr sz="3100" dirty="0">
                <a:solidFill>
                  <a:srgbClr val="2E7787"/>
                </a:solidFill>
                <a:latin typeface="Arial"/>
                <a:cs typeface="Arial"/>
              </a:rPr>
              <a:t>Ιστοσελίδα:</a:t>
            </a:r>
            <a:r>
              <a:rPr sz="3100" spc="125" dirty="0">
                <a:solidFill>
                  <a:srgbClr val="2E7787"/>
                </a:solidFill>
                <a:latin typeface="Arial"/>
                <a:cs typeface="Arial"/>
              </a:rPr>
              <a:t> </a:t>
            </a:r>
            <a:r>
              <a:rPr sz="3100" b="1" spc="-10" dirty="0">
                <a:solidFill>
                  <a:srgbClr val="E28B18"/>
                </a:solidFill>
                <a:latin typeface="Arial"/>
                <a:cs typeface="Arial"/>
              </a:rPr>
              <a:t>elections.gov.cy</a:t>
            </a:r>
            <a:endParaRPr sz="3100">
              <a:latin typeface="Arial"/>
              <a:cs typeface="Arial"/>
            </a:endParaRPr>
          </a:p>
          <a:p>
            <a:pPr marL="2651125">
              <a:lnSpc>
                <a:spcPct val="100000"/>
              </a:lnSpc>
              <a:spcBef>
                <a:spcPts val="2280"/>
              </a:spcBef>
            </a:pPr>
            <a:r>
              <a:rPr sz="3100" b="1" spc="-10" dirty="0">
                <a:solidFill>
                  <a:srgbClr val="E28B18"/>
                </a:solidFill>
                <a:latin typeface="Arial"/>
                <a:cs typeface="Arial"/>
              </a:rPr>
              <a:t>wtv.elections.moi.gov.cy</a:t>
            </a:r>
            <a:endParaRPr sz="3100">
              <a:latin typeface="Arial"/>
              <a:cs typeface="Arial"/>
            </a:endParaRPr>
          </a:p>
        </p:txBody>
      </p:sp>
      <p:sp>
        <p:nvSpPr>
          <p:cNvPr id="4" name="object 4"/>
          <p:cNvSpPr txBox="1"/>
          <p:nvPr/>
        </p:nvSpPr>
        <p:spPr>
          <a:xfrm>
            <a:off x="906559" y="1617721"/>
            <a:ext cx="7811134" cy="478155"/>
          </a:xfrm>
          <a:prstGeom prst="rect">
            <a:avLst/>
          </a:prstGeom>
        </p:spPr>
        <p:txBody>
          <a:bodyPr vert="horz" wrap="square" lIns="0" tIns="14604" rIns="0" bIns="0" rtlCol="0">
            <a:spAutoFit/>
          </a:bodyPr>
          <a:lstStyle/>
          <a:p>
            <a:pPr marL="12700">
              <a:lnSpc>
                <a:spcPct val="100000"/>
              </a:lnSpc>
              <a:spcBef>
                <a:spcPts val="114"/>
              </a:spcBef>
            </a:pPr>
            <a:r>
              <a:rPr sz="2950" b="1" dirty="0">
                <a:solidFill>
                  <a:srgbClr val="2E7787"/>
                </a:solidFill>
                <a:latin typeface="Arial"/>
                <a:cs typeface="Arial"/>
              </a:rPr>
              <a:t>«Πού</a:t>
            </a:r>
            <a:r>
              <a:rPr sz="2950" b="1" spc="-25" dirty="0">
                <a:solidFill>
                  <a:srgbClr val="2E7787"/>
                </a:solidFill>
                <a:latin typeface="Arial"/>
                <a:cs typeface="Arial"/>
              </a:rPr>
              <a:t> </a:t>
            </a:r>
            <a:r>
              <a:rPr sz="2950" b="1" dirty="0">
                <a:solidFill>
                  <a:srgbClr val="2E7787"/>
                </a:solidFill>
                <a:latin typeface="Arial"/>
                <a:cs typeface="Arial"/>
              </a:rPr>
              <a:t>&amp;</a:t>
            </a:r>
            <a:r>
              <a:rPr sz="2950" b="1" spc="-20" dirty="0">
                <a:solidFill>
                  <a:srgbClr val="2E7787"/>
                </a:solidFill>
                <a:latin typeface="Arial"/>
                <a:cs typeface="Arial"/>
              </a:rPr>
              <a:t> </a:t>
            </a:r>
            <a:r>
              <a:rPr sz="2950" b="1" dirty="0">
                <a:solidFill>
                  <a:srgbClr val="2E7787"/>
                </a:solidFill>
                <a:latin typeface="Arial"/>
                <a:cs typeface="Arial"/>
              </a:rPr>
              <a:t>Tι</a:t>
            </a:r>
            <a:r>
              <a:rPr sz="2950" b="1" spc="-25" dirty="0">
                <a:solidFill>
                  <a:srgbClr val="2E7787"/>
                </a:solidFill>
                <a:latin typeface="Arial"/>
                <a:cs typeface="Arial"/>
              </a:rPr>
              <a:t> </a:t>
            </a:r>
            <a:r>
              <a:rPr sz="2950" b="1" dirty="0">
                <a:solidFill>
                  <a:srgbClr val="2E7787"/>
                </a:solidFill>
                <a:latin typeface="Arial"/>
                <a:cs typeface="Arial"/>
              </a:rPr>
              <a:t>ψηφίζω»</a:t>
            </a:r>
            <a:r>
              <a:rPr sz="2950" b="1" spc="-15" dirty="0">
                <a:solidFill>
                  <a:srgbClr val="2E7787"/>
                </a:solidFill>
                <a:latin typeface="Arial"/>
                <a:cs typeface="Arial"/>
              </a:rPr>
              <a:t> </a:t>
            </a:r>
            <a:r>
              <a:rPr sz="2950" b="1" dirty="0">
                <a:solidFill>
                  <a:srgbClr val="2E7787"/>
                </a:solidFill>
                <a:latin typeface="Arial"/>
                <a:cs typeface="Arial"/>
              </a:rPr>
              <a:t>-</a:t>
            </a:r>
            <a:r>
              <a:rPr sz="2950" b="1" spc="-30" dirty="0">
                <a:solidFill>
                  <a:srgbClr val="2E7787"/>
                </a:solidFill>
                <a:latin typeface="Arial"/>
                <a:cs typeface="Arial"/>
              </a:rPr>
              <a:t> </a:t>
            </a:r>
            <a:r>
              <a:rPr sz="2950" b="1" dirty="0">
                <a:solidFill>
                  <a:srgbClr val="2E7787"/>
                </a:solidFill>
                <a:latin typeface="Arial"/>
                <a:cs typeface="Arial"/>
              </a:rPr>
              <a:t>Πηγές</a:t>
            </a:r>
            <a:r>
              <a:rPr sz="2950" b="1" spc="-20" dirty="0">
                <a:solidFill>
                  <a:srgbClr val="2E7787"/>
                </a:solidFill>
                <a:latin typeface="Arial"/>
                <a:cs typeface="Arial"/>
              </a:rPr>
              <a:t> </a:t>
            </a:r>
            <a:r>
              <a:rPr sz="2950" b="1" spc="-10" dirty="0">
                <a:solidFill>
                  <a:srgbClr val="2E7787"/>
                </a:solidFill>
                <a:latin typeface="Arial"/>
                <a:cs typeface="Arial"/>
              </a:rPr>
              <a:t>Πληροφόρησης</a:t>
            </a:r>
            <a:endParaRPr sz="2950">
              <a:latin typeface="Arial"/>
              <a:cs typeface="Arial"/>
            </a:endParaRPr>
          </a:p>
        </p:txBody>
      </p:sp>
      <p:grpSp>
        <p:nvGrpSpPr>
          <p:cNvPr id="5" name="object 5"/>
          <p:cNvGrpSpPr/>
          <p:nvPr/>
        </p:nvGrpSpPr>
        <p:grpSpPr>
          <a:xfrm>
            <a:off x="13611225" y="761077"/>
            <a:ext cx="4766310" cy="7799070"/>
            <a:chOff x="13611225" y="761077"/>
            <a:chExt cx="4766310" cy="7799070"/>
          </a:xfrm>
        </p:grpSpPr>
        <p:pic>
          <p:nvPicPr>
            <p:cNvPr id="6" name="object 6"/>
            <p:cNvPicPr/>
            <p:nvPr/>
          </p:nvPicPr>
          <p:blipFill>
            <a:blip r:embed="rId2" cstate="print"/>
            <a:stretch>
              <a:fillRect/>
            </a:stretch>
          </p:blipFill>
          <p:spPr>
            <a:xfrm>
              <a:off x="13611225" y="761077"/>
              <a:ext cx="4765790" cy="7798714"/>
            </a:xfrm>
            <a:prstGeom prst="rect">
              <a:avLst/>
            </a:prstGeom>
          </p:spPr>
        </p:pic>
        <p:pic>
          <p:nvPicPr>
            <p:cNvPr id="7" name="object 7"/>
            <p:cNvPicPr/>
            <p:nvPr/>
          </p:nvPicPr>
          <p:blipFill>
            <a:blip r:embed="rId3" cstate="print"/>
            <a:stretch>
              <a:fillRect/>
            </a:stretch>
          </p:blipFill>
          <p:spPr>
            <a:xfrm>
              <a:off x="13840416" y="990126"/>
              <a:ext cx="4334946" cy="7368152"/>
            </a:xfrm>
            <a:prstGeom prst="rect">
              <a:avLst/>
            </a:prstGeom>
          </p:spPr>
        </p:pic>
        <p:sp>
          <p:nvSpPr>
            <p:cNvPr id="8" name="object 8"/>
            <p:cNvSpPr/>
            <p:nvPr/>
          </p:nvSpPr>
          <p:spPr>
            <a:xfrm>
              <a:off x="13803768" y="953478"/>
              <a:ext cx="4408805" cy="7441565"/>
            </a:xfrm>
            <a:custGeom>
              <a:avLst/>
              <a:gdLst/>
              <a:ahLst/>
              <a:cxnLst/>
              <a:rect l="l" t="t" r="r" b="b"/>
              <a:pathLst>
                <a:path w="4408805" h="7441565">
                  <a:moveTo>
                    <a:pt x="758196" y="0"/>
                  </a:moveTo>
                  <a:lnTo>
                    <a:pt x="4408242" y="0"/>
                  </a:lnTo>
                  <a:lnTo>
                    <a:pt x="4408242" y="6683252"/>
                  </a:lnTo>
                  <a:lnTo>
                    <a:pt x="4404368" y="6759898"/>
                  </a:lnTo>
                  <a:lnTo>
                    <a:pt x="4392850" y="6835289"/>
                  </a:lnTo>
                  <a:lnTo>
                    <a:pt x="4374107" y="6908061"/>
                  </a:lnTo>
                  <a:lnTo>
                    <a:pt x="4348663" y="6977798"/>
                  </a:lnTo>
                  <a:lnTo>
                    <a:pt x="4316622" y="7044183"/>
                  </a:lnTo>
                  <a:lnTo>
                    <a:pt x="4278613" y="7106799"/>
                  </a:lnTo>
                  <a:lnTo>
                    <a:pt x="4234949" y="7165226"/>
                  </a:lnTo>
                  <a:lnTo>
                    <a:pt x="4185945" y="7219151"/>
                  </a:lnTo>
                  <a:lnTo>
                    <a:pt x="4132020" y="7268155"/>
                  </a:lnTo>
                  <a:lnTo>
                    <a:pt x="4073593" y="7311819"/>
                  </a:lnTo>
                  <a:lnTo>
                    <a:pt x="4010977" y="7349828"/>
                  </a:lnTo>
                  <a:lnTo>
                    <a:pt x="3944591" y="7381869"/>
                  </a:lnTo>
                  <a:lnTo>
                    <a:pt x="3874855" y="7407313"/>
                  </a:lnTo>
                  <a:lnTo>
                    <a:pt x="3802083" y="7426056"/>
                  </a:lnTo>
                  <a:lnTo>
                    <a:pt x="3726692" y="7437574"/>
                  </a:lnTo>
                  <a:lnTo>
                    <a:pt x="3650045" y="7441448"/>
                  </a:lnTo>
                  <a:lnTo>
                    <a:pt x="0" y="7441448"/>
                  </a:lnTo>
                  <a:lnTo>
                    <a:pt x="0" y="758196"/>
                  </a:lnTo>
                  <a:lnTo>
                    <a:pt x="3874" y="681549"/>
                  </a:lnTo>
                  <a:lnTo>
                    <a:pt x="15392" y="606159"/>
                  </a:lnTo>
                  <a:lnTo>
                    <a:pt x="34135" y="533386"/>
                  </a:lnTo>
                  <a:lnTo>
                    <a:pt x="59579" y="463650"/>
                  </a:lnTo>
                  <a:lnTo>
                    <a:pt x="91620" y="397265"/>
                  </a:lnTo>
                  <a:lnTo>
                    <a:pt x="129629" y="334649"/>
                  </a:lnTo>
                  <a:lnTo>
                    <a:pt x="173293" y="276221"/>
                  </a:lnTo>
                  <a:lnTo>
                    <a:pt x="222296" y="222296"/>
                  </a:lnTo>
                  <a:lnTo>
                    <a:pt x="276221" y="173293"/>
                  </a:lnTo>
                  <a:lnTo>
                    <a:pt x="334649" y="129629"/>
                  </a:lnTo>
                  <a:lnTo>
                    <a:pt x="397265" y="91620"/>
                  </a:lnTo>
                  <a:lnTo>
                    <a:pt x="463650" y="59579"/>
                  </a:lnTo>
                  <a:lnTo>
                    <a:pt x="533386" y="34135"/>
                  </a:lnTo>
                  <a:lnTo>
                    <a:pt x="606159" y="15392"/>
                  </a:lnTo>
                  <a:lnTo>
                    <a:pt x="681549" y="3874"/>
                  </a:lnTo>
                  <a:lnTo>
                    <a:pt x="758196" y="0"/>
                  </a:lnTo>
                  <a:close/>
                </a:path>
              </a:pathLst>
            </a:custGeom>
            <a:ln w="73296">
              <a:solidFill>
                <a:srgbClr val="FFFFFF"/>
              </a:solidFill>
            </a:ln>
          </p:spPr>
          <p:txBody>
            <a:bodyPr wrap="square" lIns="0" tIns="0" rIns="0" bIns="0" rtlCol="0"/>
            <a:lstStyle/>
            <a:p>
              <a:endParaRPr/>
            </a:p>
          </p:txBody>
        </p:sp>
      </p:grpSp>
      <p:pic>
        <p:nvPicPr>
          <p:cNvPr id="9" name="object 9"/>
          <p:cNvPicPr/>
          <p:nvPr/>
        </p:nvPicPr>
        <p:blipFill>
          <a:blip r:embed="rId4" cstate="print"/>
          <a:stretch>
            <a:fillRect/>
          </a:stretch>
        </p:blipFill>
        <p:spPr>
          <a:xfrm>
            <a:off x="1032848" y="49003"/>
            <a:ext cx="2798239" cy="1882246"/>
          </a:xfrm>
          <a:prstGeom prst="rect">
            <a:avLst/>
          </a:prstGeom>
        </p:spPr>
      </p:pic>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2686485"/>
            <a:ext cx="7012940" cy="478155"/>
          </a:xfrm>
          <a:prstGeom prst="rect">
            <a:avLst/>
          </a:prstGeom>
        </p:spPr>
        <p:txBody>
          <a:bodyPr vert="horz" wrap="square" lIns="0" tIns="14604" rIns="0" bIns="0" rtlCol="0">
            <a:spAutoFit/>
          </a:bodyPr>
          <a:lstStyle/>
          <a:p>
            <a:pPr marL="12700">
              <a:lnSpc>
                <a:spcPct val="100000"/>
              </a:lnSpc>
              <a:spcBef>
                <a:spcPts val="114"/>
              </a:spcBef>
            </a:pPr>
            <a:r>
              <a:rPr sz="2950" b="1" dirty="0">
                <a:solidFill>
                  <a:srgbClr val="E28B18"/>
                </a:solidFill>
                <a:latin typeface="Arial"/>
                <a:cs typeface="Arial"/>
              </a:rPr>
              <a:t>Τηλεφωνική υπηρεσία </a:t>
            </a:r>
            <a:r>
              <a:rPr sz="2950" b="1" spc="-10" dirty="0">
                <a:solidFill>
                  <a:srgbClr val="E28B18"/>
                </a:solidFill>
                <a:latin typeface="Arial"/>
                <a:cs typeface="Arial"/>
              </a:rPr>
              <a:t>πληροφόρησης</a:t>
            </a:r>
            <a:endParaRPr sz="2950">
              <a:latin typeface="Arial"/>
              <a:cs typeface="Arial"/>
            </a:endParaRPr>
          </a:p>
        </p:txBody>
      </p:sp>
      <p:graphicFrame>
        <p:nvGraphicFramePr>
          <p:cNvPr id="3" name="object 3"/>
          <p:cNvGraphicFramePr>
            <a:graphicFrameLocks noGrp="1"/>
          </p:cNvGraphicFramePr>
          <p:nvPr/>
        </p:nvGraphicFramePr>
        <p:xfrm>
          <a:off x="1011904" y="3699661"/>
          <a:ext cx="13259433" cy="4806950"/>
        </p:xfrm>
        <a:graphic>
          <a:graphicData uri="http://schemas.openxmlformats.org/drawingml/2006/table">
            <a:tbl>
              <a:tblPr firstRow="1" bandRow="1">
                <a:tableStyleId>{2D5ABB26-0587-4C30-8999-92F81FD0307C}</a:tableStyleId>
              </a:tblPr>
              <a:tblGrid>
                <a:gridCol w="4419600">
                  <a:extLst>
                    <a:ext uri="{9D8B030D-6E8A-4147-A177-3AD203B41FA5}">
                      <a16:colId xmlns:a16="http://schemas.microsoft.com/office/drawing/2014/main" val="20000"/>
                    </a:ext>
                  </a:extLst>
                </a:gridCol>
                <a:gridCol w="2262504">
                  <a:extLst>
                    <a:ext uri="{9D8B030D-6E8A-4147-A177-3AD203B41FA5}">
                      <a16:colId xmlns:a16="http://schemas.microsoft.com/office/drawing/2014/main" val="20001"/>
                    </a:ext>
                  </a:extLst>
                </a:gridCol>
                <a:gridCol w="2261870">
                  <a:extLst>
                    <a:ext uri="{9D8B030D-6E8A-4147-A177-3AD203B41FA5}">
                      <a16:colId xmlns:a16="http://schemas.microsoft.com/office/drawing/2014/main" val="20002"/>
                    </a:ext>
                  </a:extLst>
                </a:gridCol>
                <a:gridCol w="2261870">
                  <a:extLst>
                    <a:ext uri="{9D8B030D-6E8A-4147-A177-3AD203B41FA5}">
                      <a16:colId xmlns:a16="http://schemas.microsoft.com/office/drawing/2014/main" val="20003"/>
                    </a:ext>
                  </a:extLst>
                </a:gridCol>
                <a:gridCol w="2053589">
                  <a:extLst>
                    <a:ext uri="{9D8B030D-6E8A-4147-A177-3AD203B41FA5}">
                      <a16:colId xmlns:a16="http://schemas.microsoft.com/office/drawing/2014/main" val="20004"/>
                    </a:ext>
                  </a:extLst>
                </a:gridCol>
              </a:tblGrid>
              <a:tr h="576580">
                <a:tc>
                  <a:txBody>
                    <a:bodyPr/>
                    <a:lstStyle/>
                    <a:p>
                      <a:pPr marL="31750">
                        <a:lnSpc>
                          <a:spcPts val="3279"/>
                        </a:lnSpc>
                        <a:tabLst>
                          <a:tab pos="4178300" algn="l"/>
                        </a:tabLst>
                      </a:pPr>
                      <a:r>
                        <a:rPr sz="2950" dirty="0">
                          <a:solidFill>
                            <a:srgbClr val="2E7787"/>
                          </a:solidFill>
                          <a:latin typeface="Arial"/>
                          <a:cs typeface="Arial"/>
                        </a:rPr>
                        <a:t>Παγκύπριος</a:t>
                      </a:r>
                      <a:r>
                        <a:rPr sz="2950" spc="10" dirty="0">
                          <a:solidFill>
                            <a:srgbClr val="2E7787"/>
                          </a:solidFill>
                          <a:latin typeface="Arial"/>
                          <a:cs typeface="Arial"/>
                        </a:rPr>
                        <a:t> </a:t>
                      </a:r>
                      <a:r>
                        <a:rPr sz="2950" spc="-10" dirty="0">
                          <a:solidFill>
                            <a:srgbClr val="2E7787"/>
                          </a:solidFill>
                          <a:latin typeface="Arial"/>
                          <a:cs typeface="Arial"/>
                        </a:rPr>
                        <a:t>αριθμός</a:t>
                      </a:r>
                      <a:r>
                        <a:rPr sz="2950" dirty="0">
                          <a:solidFill>
                            <a:srgbClr val="2E7787"/>
                          </a:solidFill>
                          <a:latin typeface="Arial"/>
                          <a:cs typeface="Arial"/>
                        </a:rPr>
                        <a:t>	</a:t>
                      </a:r>
                      <a:r>
                        <a:rPr sz="2950" spc="-50" dirty="0">
                          <a:solidFill>
                            <a:srgbClr val="2E7787"/>
                          </a:solidFill>
                          <a:latin typeface="Arial"/>
                          <a:cs typeface="Arial"/>
                        </a:rPr>
                        <a:t>:</a:t>
                      </a:r>
                      <a:endParaRPr sz="2950">
                        <a:latin typeface="Arial"/>
                        <a:cs typeface="Arial"/>
                      </a:endParaRPr>
                    </a:p>
                  </a:txBody>
                  <a:tcPr marL="0" marR="0" marT="0" marB="0"/>
                </a:tc>
                <a:tc>
                  <a:txBody>
                    <a:bodyPr/>
                    <a:lstStyle/>
                    <a:p>
                      <a:pPr marL="135890">
                        <a:lnSpc>
                          <a:spcPts val="3279"/>
                        </a:lnSpc>
                      </a:pPr>
                      <a:r>
                        <a:rPr sz="2950" b="1" dirty="0">
                          <a:solidFill>
                            <a:srgbClr val="E28B18"/>
                          </a:solidFill>
                          <a:latin typeface="Arial"/>
                          <a:cs typeface="Arial"/>
                        </a:rPr>
                        <a:t>77</a:t>
                      </a:r>
                      <a:r>
                        <a:rPr sz="2950" b="1" spc="5" dirty="0">
                          <a:solidFill>
                            <a:srgbClr val="E28B18"/>
                          </a:solidFill>
                          <a:latin typeface="Arial"/>
                          <a:cs typeface="Arial"/>
                        </a:rPr>
                        <a:t> </a:t>
                      </a:r>
                      <a:r>
                        <a:rPr sz="2950" b="1" dirty="0">
                          <a:solidFill>
                            <a:srgbClr val="E28B18"/>
                          </a:solidFill>
                          <a:latin typeface="Arial"/>
                          <a:cs typeface="Arial"/>
                        </a:rPr>
                        <a:t>77</a:t>
                      </a:r>
                      <a:r>
                        <a:rPr sz="2950" b="1" spc="-10" dirty="0">
                          <a:solidFill>
                            <a:srgbClr val="E28B18"/>
                          </a:solidFill>
                          <a:latin typeface="Arial"/>
                          <a:cs typeface="Arial"/>
                        </a:rPr>
                        <a:t> </a:t>
                      </a:r>
                      <a:r>
                        <a:rPr sz="2950" b="1" dirty="0">
                          <a:solidFill>
                            <a:srgbClr val="E28B18"/>
                          </a:solidFill>
                          <a:latin typeface="Arial"/>
                          <a:cs typeface="Arial"/>
                        </a:rPr>
                        <a:t>22</a:t>
                      </a:r>
                      <a:r>
                        <a:rPr sz="2950" b="1" spc="5" dirty="0">
                          <a:solidFill>
                            <a:srgbClr val="E28B18"/>
                          </a:solidFill>
                          <a:latin typeface="Arial"/>
                          <a:cs typeface="Arial"/>
                        </a:rPr>
                        <a:t> </a:t>
                      </a:r>
                      <a:r>
                        <a:rPr sz="2950" b="1" spc="-25" dirty="0">
                          <a:solidFill>
                            <a:srgbClr val="E28B18"/>
                          </a:solidFill>
                          <a:latin typeface="Arial"/>
                          <a:cs typeface="Arial"/>
                        </a:rPr>
                        <a:t>12</a:t>
                      </a:r>
                      <a:endParaRPr sz="2950">
                        <a:latin typeface="Arial"/>
                        <a:cs typeface="Arial"/>
                      </a:endParaRPr>
                    </a:p>
                  </a:txBody>
                  <a:tcPr marL="0" marR="0" marT="0" marB="0"/>
                </a:tc>
                <a:tc rowSpan="2" gridSpan="3">
                  <a:txBody>
                    <a:bodyPr/>
                    <a:lstStyle/>
                    <a:p>
                      <a:pPr>
                        <a:lnSpc>
                          <a:spcPct val="100000"/>
                        </a:lnSpc>
                      </a:pPr>
                      <a:endParaRPr sz="2700">
                        <a:latin typeface="Times New Roman"/>
                        <a:cs typeface="Times New Roman"/>
                      </a:endParaRPr>
                    </a:p>
                  </a:txBody>
                  <a:tcPr marL="0" marR="0" marT="0" marB="0"/>
                </a:tc>
                <a:tc rowSpan="2" hMerge="1">
                  <a:txBody>
                    <a:bodyPr/>
                    <a:lstStyle/>
                    <a:p>
                      <a:endParaRPr/>
                    </a:p>
                  </a:txBody>
                  <a:tcPr marL="0" marR="0" marT="0" marB="0"/>
                </a:tc>
                <a:tc rowSpan="2" hMerge="1">
                  <a:txBody>
                    <a:bodyPr/>
                    <a:lstStyle/>
                    <a:p>
                      <a:endParaRPr/>
                    </a:p>
                  </a:txBody>
                  <a:tcPr marL="0" marR="0" marT="0" marB="0"/>
                </a:tc>
                <a:extLst>
                  <a:ext uri="{0D108BD9-81ED-4DB2-BD59-A6C34878D82A}">
                    <a16:rowId xmlns:a16="http://schemas.microsoft.com/office/drawing/2014/main" val="10000"/>
                  </a:ext>
                </a:extLst>
              </a:tr>
              <a:tr h="730885">
                <a:tc>
                  <a:txBody>
                    <a:bodyPr/>
                    <a:lstStyle/>
                    <a:p>
                      <a:pPr marL="31750">
                        <a:lnSpc>
                          <a:spcPct val="100000"/>
                        </a:lnSpc>
                        <a:spcBef>
                          <a:spcPts val="960"/>
                        </a:spcBef>
                        <a:tabLst>
                          <a:tab pos="4178300" algn="l"/>
                        </a:tabLst>
                      </a:pPr>
                      <a:r>
                        <a:rPr sz="2950" dirty="0">
                          <a:solidFill>
                            <a:srgbClr val="2E7787"/>
                          </a:solidFill>
                          <a:latin typeface="Arial"/>
                          <a:cs typeface="Arial"/>
                        </a:rPr>
                        <a:t>Υπουργείο</a:t>
                      </a:r>
                      <a:r>
                        <a:rPr sz="2950" spc="-45" dirty="0">
                          <a:solidFill>
                            <a:srgbClr val="2E7787"/>
                          </a:solidFill>
                          <a:latin typeface="Arial"/>
                          <a:cs typeface="Arial"/>
                        </a:rPr>
                        <a:t> </a:t>
                      </a:r>
                      <a:r>
                        <a:rPr sz="2950" spc="-10" dirty="0">
                          <a:solidFill>
                            <a:srgbClr val="2E7787"/>
                          </a:solidFill>
                          <a:latin typeface="Arial"/>
                          <a:cs typeface="Arial"/>
                        </a:rPr>
                        <a:t>Εσωτερικών</a:t>
                      </a:r>
                      <a:r>
                        <a:rPr sz="2950" dirty="0">
                          <a:solidFill>
                            <a:srgbClr val="2E7787"/>
                          </a:solidFill>
                          <a:latin typeface="Arial"/>
                          <a:cs typeface="Arial"/>
                        </a:rPr>
                        <a:t>	</a:t>
                      </a:r>
                      <a:r>
                        <a:rPr sz="2950" spc="-50" dirty="0">
                          <a:solidFill>
                            <a:srgbClr val="2E7787"/>
                          </a:solidFill>
                          <a:latin typeface="Arial"/>
                          <a:cs typeface="Arial"/>
                        </a:rPr>
                        <a:t>:</a:t>
                      </a:r>
                      <a:endParaRPr sz="2950">
                        <a:latin typeface="Arial"/>
                        <a:cs typeface="Arial"/>
                      </a:endParaRPr>
                    </a:p>
                  </a:txBody>
                  <a:tcPr marL="0" marR="0" marT="121920" marB="0"/>
                </a:tc>
                <a:tc>
                  <a:txBody>
                    <a:bodyPr/>
                    <a:lstStyle/>
                    <a:p>
                      <a:pPr marL="135890">
                        <a:lnSpc>
                          <a:spcPct val="100000"/>
                        </a:lnSpc>
                        <a:spcBef>
                          <a:spcPts val="960"/>
                        </a:spcBef>
                      </a:pPr>
                      <a:r>
                        <a:rPr sz="2950" dirty="0">
                          <a:solidFill>
                            <a:srgbClr val="E28B18"/>
                          </a:solidFill>
                          <a:latin typeface="Arial"/>
                          <a:cs typeface="Arial"/>
                        </a:rPr>
                        <a:t>22</a:t>
                      </a:r>
                      <a:r>
                        <a:rPr sz="2950" spc="5" dirty="0">
                          <a:solidFill>
                            <a:srgbClr val="E28B18"/>
                          </a:solidFill>
                          <a:latin typeface="Arial"/>
                          <a:cs typeface="Arial"/>
                        </a:rPr>
                        <a:t> </a:t>
                      </a:r>
                      <a:r>
                        <a:rPr sz="2950" dirty="0">
                          <a:solidFill>
                            <a:srgbClr val="E28B18"/>
                          </a:solidFill>
                          <a:latin typeface="Arial"/>
                          <a:cs typeface="Arial"/>
                        </a:rPr>
                        <a:t>867</a:t>
                      </a:r>
                      <a:r>
                        <a:rPr sz="2950" spc="5" dirty="0">
                          <a:solidFill>
                            <a:srgbClr val="E28B18"/>
                          </a:solidFill>
                          <a:latin typeface="Arial"/>
                          <a:cs typeface="Arial"/>
                        </a:rPr>
                        <a:t> </a:t>
                      </a:r>
                      <a:r>
                        <a:rPr sz="2950" spc="-25" dirty="0">
                          <a:solidFill>
                            <a:srgbClr val="E28B18"/>
                          </a:solidFill>
                          <a:latin typeface="Arial"/>
                          <a:cs typeface="Arial"/>
                        </a:rPr>
                        <a:t>640</a:t>
                      </a:r>
                      <a:endParaRPr sz="2950">
                        <a:latin typeface="Arial"/>
                        <a:cs typeface="Arial"/>
                      </a:endParaRPr>
                    </a:p>
                  </a:txBody>
                  <a:tcPr marL="0" marR="0" marT="121920" marB="0"/>
                </a:tc>
                <a:tc gridSpan="3"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1"/>
                  </a:ext>
                </a:extLst>
              </a:tr>
              <a:tr h="730885">
                <a:tc>
                  <a:txBody>
                    <a:bodyPr/>
                    <a:lstStyle/>
                    <a:p>
                      <a:pPr marL="31750">
                        <a:lnSpc>
                          <a:spcPct val="100000"/>
                        </a:lnSpc>
                        <a:spcBef>
                          <a:spcPts val="955"/>
                        </a:spcBef>
                        <a:tabLst>
                          <a:tab pos="4178300" algn="l"/>
                        </a:tabLst>
                      </a:pPr>
                      <a:r>
                        <a:rPr sz="2950" spc="-10" dirty="0">
                          <a:solidFill>
                            <a:srgbClr val="2E7787"/>
                          </a:solidFill>
                          <a:latin typeface="Arial"/>
                          <a:cs typeface="Arial"/>
                        </a:rPr>
                        <a:t>Λευκωσία</a:t>
                      </a:r>
                      <a:r>
                        <a:rPr sz="2950" dirty="0">
                          <a:solidFill>
                            <a:srgbClr val="2E7787"/>
                          </a:solidFill>
                          <a:latin typeface="Arial"/>
                          <a:cs typeface="Arial"/>
                        </a:rPr>
                        <a:t>	</a:t>
                      </a:r>
                      <a:r>
                        <a:rPr sz="2950" spc="-50" dirty="0">
                          <a:solidFill>
                            <a:srgbClr val="2E7787"/>
                          </a:solidFill>
                          <a:latin typeface="Arial"/>
                          <a:cs typeface="Arial"/>
                        </a:rPr>
                        <a:t>:</a:t>
                      </a:r>
                      <a:endParaRPr sz="2950">
                        <a:latin typeface="Arial"/>
                        <a:cs typeface="Arial"/>
                      </a:endParaRPr>
                    </a:p>
                  </a:txBody>
                  <a:tcPr marL="0" marR="0" marT="121285" marB="0"/>
                </a:tc>
                <a:tc>
                  <a:txBody>
                    <a:bodyPr/>
                    <a:lstStyle/>
                    <a:p>
                      <a:pPr marL="135890">
                        <a:lnSpc>
                          <a:spcPct val="100000"/>
                        </a:lnSpc>
                        <a:spcBef>
                          <a:spcPts val="955"/>
                        </a:spcBef>
                      </a:pPr>
                      <a:r>
                        <a:rPr sz="2950" dirty="0">
                          <a:solidFill>
                            <a:srgbClr val="E28B18"/>
                          </a:solidFill>
                          <a:latin typeface="Arial"/>
                          <a:cs typeface="Arial"/>
                        </a:rPr>
                        <a:t>22</a:t>
                      </a:r>
                      <a:r>
                        <a:rPr sz="2950" spc="5" dirty="0">
                          <a:solidFill>
                            <a:srgbClr val="E28B18"/>
                          </a:solidFill>
                          <a:latin typeface="Arial"/>
                          <a:cs typeface="Arial"/>
                        </a:rPr>
                        <a:t> </a:t>
                      </a:r>
                      <a:r>
                        <a:rPr sz="2950" dirty="0">
                          <a:solidFill>
                            <a:srgbClr val="E28B18"/>
                          </a:solidFill>
                          <a:latin typeface="Arial"/>
                          <a:cs typeface="Arial"/>
                        </a:rPr>
                        <a:t>804</a:t>
                      </a:r>
                      <a:r>
                        <a:rPr sz="2950" spc="5" dirty="0">
                          <a:solidFill>
                            <a:srgbClr val="E28B18"/>
                          </a:solidFill>
                          <a:latin typeface="Arial"/>
                          <a:cs typeface="Arial"/>
                        </a:rPr>
                        <a:t> </a:t>
                      </a:r>
                      <a:r>
                        <a:rPr sz="2950" spc="-20" dirty="0">
                          <a:solidFill>
                            <a:srgbClr val="E28B18"/>
                          </a:solidFill>
                          <a:latin typeface="Arial"/>
                          <a:cs typeface="Arial"/>
                        </a:rPr>
                        <a:t>348,</a:t>
                      </a:r>
                      <a:endParaRPr sz="2950">
                        <a:latin typeface="Arial"/>
                        <a:cs typeface="Arial"/>
                      </a:endParaRPr>
                    </a:p>
                  </a:txBody>
                  <a:tcPr marL="0" marR="0" marT="121285" marB="0"/>
                </a:tc>
                <a:tc>
                  <a:txBody>
                    <a:bodyPr/>
                    <a:lstStyle/>
                    <a:p>
                      <a:pPr marL="135255">
                        <a:lnSpc>
                          <a:spcPct val="100000"/>
                        </a:lnSpc>
                        <a:spcBef>
                          <a:spcPts val="955"/>
                        </a:spcBef>
                      </a:pPr>
                      <a:r>
                        <a:rPr sz="2950" dirty="0">
                          <a:solidFill>
                            <a:srgbClr val="E28B18"/>
                          </a:solidFill>
                          <a:latin typeface="Arial"/>
                          <a:cs typeface="Arial"/>
                        </a:rPr>
                        <a:t>22</a:t>
                      </a:r>
                      <a:r>
                        <a:rPr sz="2950" spc="5" dirty="0">
                          <a:solidFill>
                            <a:srgbClr val="E28B18"/>
                          </a:solidFill>
                          <a:latin typeface="Arial"/>
                          <a:cs typeface="Arial"/>
                        </a:rPr>
                        <a:t> </a:t>
                      </a:r>
                      <a:r>
                        <a:rPr sz="2950" dirty="0">
                          <a:solidFill>
                            <a:srgbClr val="E28B18"/>
                          </a:solidFill>
                          <a:latin typeface="Arial"/>
                          <a:cs typeface="Arial"/>
                        </a:rPr>
                        <a:t>804</a:t>
                      </a:r>
                      <a:r>
                        <a:rPr sz="2950" spc="5" dirty="0">
                          <a:solidFill>
                            <a:srgbClr val="E28B18"/>
                          </a:solidFill>
                          <a:latin typeface="Arial"/>
                          <a:cs typeface="Arial"/>
                        </a:rPr>
                        <a:t> </a:t>
                      </a:r>
                      <a:r>
                        <a:rPr sz="2950" spc="-20" dirty="0">
                          <a:solidFill>
                            <a:srgbClr val="E28B18"/>
                          </a:solidFill>
                          <a:latin typeface="Arial"/>
                          <a:cs typeface="Arial"/>
                        </a:rPr>
                        <a:t>295,</a:t>
                      </a:r>
                      <a:endParaRPr sz="2950">
                        <a:latin typeface="Arial"/>
                        <a:cs typeface="Arial"/>
                      </a:endParaRPr>
                    </a:p>
                  </a:txBody>
                  <a:tcPr marL="0" marR="0" marT="121285" marB="0"/>
                </a:tc>
                <a:tc>
                  <a:txBody>
                    <a:bodyPr/>
                    <a:lstStyle/>
                    <a:p>
                      <a:pPr marL="135255">
                        <a:lnSpc>
                          <a:spcPct val="100000"/>
                        </a:lnSpc>
                        <a:spcBef>
                          <a:spcPts val="955"/>
                        </a:spcBef>
                      </a:pPr>
                      <a:r>
                        <a:rPr sz="2950" dirty="0">
                          <a:solidFill>
                            <a:srgbClr val="E28B18"/>
                          </a:solidFill>
                          <a:latin typeface="Arial"/>
                          <a:cs typeface="Arial"/>
                        </a:rPr>
                        <a:t>22</a:t>
                      </a:r>
                      <a:r>
                        <a:rPr sz="2950" spc="5" dirty="0">
                          <a:solidFill>
                            <a:srgbClr val="E28B18"/>
                          </a:solidFill>
                          <a:latin typeface="Arial"/>
                          <a:cs typeface="Arial"/>
                        </a:rPr>
                        <a:t> </a:t>
                      </a:r>
                      <a:r>
                        <a:rPr sz="2950" dirty="0">
                          <a:solidFill>
                            <a:srgbClr val="E28B18"/>
                          </a:solidFill>
                          <a:latin typeface="Arial"/>
                          <a:cs typeface="Arial"/>
                        </a:rPr>
                        <a:t>804</a:t>
                      </a:r>
                      <a:r>
                        <a:rPr sz="2950" spc="5" dirty="0">
                          <a:solidFill>
                            <a:srgbClr val="E28B18"/>
                          </a:solidFill>
                          <a:latin typeface="Arial"/>
                          <a:cs typeface="Arial"/>
                        </a:rPr>
                        <a:t> </a:t>
                      </a:r>
                      <a:r>
                        <a:rPr sz="2950" spc="-20" dirty="0">
                          <a:solidFill>
                            <a:srgbClr val="E28B18"/>
                          </a:solidFill>
                          <a:latin typeface="Arial"/>
                          <a:cs typeface="Arial"/>
                        </a:rPr>
                        <a:t>349,</a:t>
                      </a:r>
                      <a:endParaRPr sz="2950">
                        <a:latin typeface="Arial"/>
                        <a:cs typeface="Arial"/>
                      </a:endParaRPr>
                    </a:p>
                  </a:txBody>
                  <a:tcPr marL="0" marR="0" marT="121285" marB="0"/>
                </a:tc>
                <a:tc>
                  <a:txBody>
                    <a:bodyPr/>
                    <a:lstStyle/>
                    <a:p>
                      <a:pPr marL="135255">
                        <a:lnSpc>
                          <a:spcPct val="100000"/>
                        </a:lnSpc>
                        <a:spcBef>
                          <a:spcPts val="955"/>
                        </a:spcBef>
                      </a:pPr>
                      <a:r>
                        <a:rPr sz="2950" dirty="0">
                          <a:solidFill>
                            <a:srgbClr val="E28B18"/>
                          </a:solidFill>
                          <a:latin typeface="Arial"/>
                          <a:cs typeface="Arial"/>
                        </a:rPr>
                        <a:t>22</a:t>
                      </a:r>
                      <a:r>
                        <a:rPr sz="2950" spc="5" dirty="0">
                          <a:solidFill>
                            <a:srgbClr val="E28B18"/>
                          </a:solidFill>
                          <a:latin typeface="Arial"/>
                          <a:cs typeface="Arial"/>
                        </a:rPr>
                        <a:t> </a:t>
                      </a:r>
                      <a:r>
                        <a:rPr sz="2950" dirty="0">
                          <a:solidFill>
                            <a:srgbClr val="E28B18"/>
                          </a:solidFill>
                          <a:latin typeface="Arial"/>
                          <a:cs typeface="Arial"/>
                        </a:rPr>
                        <a:t>804</a:t>
                      </a:r>
                      <a:r>
                        <a:rPr sz="2950" spc="5" dirty="0">
                          <a:solidFill>
                            <a:srgbClr val="E28B18"/>
                          </a:solidFill>
                          <a:latin typeface="Arial"/>
                          <a:cs typeface="Arial"/>
                        </a:rPr>
                        <a:t> </a:t>
                      </a:r>
                      <a:r>
                        <a:rPr sz="2950" spc="-25" dirty="0">
                          <a:solidFill>
                            <a:srgbClr val="E28B18"/>
                          </a:solidFill>
                          <a:latin typeface="Arial"/>
                          <a:cs typeface="Arial"/>
                        </a:rPr>
                        <a:t>283</a:t>
                      </a:r>
                      <a:endParaRPr sz="2950">
                        <a:latin typeface="Arial"/>
                        <a:cs typeface="Arial"/>
                      </a:endParaRPr>
                    </a:p>
                  </a:txBody>
                  <a:tcPr marL="0" marR="0" marT="121285" marB="0"/>
                </a:tc>
                <a:extLst>
                  <a:ext uri="{0D108BD9-81ED-4DB2-BD59-A6C34878D82A}">
                    <a16:rowId xmlns:a16="http://schemas.microsoft.com/office/drawing/2014/main" val="10002"/>
                  </a:ext>
                </a:extLst>
              </a:tr>
              <a:tr h="730885">
                <a:tc>
                  <a:txBody>
                    <a:bodyPr/>
                    <a:lstStyle/>
                    <a:p>
                      <a:pPr marL="31750">
                        <a:lnSpc>
                          <a:spcPct val="100000"/>
                        </a:lnSpc>
                        <a:spcBef>
                          <a:spcPts val="955"/>
                        </a:spcBef>
                        <a:tabLst>
                          <a:tab pos="4178300" algn="l"/>
                        </a:tabLst>
                      </a:pPr>
                      <a:r>
                        <a:rPr sz="2950" spc="-10" dirty="0">
                          <a:solidFill>
                            <a:srgbClr val="2E7787"/>
                          </a:solidFill>
                          <a:latin typeface="Arial"/>
                          <a:cs typeface="Arial"/>
                        </a:rPr>
                        <a:t>Λεμεσός</a:t>
                      </a:r>
                      <a:r>
                        <a:rPr sz="2950" dirty="0">
                          <a:solidFill>
                            <a:srgbClr val="2E7787"/>
                          </a:solidFill>
                          <a:latin typeface="Arial"/>
                          <a:cs typeface="Arial"/>
                        </a:rPr>
                        <a:t>	</a:t>
                      </a:r>
                      <a:r>
                        <a:rPr sz="2950" spc="-50" dirty="0">
                          <a:solidFill>
                            <a:srgbClr val="2E7787"/>
                          </a:solidFill>
                          <a:latin typeface="Arial"/>
                          <a:cs typeface="Arial"/>
                        </a:rPr>
                        <a:t>:</a:t>
                      </a:r>
                      <a:endParaRPr sz="2950">
                        <a:latin typeface="Arial"/>
                        <a:cs typeface="Arial"/>
                      </a:endParaRPr>
                    </a:p>
                  </a:txBody>
                  <a:tcPr marL="0" marR="0" marT="121285" marB="0"/>
                </a:tc>
                <a:tc>
                  <a:txBody>
                    <a:bodyPr/>
                    <a:lstStyle/>
                    <a:p>
                      <a:pPr marL="135890">
                        <a:lnSpc>
                          <a:spcPct val="100000"/>
                        </a:lnSpc>
                        <a:spcBef>
                          <a:spcPts val="955"/>
                        </a:spcBef>
                      </a:pPr>
                      <a:r>
                        <a:rPr sz="2950" spc="-10" dirty="0">
                          <a:solidFill>
                            <a:srgbClr val="E28B18"/>
                          </a:solidFill>
                          <a:latin typeface="Arial"/>
                          <a:cs typeface="Arial"/>
                        </a:rPr>
                        <a:t>25806454,</a:t>
                      </a:r>
                      <a:endParaRPr sz="2950">
                        <a:latin typeface="Arial"/>
                        <a:cs typeface="Arial"/>
                      </a:endParaRPr>
                    </a:p>
                  </a:txBody>
                  <a:tcPr marL="0" marR="0" marT="121285" marB="0"/>
                </a:tc>
                <a:tc>
                  <a:txBody>
                    <a:bodyPr/>
                    <a:lstStyle/>
                    <a:p>
                      <a:pPr marL="135255">
                        <a:lnSpc>
                          <a:spcPct val="100000"/>
                        </a:lnSpc>
                        <a:spcBef>
                          <a:spcPts val="955"/>
                        </a:spcBef>
                      </a:pPr>
                      <a:r>
                        <a:rPr sz="2950" spc="-10" dirty="0">
                          <a:solidFill>
                            <a:srgbClr val="E28B18"/>
                          </a:solidFill>
                          <a:latin typeface="Arial"/>
                          <a:cs typeface="Arial"/>
                        </a:rPr>
                        <a:t>25806455,</a:t>
                      </a:r>
                      <a:endParaRPr sz="2950">
                        <a:latin typeface="Arial"/>
                        <a:cs typeface="Arial"/>
                      </a:endParaRPr>
                    </a:p>
                  </a:txBody>
                  <a:tcPr marL="0" marR="0" marT="121285" marB="0"/>
                </a:tc>
                <a:tc>
                  <a:txBody>
                    <a:bodyPr/>
                    <a:lstStyle/>
                    <a:p>
                      <a:pPr marL="135255">
                        <a:lnSpc>
                          <a:spcPct val="100000"/>
                        </a:lnSpc>
                        <a:spcBef>
                          <a:spcPts val="955"/>
                        </a:spcBef>
                      </a:pPr>
                      <a:r>
                        <a:rPr sz="2950" spc="-10" dirty="0">
                          <a:solidFill>
                            <a:srgbClr val="E28B18"/>
                          </a:solidFill>
                          <a:latin typeface="Arial"/>
                          <a:cs typeface="Arial"/>
                        </a:rPr>
                        <a:t>25806452,</a:t>
                      </a:r>
                      <a:endParaRPr sz="2950">
                        <a:latin typeface="Arial"/>
                        <a:cs typeface="Arial"/>
                      </a:endParaRPr>
                    </a:p>
                  </a:txBody>
                  <a:tcPr marL="0" marR="0" marT="121285" marB="0"/>
                </a:tc>
                <a:tc>
                  <a:txBody>
                    <a:bodyPr/>
                    <a:lstStyle/>
                    <a:p>
                      <a:pPr marL="135255">
                        <a:lnSpc>
                          <a:spcPct val="100000"/>
                        </a:lnSpc>
                        <a:spcBef>
                          <a:spcPts val="955"/>
                        </a:spcBef>
                      </a:pPr>
                      <a:r>
                        <a:rPr sz="2950" spc="-10" dirty="0">
                          <a:solidFill>
                            <a:srgbClr val="E28B18"/>
                          </a:solidFill>
                          <a:latin typeface="Arial"/>
                          <a:cs typeface="Arial"/>
                        </a:rPr>
                        <a:t>25806444</a:t>
                      </a:r>
                      <a:endParaRPr sz="2950">
                        <a:latin typeface="Arial"/>
                        <a:cs typeface="Arial"/>
                      </a:endParaRPr>
                    </a:p>
                  </a:txBody>
                  <a:tcPr marL="0" marR="0" marT="121285" marB="0"/>
                </a:tc>
                <a:extLst>
                  <a:ext uri="{0D108BD9-81ED-4DB2-BD59-A6C34878D82A}">
                    <a16:rowId xmlns:a16="http://schemas.microsoft.com/office/drawing/2014/main" val="10003"/>
                  </a:ext>
                </a:extLst>
              </a:tr>
              <a:tr h="730885">
                <a:tc>
                  <a:txBody>
                    <a:bodyPr/>
                    <a:lstStyle/>
                    <a:p>
                      <a:pPr marL="31750">
                        <a:lnSpc>
                          <a:spcPct val="100000"/>
                        </a:lnSpc>
                        <a:spcBef>
                          <a:spcPts val="955"/>
                        </a:spcBef>
                        <a:tabLst>
                          <a:tab pos="4178300" algn="l"/>
                        </a:tabLst>
                      </a:pPr>
                      <a:r>
                        <a:rPr sz="2950" spc="-10" dirty="0">
                          <a:solidFill>
                            <a:srgbClr val="2E7787"/>
                          </a:solidFill>
                          <a:latin typeface="Arial"/>
                          <a:cs typeface="Arial"/>
                        </a:rPr>
                        <a:t>Αμμόχωστος</a:t>
                      </a:r>
                      <a:r>
                        <a:rPr sz="2950" dirty="0">
                          <a:solidFill>
                            <a:srgbClr val="2E7787"/>
                          </a:solidFill>
                          <a:latin typeface="Arial"/>
                          <a:cs typeface="Arial"/>
                        </a:rPr>
                        <a:t>	</a:t>
                      </a:r>
                      <a:r>
                        <a:rPr sz="2950" spc="-50" dirty="0">
                          <a:solidFill>
                            <a:srgbClr val="2E7787"/>
                          </a:solidFill>
                          <a:latin typeface="Arial"/>
                          <a:cs typeface="Arial"/>
                        </a:rPr>
                        <a:t>:</a:t>
                      </a:r>
                      <a:endParaRPr sz="2950">
                        <a:latin typeface="Arial"/>
                        <a:cs typeface="Arial"/>
                      </a:endParaRPr>
                    </a:p>
                  </a:txBody>
                  <a:tcPr marL="0" marR="0" marT="121285" marB="0"/>
                </a:tc>
                <a:tc>
                  <a:txBody>
                    <a:bodyPr/>
                    <a:lstStyle/>
                    <a:p>
                      <a:pPr marL="135890">
                        <a:lnSpc>
                          <a:spcPct val="100000"/>
                        </a:lnSpc>
                        <a:spcBef>
                          <a:spcPts val="955"/>
                        </a:spcBef>
                      </a:pPr>
                      <a:r>
                        <a:rPr sz="2950" dirty="0">
                          <a:solidFill>
                            <a:srgbClr val="E28B18"/>
                          </a:solidFill>
                          <a:latin typeface="Arial"/>
                          <a:cs typeface="Arial"/>
                        </a:rPr>
                        <a:t>23</a:t>
                      </a:r>
                      <a:r>
                        <a:rPr sz="2950" spc="5" dirty="0">
                          <a:solidFill>
                            <a:srgbClr val="E28B18"/>
                          </a:solidFill>
                          <a:latin typeface="Arial"/>
                          <a:cs typeface="Arial"/>
                        </a:rPr>
                        <a:t> </a:t>
                      </a:r>
                      <a:r>
                        <a:rPr sz="2950" dirty="0">
                          <a:solidFill>
                            <a:srgbClr val="E28B18"/>
                          </a:solidFill>
                          <a:latin typeface="Arial"/>
                          <a:cs typeface="Arial"/>
                        </a:rPr>
                        <a:t>200</a:t>
                      </a:r>
                      <a:r>
                        <a:rPr sz="2950" spc="5" dirty="0">
                          <a:solidFill>
                            <a:srgbClr val="E28B18"/>
                          </a:solidFill>
                          <a:latin typeface="Arial"/>
                          <a:cs typeface="Arial"/>
                        </a:rPr>
                        <a:t> </a:t>
                      </a:r>
                      <a:r>
                        <a:rPr sz="2950" spc="-20" dirty="0">
                          <a:solidFill>
                            <a:srgbClr val="E28B18"/>
                          </a:solidFill>
                          <a:latin typeface="Arial"/>
                          <a:cs typeface="Arial"/>
                        </a:rPr>
                        <a:t>935,</a:t>
                      </a:r>
                      <a:endParaRPr sz="2950">
                        <a:latin typeface="Arial"/>
                        <a:cs typeface="Arial"/>
                      </a:endParaRPr>
                    </a:p>
                  </a:txBody>
                  <a:tcPr marL="0" marR="0" marT="121285" marB="0"/>
                </a:tc>
                <a:tc>
                  <a:txBody>
                    <a:bodyPr/>
                    <a:lstStyle/>
                    <a:p>
                      <a:pPr marL="135255">
                        <a:lnSpc>
                          <a:spcPct val="100000"/>
                        </a:lnSpc>
                        <a:spcBef>
                          <a:spcPts val="955"/>
                        </a:spcBef>
                      </a:pPr>
                      <a:r>
                        <a:rPr sz="2950" dirty="0">
                          <a:solidFill>
                            <a:srgbClr val="E28B18"/>
                          </a:solidFill>
                          <a:latin typeface="Arial"/>
                          <a:cs typeface="Arial"/>
                        </a:rPr>
                        <a:t>23</a:t>
                      </a:r>
                      <a:r>
                        <a:rPr sz="2950" spc="5" dirty="0">
                          <a:solidFill>
                            <a:srgbClr val="E28B18"/>
                          </a:solidFill>
                          <a:latin typeface="Arial"/>
                          <a:cs typeface="Arial"/>
                        </a:rPr>
                        <a:t> </a:t>
                      </a:r>
                      <a:r>
                        <a:rPr sz="2950" dirty="0">
                          <a:solidFill>
                            <a:srgbClr val="E28B18"/>
                          </a:solidFill>
                          <a:latin typeface="Arial"/>
                          <a:cs typeface="Arial"/>
                        </a:rPr>
                        <a:t>200</a:t>
                      </a:r>
                      <a:r>
                        <a:rPr sz="2950" spc="5" dirty="0">
                          <a:solidFill>
                            <a:srgbClr val="E28B18"/>
                          </a:solidFill>
                          <a:latin typeface="Arial"/>
                          <a:cs typeface="Arial"/>
                        </a:rPr>
                        <a:t> </a:t>
                      </a:r>
                      <a:r>
                        <a:rPr sz="2950" spc="-20" dirty="0">
                          <a:solidFill>
                            <a:srgbClr val="E28B18"/>
                          </a:solidFill>
                          <a:latin typeface="Arial"/>
                          <a:cs typeface="Arial"/>
                        </a:rPr>
                        <a:t>937,</a:t>
                      </a:r>
                      <a:endParaRPr sz="2950">
                        <a:latin typeface="Arial"/>
                        <a:cs typeface="Arial"/>
                      </a:endParaRPr>
                    </a:p>
                  </a:txBody>
                  <a:tcPr marL="0" marR="0" marT="121285" marB="0"/>
                </a:tc>
                <a:tc>
                  <a:txBody>
                    <a:bodyPr/>
                    <a:lstStyle/>
                    <a:p>
                      <a:pPr marL="135255">
                        <a:lnSpc>
                          <a:spcPct val="100000"/>
                        </a:lnSpc>
                        <a:spcBef>
                          <a:spcPts val="955"/>
                        </a:spcBef>
                      </a:pPr>
                      <a:r>
                        <a:rPr sz="2950" dirty="0">
                          <a:solidFill>
                            <a:srgbClr val="E28B18"/>
                          </a:solidFill>
                          <a:latin typeface="Arial"/>
                          <a:cs typeface="Arial"/>
                        </a:rPr>
                        <a:t>23</a:t>
                      </a:r>
                      <a:r>
                        <a:rPr sz="2950" spc="5" dirty="0">
                          <a:solidFill>
                            <a:srgbClr val="E28B18"/>
                          </a:solidFill>
                          <a:latin typeface="Arial"/>
                          <a:cs typeface="Arial"/>
                        </a:rPr>
                        <a:t> </a:t>
                      </a:r>
                      <a:r>
                        <a:rPr sz="2950" dirty="0">
                          <a:solidFill>
                            <a:srgbClr val="E28B18"/>
                          </a:solidFill>
                          <a:latin typeface="Arial"/>
                          <a:cs typeface="Arial"/>
                        </a:rPr>
                        <a:t>200</a:t>
                      </a:r>
                      <a:r>
                        <a:rPr sz="2950" spc="5" dirty="0">
                          <a:solidFill>
                            <a:srgbClr val="E28B18"/>
                          </a:solidFill>
                          <a:latin typeface="Arial"/>
                          <a:cs typeface="Arial"/>
                        </a:rPr>
                        <a:t> </a:t>
                      </a:r>
                      <a:r>
                        <a:rPr sz="2950" spc="-20" dirty="0">
                          <a:solidFill>
                            <a:srgbClr val="E28B18"/>
                          </a:solidFill>
                          <a:latin typeface="Arial"/>
                          <a:cs typeface="Arial"/>
                        </a:rPr>
                        <a:t>938,</a:t>
                      </a:r>
                      <a:endParaRPr sz="2950">
                        <a:latin typeface="Arial"/>
                        <a:cs typeface="Arial"/>
                      </a:endParaRPr>
                    </a:p>
                  </a:txBody>
                  <a:tcPr marL="0" marR="0" marT="121285" marB="0"/>
                </a:tc>
                <a:tc>
                  <a:txBody>
                    <a:bodyPr/>
                    <a:lstStyle/>
                    <a:p>
                      <a:pPr marL="135255">
                        <a:lnSpc>
                          <a:spcPct val="100000"/>
                        </a:lnSpc>
                        <a:spcBef>
                          <a:spcPts val="955"/>
                        </a:spcBef>
                      </a:pPr>
                      <a:r>
                        <a:rPr sz="2950" dirty="0">
                          <a:solidFill>
                            <a:srgbClr val="E28B18"/>
                          </a:solidFill>
                          <a:latin typeface="Arial"/>
                          <a:cs typeface="Arial"/>
                        </a:rPr>
                        <a:t>23</a:t>
                      </a:r>
                      <a:r>
                        <a:rPr sz="2950" spc="5" dirty="0">
                          <a:solidFill>
                            <a:srgbClr val="E28B18"/>
                          </a:solidFill>
                          <a:latin typeface="Arial"/>
                          <a:cs typeface="Arial"/>
                        </a:rPr>
                        <a:t> </a:t>
                      </a:r>
                      <a:r>
                        <a:rPr sz="2950" dirty="0">
                          <a:solidFill>
                            <a:srgbClr val="E28B18"/>
                          </a:solidFill>
                          <a:latin typeface="Arial"/>
                          <a:cs typeface="Arial"/>
                        </a:rPr>
                        <a:t>200</a:t>
                      </a:r>
                      <a:r>
                        <a:rPr sz="2950" spc="5" dirty="0">
                          <a:solidFill>
                            <a:srgbClr val="E28B18"/>
                          </a:solidFill>
                          <a:latin typeface="Arial"/>
                          <a:cs typeface="Arial"/>
                        </a:rPr>
                        <a:t> </a:t>
                      </a:r>
                      <a:r>
                        <a:rPr sz="2950" spc="-25" dirty="0">
                          <a:solidFill>
                            <a:srgbClr val="E28B18"/>
                          </a:solidFill>
                          <a:latin typeface="Arial"/>
                          <a:cs typeface="Arial"/>
                        </a:rPr>
                        <a:t>922</a:t>
                      </a:r>
                      <a:endParaRPr sz="2950">
                        <a:latin typeface="Arial"/>
                        <a:cs typeface="Arial"/>
                      </a:endParaRPr>
                    </a:p>
                  </a:txBody>
                  <a:tcPr marL="0" marR="0" marT="121285" marB="0"/>
                </a:tc>
                <a:extLst>
                  <a:ext uri="{0D108BD9-81ED-4DB2-BD59-A6C34878D82A}">
                    <a16:rowId xmlns:a16="http://schemas.microsoft.com/office/drawing/2014/main" val="10004"/>
                  </a:ext>
                </a:extLst>
              </a:tr>
              <a:tr h="730885">
                <a:tc>
                  <a:txBody>
                    <a:bodyPr/>
                    <a:lstStyle/>
                    <a:p>
                      <a:pPr marL="31750">
                        <a:lnSpc>
                          <a:spcPct val="100000"/>
                        </a:lnSpc>
                        <a:spcBef>
                          <a:spcPts val="955"/>
                        </a:spcBef>
                        <a:tabLst>
                          <a:tab pos="4178300" algn="l"/>
                        </a:tabLst>
                      </a:pPr>
                      <a:r>
                        <a:rPr sz="2950" spc="-10" dirty="0">
                          <a:solidFill>
                            <a:srgbClr val="2E7787"/>
                          </a:solidFill>
                          <a:latin typeface="Arial"/>
                          <a:cs typeface="Arial"/>
                        </a:rPr>
                        <a:t>Λάρνακα</a:t>
                      </a:r>
                      <a:r>
                        <a:rPr sz="2950" dirty="0">
                          <a:solidFill>
                            <a:srgbClr val="2E7787"/>
                          </a:solidFill>
                          <a:latin typeface="Arial"/>
                          <a:cs typeface="Arial"/>
                        </a:rPr>
                        <a:t>	</a:t>
                      </a:r>
                      <a:r>
                        <a:rPr sz="2950" spc="-50" dirty="0">
                          <a:solidFill>
                            <a:srgbClr val="2E7787"/>
                          </a:solidFill>
                          <a:latin typeface="Arial"/>
                          <a:cs typeface="Arial"/>
                        </a:rPr>
                        <a:t>:</a:t>
                      </a:r>
                      <a:endParaRPr sz="2950">
                        <a:latin typeface="Arial"/>
                        <a:cs typeface="Arial"/>
                      </a:endParaRPr>
                    </a:p>
                  </a:txBody>
                  <a:tcPr marL="0" marR="0" marT="121285" marB="0"/>
                </a:tc>
                <a:tc>
                  <a:txBody>
                    <a:bodyPr/>
                    <a:lstStyle/>
                    <a:p>
                      <a:pPr marL="135890">
                        <a:lnSpc>
                          <a:spcPct val="100000"/>
                        </a:lnSpc>
                        <a:spcBef>
                          <a:spcPts val="955"/>
                        </a:spcBef>
                      </a:pPr>
                      <a:r>
                        <a:rPr sz="2950" dirty="0">
                          <a:solidFill>
                            <a:srgbClr val="E28B18"/>
                          </a:solidFill>
                          <a:latin typeface="Arial"/>
                          <a:cs typeface="Arial"/>
                        </a:rPr>
                        <a:t>24</a:t>
                      </a:r>
                      <a:r>
                        <a:rPr sz="2950" spc="5" dirty="0">
                          <a:solidFill>
                            <a:srgbClr val="E28B18"/>
                          </a:solidFill>
                          <a:latin typeface="Arial"/>
                          <a:cs typeface="Arial"/>
                        </a:rPr>
                        <a:t> </a:t>
                      </a:r>
                      <a:r>
                        <a:rPr sz="2950" dirty="0">
                          <a:solidFill>
                            <a:srgbClr val="E28B18"/>
                          </a:solidFill>
                          <a:latin typeface="Arial"/>
                          <a:cs typeface="Arial"/>
                        </a:rPr>
                        <a:t>801</a:t>
                      </a:r>
                      <a:r>
                        <a:rPr sz="2950" spc="5" dirty="0">
                          <a:solidFill>
                            <a:srgbClr val="E28B18"/>
                          </a:solidFill>
                          <a:latin typeface="Arial"/>
                          <a:cs typeface="Arial"/>
                        </a:rPr>
                        <a:t> </a:t>
                      </a:r>
                      <a:r>
                        <a:rPr sz="2950" spc="-20" dirty="0">
                          <a:solidFill>
                            <a:srgbClr val="E28B18"/>
                          </a:solidFill>
                          <a:latin typeface="Arial"/>
                          <a:cs typeface="Arial"/>
                        </a:rPr>
                        <a:t>870,</a:t>
                      </a:r>
                      <a:endParaRPr sz="2950">
                        <a:latin typeface="Arial"/>
                        <a:cs typeface="Arial"/>
                      </a:endParaRPr>
                    </a:p>
                  </a:txBody>
                  <a:tcPr marL="0" marR="0" marT="121285" marB="0"/>
                </a:tc>
                <a:tc>
                  <a:txBody>
                    <a:bodyPr/>
                    <a:lstStyle/>
                    <a:p>
                      <a:pPr marL="135255">
                        <a:lnSpc>
                          <a:spcPct val="100000"/>
                        </a:lnSpc>
                        <a:spcBef>
                          <a:spcPts val="955"/>
                        </a:spcBef>
                      </a:pPr>
                      <a:r>
                        <a:rPr sz="2950" dirty="0">
                          <a:solidFill>
                            <a:srgbClr val="E28B18"/>
                          </a:solidFill>
                          <a:latin typeface="Arial"/>
                          <a:cs typeface="Arial"/>
                        </a:rPr>
                        <a:t>24</a:t>
                      </a:r>
                      <a:r>
                        <a:rPr sz="2950" spc="5" dirty="0">
                          <a:solidFill>
                            <a:srgbClr val="E28B18"/>
                          </a:solidFill>
                          <a:latin typeface="Arial"/>
                          <a:cs typeface="Arial"/>
                        </a:rPr>
                        <a:t> </a:t>
                      </a:r>
                      <a:r>
                        <a:rPr sz="2950" dirty="0">
                          <a:solidFill>
                            <a:srgbClr val="E28B18"/>
                          </a:solidFill>
                          <a:latin typeface="Arial"/>
                          <a:cs typeface="Arial"/>
                        </a:rPr>
                        <a:t>801</a:t>
                      </a:r>
                      <a:r>
                        <a:rPr sz="2950" spc="5" dirty="0">
                          <a:solidFill>
                            <a:srgbClr val="E28B18"/>
                          </a:solidFill>
                          <a:latin typeface="Arial"/>
                          <a:cs typeface="Arial"/>
                        </a:rPr>
                        <a:t> </a:t>
                      </a:r>
                      <a:r>
                        <a:rPr sz="2950" spc="-20" dirty="0">
                          <a:solidFill>
                            <a:srgbClr val="E28B18"/>
                          </a:solidFill>
                          <a:latin typeface="Arial"/>
                          <a:cs typeface="Arial"/>
                        </a:rPr>
                        <a:t>872,</a:t>
                      </a:r>
                      <a:endParaRPr sz="2950">
                        <a:latin typeface="Arial"/>
                        <a:cs typeface="Arial"/>
                      </a:endParaRPr>
                    </a:p>
                  </a:txBody>
                  <a:tcPr marL="0" marR="0" marT="121285" marB="0"/>
                </a:tc>
                <a:tc>
                  <a:txBody>
                    <a:bodyPr/>
                    <a:lstStyle/>
                    <a:p>
                      <a:pPr marL="135255">
                        <a:lnSpc>
                          <a:spcPct val="100000"/>
                        </a:lnSpc>
                        <a:spcBef>
                          <a:spcPts val="955"/>
                        </a:spcBef>
                      </a:pPr>
                      <a:r>
                        <a:rPr sz="2950" dirty="0">
                          <a:solidFill>
                            <a:srgbClr val="E28B18"/>
                          </a:solidFill>
                          <a:latin typeface="Arial"/>
                          <a:cs typeface="Arial"/>
                        </a:rPr>
                        <a:t>24</a:t>
                      </a:r>
                      <a:r>
                        <a:rPr sz="2950" spc="5" dirty="0">
                          <a:solidFill>
                            <a:srgbClr val="E28B18"/>
                          </a:solidFill>
                          <a:latin typeface="Arial"/>
                          <a:cs typeface="Arial"/>
                        </a:rPr>
                        <a:t> </a:t>
                      </a:r>
                      <a:r>
                        <a:rPr sz="2950" dirty="0">
                          <a:solidFill>
                            <a:srgbClr val="E28B18"/>
                          </a:solidFill>
                          <a:latin typeface="Arial"/>
                          <a:cs typeface="Arial"/>
                        </a:rPr>
                        <a:t>801</a:t>
                      </a:r>
                      <a:r>
                        <a:rPr sz="2950" spc="5" dirty="0">
                          <a:solidFill>
                            <a:srgbClr val="E28B18"/>
                          </a:solidFill>
                          <a:latin typeface="Arial"/>
                          <a:cs typeface="Arial"/>
                        </a:rPr>
                        <a:t> </a:t>
                      </a:r>
                      <a:r>
                        <a:rPr sz="2950" spc="-20" dirty="0">
                          <a:solidFill>
                            <a:srgbClr val="E28B18"/>
                          </a:solidFill>
                          <a:latin typeface="Arial"/>
                          <a:cs typeface="Arial"/>
                        </a:rPr>
                        <a:t>858,</a:t>
                      </a:r>
                      <a:endParaRPr sz="2950">
                        <a:latin typeface="Arial"/>
                        <a:cs typeface="Arial"/>
                      </a:endParaRPr>
                    </a:p>
                  </a:txBody>
                  <a:tcPr marL="0" marR="0" marT="121285" marB="0"/>
                </a:tc>
                <a:tc>
                  <a:txBody>
                    <a:bodyPr/>
                    <a:lstStyle/>
                    <a:p>
                      <a:pPr marL="135255">
                        <a:lnSpc>
                          <a:spcPct val="100000"/>
                        </a:lnSpc>
                        <a:spcBef>
                          <a:spcPts val="955"/>
                        </a:spcBef>
                      </a:pPr>
                      <a:r>
                        <a:rPr sz="2950" dirty="0">
                          <a:solidFill>
                            <a:srgbClr val="E28B18"/>
                          </a:solidFill>
                          <a:latin typeface="Arial"/>
                          <a:cs typeface="Arial"/>
                        </a:rPr>
                        <a:t>24</a:t>
                      </a:r>
                      <a:r>
                        <a:rPr sz="2950" spc="5" dirty="0">
                          <a:solidFill>
                            <a:srgbClr val="E28B18"/>
                          </a:solidFill>
                          <a:latin typeface="Arial"/>
                          <a:cs typeface="Arial"/>
                        </a:rPr>
                        <a:t> </a:t>
                      </a:r>
                      <a:r>
                        <a:rPr sz="2950" dirty="0">
                          <a:solidFill>
                            <a:srgbClr val="E28B18"/>
                          </a:solidFill>
                          <a:latin typeface="Arial"/>
                          <a:cs typeface="Arial"/>
                        </a:rPr>
                        <a:t>801</a:t>
                      </a:r>
                      <a:r>
                        <a:rPr sz="2950" spc="5" dirty="0">
                          <a:solidFill>
                            <a:srgbClr val="E28B18"/>
                          </a:solidFill>
                          <a:latin typeface="Arial"/>
                          <a:cs typeface="Arial"/>
                        </a:rPr>
                        <a:t> </a:t>
                      </a:r>
                      <a:r>
                        <a:rPr sz="2950" spc="-25" dirty="0">
                          <a:solidFill>
                            <a:srgbClr val="E28B18"/>
                          </a:solidFill>
                          <a:latin typeface="Arial"/>
                          <a:cs typeface="Arial"/>
                        </a:rPr>
                        <a:t>868</a:t>
                      </a:r>
                      <a:endParaRPr sz="2950">
                        <a:latin typeface="Arial"/>
                        <a:cs typeface="Arial"/>
                      </a:endParaRPr>
                    </a:p>
                  </a:txBody>
                  <a:tcPr marL="0" marR="0" marT="121285" marB="0"/>
                </a:tc>
                <a:extLst>
                  <a:ext uri="{0D108BD9-81ED-4DB2-BD59-A6C34878D82A}">
                    <a16:rowId xmlns:a16="http://schemas.microsoft.com/office/drawing/2014/main" val="10005"/>
                  </a:ext>
                </a:extLst>
              </a:tr>
              <a:tr h="575945">
                <a:tc>
                  <a:txBody>
                    <a:bodyPr/>
                    <a:lstStyle/>
                    <a:p>
                      <a:pPr marL="31750">
                        <a:lnSpc>
                          <a:spcPts val="3479"/>
                        </a:lnSpc>
                        <a:spcBef>
                          <a:spcPts val="955"/>
                        </a:spcBef>
                        <a:tabLst>
                          <a:tab pos="4178300" algn="l"/>
                        </a:tabLst>
                      </a:pPr>
                      <a:r>
                        <a:rPr sz="2950" spc="-10" dirty="0">
                          <a:solidFill>
                            <a:srgbClr val="2E7787"/>
                          </a:solidFill>
                          <a:latin typeface="Arial"/>
                          <a:cs typeface="Arial"/>
                        </a:rPr>
                        <a:t>Πάφος</a:t>
                      </a:r>
                      <a:r>
                        <a:rPr sz="2950" dirty="0">
                          <a:solidFill>
                            <a:srgbClr val="2E7787"/>
                          </a:solidFill>
                          <a:latin typeface="Arial"/>
                          <a:cs typeface="Arial"/>
                        </a:rPr>
                        <a:t>	</a:t>
                      </a:r>
                      <a:r>
                        <a:rPr sz="2950" spc="-50" dirty="0">
                          <a:solidFill>
                            <a:srgbClr val="2E7787"/>
                          </a:solidFill>
                          <a:latin typeface="Arial"/>
                          <a:cs typeface="Arial"/>
                        </a:rPr>
                        <a:t>:</a:t>
                      </a:r>
                      <a:endParaRPr sz="2950">
                        <a:latin typeface="Arial"/>
                        <a:cs typeface="Arial"/>
                      </a:endParaRPr>
                    </a:p>
                  </a:txBody>
                  <a:tcPr marL="0" marR="0" marT="121285" marB="0"/>
                </a:tc>
                <a:tc>
                  <a:txBody>
                    <a:bodyPr/>
                    <a:lstStyle/>
                    <a:p>
                      <a:pPr marL="135890">
                        <a:lnSpc>
                          <a:spcPts val="3479"/>
                        </a:lnSpc>
                        <a:spcBef>
                          <a:spcPts val="955"/>
                        </a:spcBef>
                      </a:pPr>
                      <a:r>
                        <a:rPr sz="2950" dirty="0">
                          <a:solidFill>
                            <a:srgbClr val="E28B18"/>
                          </a:solidFill>
                          <a:latin typeface="Arial"/>
                          <a:cs typeface="Arial"/>
                        </a:rPr>
                        <a:t>26</a:t>
                      </a:r>
                      <a:r>
                        <a:rPr sz="2950" spc="5" dirty="0">
                          <a:solidFill>
                            <a:srgbClr val="E28B18"/>
                          </a:solidFill>
                          <a:latin typeface="Arial"/>
                          <a:cs typeface="Arial"/>
                        </a:rPr>
                        <a:t> </a:t>
                      </a:r>
                      <a:r>
                        <a:rPr sz="2950" dirty="0">
                          <a:solidFill>
                            <a:srgbClr val="E28B18"/>
                          </a:solidFill>
                          <a:latin typeface="Arial"/>
                          <a:cs typeface="Arial"/>
                        </a:rPr>
                        <a:t>801</a:t>
                      </a:r>
                      <a:r>
                        <a:rPr sz="2950" spc="5" dirty="0">
                          <a:solidFill>
                            <a:srgbClr val="E28B18"/>
                          </a:solidFill>
                          <a:latin typeface="Arial"/>
                          <a:cs typeface="Arial"/>
                        </a:rPr>
                        <a:t> </a:t>
                      </a:r>
                      <a:r>
                        <a:rPr sz="2950" spc="-20" dirty="0">
                          <a:solidFill>
                            <a:srgbClr val="E28B18"/>
                          </a:solidFill>
                          <a:latin typeface="Arial"/>
                          <a:cs typeface="Arial"/>
                        </a:rPr>
                        <a:t>143,</a:t>
                      </a:r>
                      <a:endParaRPr sz="2950">
                        <a:latin typeface="Arial"/>
                        <a:cs typeface="Arial"/>
                      </a:endParaRPr>
                    </a:p>
                  </a:txBody>
                  <a:tcPr marL="0" marR="0" marT="121285" marB="0"/>
                </a:tc>
                <a:tc>
                  <a:txBody>
                    <a:bodyPr/>
                    <a:lstStyle/>
                    <a:p>
                      <a:pPr marL="135255">
                        <a:lnSpc>
                          <a:spcPts val="3479"/>
                        </a:lnSpc>
                        <a:spcBef>
                          <a:spcPts val="955"/>
                        </a:spcBef>
                      </a:pPr>
                      <a:r>
                        <a:rPr sz="2950" dirty="0">
                          <a:solidFill>
                            <a:srgbClr val="E28B18"/>
                          </a:solidFill>
                          <a:latin typeface="Arial"/>
                          <a:cs typeface="Arial"/>
                        </a:rPr>
                        <a:t>26</a:t>
                      </a:r>
                      <a:r>
                        <a:rPr sz="2950" spc="5" dirty="0">
                          <a:solidFill>
                            <a:srgbClr val="E28B18"/>
                          </a:solidFill>
                          <a:latin typeface="Arial"/>
                          <a:cs typeface="Arial"/>
                        </a:rPr>
                        <a:t> </a:t>
                      </a:r>
                      <a:r>
                        <a:rPr sz="2950" dirty="0">
                          <a:solidFill>
                            <a:srgbClr val="E28B18"/>
                          </a:solidFill>
                          <a:latin typeface="Arial"/>
                          <a:cs typeface="Arial"/>
                        </a:rPr>
                        <a:t>801</a:t>
                      </a:r>
                      <a:r>
                        <a:rPr sz="2950" spc="5" dirty="0">
                          <a:solidFill>
                            <a:srgbClr val="E28B18"/>
                          </a:solidFill>
                          <a:latin typeface="Arial"/>
                          <a:cs typeface="Arial"/>
                        </a:rPr>
                        <a:t> </a:t>
                      </a:r>
                      <a:r>
                        <a:rPr sz="2950" spc="-20" dirty="0">
                          <a:solidFill>
                            <a:srgbClr val="E28B18"/>
                          </a:solidFill>
                          <a:latin typeface="Arial"/>
                          <a:cs typeface="Arial"/>
                        </a:rPr>
                        <a:t>144,</a:t>
                      </a:r>
                      <a:endParaRPr sz="2950">
                        <a:latin typeface="Arial"/>
                        <a:cs typeface="Arial"/>
                      </a:endParaRPr>
                    </a:p>
                  </a:txBody>
                  <a:tcPr marL="0" marR="0" marT="121285" marB="0"/>
                </a:tc>
                <a:tc>
                  <a:txBody>
                    <a:bodyPr/>
                    <a:lstStyle/>
                    <a:p>
                      <a:pPr marL="135255">
                        <a:lnSpc>
                          <a:spcPts val="3479"/>
                        </a:lnSpc>
                        <a:spcBef>
                          <a:spcPts val="955"/>
                        </a:spcBef>
                      </a:pPr>
                      <a:r>
                        <a:rPr sz="2950" dirty="0">
                          <a:solidFill>
                            <a:srgbClr val="E28B18"/>
                          </a:solidFill>
                          <a:latin typeface="Arial"/>
                          <a:cs typeface="Arial"/>
                        </a:rPr>
                        <a:t>26</a:t>
                      </a:r>
                      <a:r>
                        <a:rPr sz="2950" spc="5" dirty="0">
                          <a:solidFill>
                            <a:srgbClr val="E28B18"/>
                          </a:solidFill>
                          <a:latin typeface="Arial"/>
                          <a:cs typeface="Arial"/>
                        </a:rPr>
                        <a:t> </a:t>
                      </a:r>
                      <a:r>
                        <a:rPr sz="2950" dirty="0">
                          <a:solidFill>
                            <a:srgbClr val="E28B18"/>
                          </a:solidFill>
                          <a:latin typeface="Arial"/>
                          <a:cs typeface="Arial"/>
                        </a:rPr>
                        <a:t>801</a:t>
                      </a:r>
                      <a:r>
                        <a:rPr sz="2950" spc="5" dirty="0">
                          <a:solidFill>
                            <a:srgbClr val="E28B18"/>
                          </a:solidFill>
                          <a:latin typeface="Arial"/>
                          <a:cs typeface="Arial"/>
                        </a:rPr>
                        <a:t> </a:t>
                      </a:r>
                      <a:r>
                        <a:rPr sz="2950" spc="-25" dirty="0">
                          <a:solidFill>
                            <a:srgbClr val="E28B18"/>
                          </a:solidFill>
                          <a:latin typeface="Arial"/>
                          <a:cs typeface="Arial"/>
                        </a:rPr>
                        <a:t>148</a:t>
                      </a:r>
                      <a:endParaRPr sz="2950">
                        <a:latin typeface="Arial"/>
                        <a:cs typeface="Arial"/>
                      </a:endParaRPr>
                    </a:p>
                  </a:txBody>
                  <a:tcPr marL="0" marR="0" marT="121285" marB="0"/>
                </a:tc>
                <a:tc>
                  <a:txBody>
                    <a:bodyPr/>
                    <a:lstStyle/>
                    <a:p>
                      <a:pPr>
                        <a:lnSpc>
                          <a:spcPct val="100000"/>
                        </a:lnSpc>
                      </a:pPr>
                      <a:endParaRPr sz="2700">
                        <a:latin typeface="Times New Roman"/>
                        <a:cs typeface="Times New Roman"/>
                      </a:endParaRPr>
                    </a:p>
                  </a:txBody>
                  <a:tcPr marL="0" marR="0" marT="0" marB="0"/>
                </a:tc>
                <a:extLst>
                  <a:ext uri="{0D108BD9-81ED-4DB2-BD59-A6C34878D82A}">
                    <a16:rowId xmlns:a16="http://schemas.microsoft.com/office/drawing/2014/main" val="10006"/>
                  </a:ext>
                </a:extLst>
              </a:tr>
            </a:tbl>
          </a:graphicData>
        </a:graphic>
      </p:graphicFrame>
      <p:sp>
        <p:nvSpPr>
          <p:cNvPr id="4" name="object 4"/>
          <p:cNvSpPr txBox="1"/>
          <p:nvPr/>
        </p:nvSpPr>
        <p:spPr>
          <a:xfrm>
            <a:off x="1030954" y="8973623"/>
            <a:ext cx="7392670" cy="327025"/>
          </a:xfrm>
          <a:prstGeom prst="rect">
            <a:avLst/>
          </a:prstGeom>
        </p:spPr>
        <p:txBody>
          <a:bodyPr vert="horz" wrap="square" lIns="0" tIns="15875" rIns="0" bIns="0" rtlCol="0">
            <a:spAutoFit/>
          </a:bodyPr>
          <a:lstStyle/>
          <a:p>
            <a:pPr marL="12700">
              <a:lnSpc>
                <a:spcPct val="100000"/>
              </a:lnSpc>
              <a:spcBef>
                <a:spcPts val="125"/>
              </a:spcBef>
            </a:pPr>
            <a:r>
              <a:rPr sz="1950" dirty="0">
                <a:solidFill>
                  <a:srgbClr val="2E7787"/>
                </a:solidFill>
                <a:latin typeface="Arial"/>
                <a:cs typeface="Arial"/>
              </a:rPr>
              <a:t>Για</a:t>
            </a:r>
            <a:r>
              <a:rPr sz="1950" spc="50" dirty="0">
                <a:solidFill>
                  <a:srgbClr val="2E7787"/>
                </a:solidFill>
                <a:latin typeface="Arial"/>
                <a:cs typeface="Arial"/>
              </a:rPr>
              <a:t> </a:t>
            </a:r>
            <a:r>
              <a:rPr sz="1950" dirty="0">
                <a:solidFill>
                  <a:srgbClr val="2E7787"/>
                </a:solidFill>
                <a:latin typeface="Arial"/>
                <a:cs typeface="Arial"/>
              </a:rPr>
              <a:t>τον</a:t>
            </a:r>
            <a:r>
              <a:rPr sz="1950" spc="50" dirty="0">
                <a:solidFill>
                  <a:srgbClr val="2E7787"/>
                </a:solidFill>
                <a:latin typeface="Arial"/>
                <a:cs typeface="Arial"/>
              </a:rPr>
              <a:t> </a:t>
            </a:r>
            <a:r>
              <a:rPr sz="1950" dirty="0">
                <a:solidFill>
                  <a:srgbClr val="2E7787"/>
                </a:solidFill>
                <a:latin typeface="Arial"/>
                <a:cs typeface="Arial"/>
              </a:rPr>
              <a:t>παγκύπριο</a:t>
            </a:r>
            <a:r>
              <a:rPr sz="1950" spc="40" dirty="0">
                <a:solidFill>
                  <a:srgbClr val="2E7787"/>
                </a:solidFill>
                <a:latin typeface="Arial"/>
                <a:cs typeface="Arial"/>
              </a:rPr>
              <a:t> </a:t>
            </a:r>
            <a:r>
              <a:rPr sz="1950" dirty="0">
                <a:solidFill>
                  <a:srgbClr val="2E7787"/>
                </a:solidFill>
                <a:latin typeface="Arial"/>
                <a:cs typeface="Arial"/>
              </a:rPr>
              <a:t>αριθμό</a:t>
            </a:r>
            <a:r>
              <a:rPr sz="1950" spc="40" dirty="0">
                <a:solidFill>
                  <a:srgbClr val="2E7787"/>
                </a:solidFill>
                <a:latin typeface="Arial"/>
                <a:cs typeface="Arial"/>
              </a:rPr>
              <a:t> </a:t>
            </a:r>
            <a:r>
              <a:rPr sz="1950" dirty="0">
                <a:solidFill>
                  <a:srgbClr val="2E7787"/>
                </a:solidFill>
                <a:latin typeface="Arial"/>
                <a:cs typeface="Arial"/>
              </a:rPr>
              <a:t>τηλεφώνου,</a:t>
            </a:r>
            <a:r>
              <a:rPr sz="1950" spc="60" dirty="0">
                <a:solidFill>
                  <a:srgbClr val="2E7787"/>
                </a:solidFill>
                <a:latin typeface="Arial"/>
                <a:cs typeface="Arial"/>
              </a:rPr>
              <a:t> </a:t>
            </a:r>
            <a:r>
              <a:rPr sz="1950" dirty="0">
                <a:solidFill>
                  <a:srgbClr val="2E7787"/>
                </a:solidFill>
                <a:latin typeface="Arial"/>
                <a:cs typeface="Arial"/>
              </a:rPr>
              <a:t>ισχύει</a:t>
            </a:r>
            <a:r>
              <a:rPr sz="1950" spc="55" dirty="0">
                <a:solidFill>
                  <a:srgbClr val="2E7787"/>
                </a:solidFill>
                <a:latin typeface="Arial"/>
                <a:cs typeface="Arial"/>
              </a:rPr>
              <a:t> </a:t>
            </a:r>
            <a:r>
              <a:rPr sz="1950" dirty="0">
                <a:solidFill>
                  <a:srgbClr val="2E7787"/>
                </a:solidFill>
                <a:latin typeface="Arial"/>
                <a:cs typeface="Arial"/>
              </a:rPr>
              <a:t>χρέωση</a:t>
            </a:r>
            <a:r>
              <a:rPr sz="1950" spc="65" dirty="0">
                <a:solidFill>
                  <a:srgbClr val="2E7787"/>
                </a:solidFill>
                <a:latin typeface="Arial"/>
                <a:cs typeface="Arial"/>
              </a:rPr>
              <a:t> </a:t>
            </a:r>
            <a:r>
              <a:rPr sz="1950" spc="-10" dirty="0">
                <a:solidFill>
                  <a:srgbClr val="2E7787"/>
                </a:solidFill>
                <a:latin typeface="Arial"/>
                <a:cs typeface="Arial"/>
              </a:rPr>
              <a:t>€0,12/λεπτό</a:t>
            </a:r>
            <a:endParaRPr sz="1950">
              <a:latin typeface="Arial"/>
              <a:cs typeface="Arial"/>
            </a:endParaRPr>
          </a:p>
        </p:txBody>
      </p:sp>
      <p:sp>
        <p:nvSpPr>
          <p:cNvPr id="5" name="object 5"/>
          <p:cNvSpPr txBox="1">
            <a:spLocks noGrp="1"/>
          </p:cNvSpPr>
          <p:nvPr>
            <p:ph type="title"/>
          </p:nvPr>
        </p:nvSpPr>
        <p:spPr>
          <a:prstGeom prst="rect">
            <a:avLst/>
          </a:prstGeom>
        </p:spPr>
        <p:txBody>
          <a:bodyPr vert="horz" wrap="square" lIns="0" tIns="14604" rIns="0" bIns="0" rtlCol="0">
            <a:spAutoFit/>
          </a:bodyPr>
          <a:lstStyle/>
          <a:p>
            <a:pPr marL="12700">
              <a:lnSpc>
                <a:spcPct val="100000"/>
              </a:lnSpc>
              <a:spcBef>
                <a:spcPts val="114"/>
              </a:spcBef>
            </a:pPr>
            <a:r>
              <a:rPr sz="2950" dirty="0">
                <a:solidFill>
                  <a:srgbClr val="2E7787"/>
                </a:solidFill>
              </a:rPr>
              <a:t>«Πού</a:t>
            </a:r>
            <a:r>
              <a:rPr sz="2950" spc="-25" dirty="0">
                <a:solidFill>
                  <a:srgbClr val="2E7787"/>
                </a:solidFill>
              </a:rPr>
              <a:t> </a:t>
            </a:r>
            <a:r>
              <a:rPr sz="2950" dirty="0">
                <a:solidFill>
                  <a:srgbClr val="2E7787"/>
                </a:solidFill>
              </a:rPr>
              <a:t>&amp;</a:t>
            </a:r>
            <a:r>
              <a:rPr sz="2950" spc="-20" dirty="0">
                <a:solidFill>
                  <a:srgbClr val="2E7787"/>
                </a:solidFill>
              </a:rPr>
              <a:t> </a:t>
            </a:r>
            <a:r>
              <a:rPr sz="2950" dirty="0">
                <a:solidFill>
                  <a:srgbClr val="2E7787"/>
                </a:solidFill>
              </a:rPr>
              <a:t>Tι</a:t>
            </a:r>
            <a:r>
              <a:rPr sz="2950" spc="-25" dirty="0">
                <a:solidFill>
                  <a:srgbClr val="2E7787"/>
                </a:solidFill>
              </a:rPr>
              <a:t> </a:t>
            </a:r>
            <a:r>
              <a:rPr sz="2950" dirty="0">
                <a:solidFill>
                  <a:srgbClr val="2E7787"/>
                </a:solidFill>
              </a:rPr>
              <a:t>ψηφίζω»</a:t>
            </a:r>
            <a:r>
              <a:rPr sz="2950" spc="-15" dirty="0">
                <a:solidFill>
                  <a:srgbClr val="2E7787"/>
                </a:solidFill>
              </a:rPr>
              <a:t> </a:t>
            </a:r>
            <a:r>
              <a:rPr sz="2950" dirty="0">
                <a:solidFill>
                  <a:srgbClr val="2E7787"/>
                </a:solidFill>
              </a:rPr>
              <a:t>-</a:t>
            </a:r>
            <a:r>
              <a:rPr sz="2950" spc="-30" dirty="0">
                <a:solidFill>
                  <a:srgbClr val="2E7787"/>
                </a:solidFill>
              </a:rPr>
              <a:t> </a:t>
            </a:r>
            <a:r>
              <a:rPr sz="2950" dirty="0">
                <a:solidFill>
                  <a:srgbClr val="2E7787"/>
                </a:solidFill>
              </a:rPr>
              <a:t>Πηγές</a:t>
            </a:r>
            <a:r>
              <a:rPr sz="2950" spc="-20" dirty="0">
                <a:solidFill>
                  <a:srgbClr val="2E7787"/>
                </a:solidFill>
              </a:rPr>
              <a:t> </a:t>
            </a:r>
            <a:r>
              <a:rPr sz="2950" spc="-10" dirty="0">
                <a:solidFill>
                  <a:srgbClr val="2E7787"/>
                </a:solidFill>
              </a:rPr>
              <a:t>Πληροφόρησης</a:t>
            </a:r>
            <a:endParaRPr sz="2950"/>
          </a:p>
        </p:txBody>
      </p:sp>
      <p:pic>
        <p:nvPicPr>
          <p:cNvPr id="6" name="object 6"/>
          <p:cNvPicPr/>
          <p:nvPr/>
        </p:nvPicPr>
        <p:blipFill>
          <a:blip r:embed="rId2" cstate="print"/>
          <a:stretch>
            <a:fillRect/>
          </a:stretch>
        </p:blipFill>
        <p:spPr>
          <a:xfrm>
            <a:off x="1032848" y="12565"/>
            <a:ext cx="2798239" cy="1882246"/>
          </a:xfrm>
          <a:prstGeom prst="rect">
            <a:avLst/>
          </a:prstGeom>
        </p:spPr>
      </p:pic>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62345" y="3301963"/>
            <a:ext cx="12912725" cy="1856105"/>
          </a:xfrm>
          <a:prstGeom prst="rect">
            <a:avLst/>
          </a:prstGeom>
        </p:spPr>
        <p:txBody>
          <a:bodyPr vert="horz" wrap="square" lIns="0" tIns="17145" rIns="0" bIns="0" rtlCol="0">
            <a:spAutoFit/>
          </a:bodyPr>
          <a:lstStyle/>
          <a:p>
            <a:pPr marL="483234" indent="-470534">
              <a:lnSpc>
                <a:spcPct val="100000"/>
              </a:lnSpc>
              <a:spcBef>
                <a:spcPts val="135"/>
              </a:spcBef>
              <a:buClr>
                <a:srgbClr val="2E7787"/>
              </a:buClr>
              <a:buSzPct val="120967"/>
              <a:buFont typeface="Arial"/>
              <a:buChar char="•"/>
              <a:tabLst>
                <a:tab pos="483234" algn="l"/>
              </a:tabLst>
            </a:pPr>
            <a:r>
              <a:rPr sz="3100" dirty="0">
                <a:solidFill>
                  <a:srgbClr val="E28B18"/>
                </a:solidFill>
                <a:latin typeface="Arial"/>
                <a:cs typeface="Arial"/>
              </a:rPr>
              <a:t>S.M.S.</a:t>
            </a:r>
            <a:r>
              <a:rPr sz="3100" spc="-35" dirty="0">
                <a:solidFill>
                  <a:srgbClr val="E28B18"/>
                </a:solidFill>
                <a:latin typeface="Arial"/>
                <a:cs typeface="Arial"/>
              </a:rPr>
              <a:t> </a:t>
            </a:r>
            <a:r>
              <a:rPr sz="3100" dirty="0">
                <a:solidFill>
                  <a:srgbClr val="2E7787"/>
                </a:solidFill>
                <a:latin typeface="Arial"/>
                <a:cs typeface="Arial"/>
              </a:rPr>
              <a:t>στον</a:t>
            </a:r>
            <a:r>
              <a:rPr sz="3100" spc="-10" dirty="0">
                <a:solidFill>
                  <a:srgbClr val="2E7787"/>
                </a:solidFill>
                <a:latin typeface="Arial"/>
                <a:cs typeface="Arial"/>
              </a:rPr>
              <a:t> </a:t>
            </a:r>
            <a:r>
              <a:rPr sz="3100" dirty="0">
                <a:solidFill>
                  <a:srgbClr val="2E7787"/>
                </a:solidFill>
                <a:latin typeface="Arial"/>
                <a:cs typeface="Arial"/>
              </a:rPr>
              <a:t>αριθμό</a:t>
            </a:r>
            <a:r>
              <a:rPr sz="3100" spc="-15" dirty="0">
                <a:solidFill>
                  <a:srgbClr val="2E7787"/>
                </a:solidFill>
                <a:latin typeface="Arial"/>
                <a:cs typeface="Arial"/>
              </a:rPr>
              <a:t> </a:t>
            </a:r>
            <a:r>
              <a:rPr sz="3100" b="1" dirty="0">
                <a:solidFill>
                  <a:srgbClr val="E28B18"/>
                </a:solidFill>
                <a:latin typeface="Arial"/>
                <a:cs typeface="Arial"/>
              </a:rPr>
              <a:t>1199</a:t>
            </a:r>
            <a:r>
              <a:rPr sz="3100" b="1" spc="-15" dirty="0">
                <a:solidFill>
                  <a:srgbClr val="E28B18"/>
                </a:solidFill>
                <a:latin typeface="Arial"/>
                <a:cs typeface="Arial"/>
              </a:rPr>
              <a:t> </a:t>
            </a:r>
            <a:r>
              <a:rPr sz="2650" dirty="0">
                <a:solidFill>
                  <a:srgbClr val="2E7787"/>
                </a:solidFill>
                <a:latin typeface="Arial"/>
                <a:cs typeface="Arial"/>
              </a:rPr>
              <a:t>(μόνο</a:t>
            </a:r>
            <a:r>
              <a:rPr sz="2650" spc="-30" dirty="0">
                <a:solidFill>
                  <a:srgbClr val="2E7787"/>
                </a:solidFill>
                <a:latin typeface="Arial"/>
                <a:cs typeface="Arial"/>
              </a:rPr>
              <a:t> </a:t>
            </a:r>
            <a:r>
              <a:rPr sz="2650" dirty="0">
                <a:solidFill>
                  <a:srgbClr val="2E7787"/>
                </a:solidFill>
                <a:latin typeface="Arial"/>
                <a:cs typeface="Arial"/>
              </a:rPr>
              <a:t>για</a:t>
            </a:r>
            <a:r>
              <a:rPr sz="2650" spc="-20" dirty="0">
                <a:solidFill>
                  <a:srgbClr val="2E7787"/>
                </a:solidFill>
                <a:latin typeface="Arial"/>
                <a:cs typeface="Arial"/>
              </a:rPr>
              <a:t> </a:t>
            </a:r>
            <a:r>
              <a:rPr sz="2650" dirty="0">
                <a:solidFill>
                  <a:srgbClr val="2E7787"/>
                </a:solidFill>
                <a:latin typeface="Arial"/>
                <a:cs typeface="Arial"/>
              </a:rPr>
              <a:t>την</a:t>
            </a:r>
            <a:r>
              <a:rPr sz="2650" spc="-20" dirty="0">
                <a:solidFill>
                  <a:srgbClr val="2E7787"/>
                </a:solidFill>
                <a:latin typeface="Arial"/>
                <a:cs typeface="Arial"/>
              </a:rPr>
              <a:t> </a:t>
            </a:r>
            <a:r>
              <a:rPr sz="2650" dirty="0">
                <a:solidFill>
                  <a:srgbClr val="2E7787"/>
                </a:solidFill>
                <a:latin typeface="Arial"/>
                <a:cs typeface="Arial"/>
              </a:rPr>
              <a:t>υπηρεσία</a:t>
            </a:r>
            <a:r>
              <a:rPr sz="2650" spc="-30" dirty="0">
                <a:solidFill>
                  <a:srgbClr val="2E7787"/>
                </a:solidFill>
                <a:latin typeface="Arial"/>
                <a:cs typeface="Arial"/>
              </a:rPr>
              <a:t> </a:t>
            </a:r>
            <a:r>
              <a:rPr sz="2650" dirty="0">
                <a:solidFill>
                  <a:srgbClr val="2E7787"/>
                </a:solidFill>
                <a:latin typeface="Arial"/>
                <a:cs typeface="Arial"/>
              </a:rPr>
              <a:t>«Πού</a:t>
            </a:r>
            <a:r>
              <a:rPr sz="2650" spc="-30" dirty="0">
                <a:solidFill>
                  <a:srgbClr val="2E7787"/>
                </a:solidFill>
                <a:latin typeface="Arial"/>
                <a:cs typeface="Arial"/>
              </a:rPr>
              <a:t> </a:t>
            </a:r>
            <a:r>
              <a:rPr sz="2650" spc="-10" dirty="0">
                <a:solidFill>
                  <a:srgbClr val="2E7787"/>
                </a:solidFill>
                <a:latin typeface="Arial"/>
                <a:cs typeface="Arial"/>
              </a:rPr>
              <a:t>Ψηφίζω»)</a:t>
            </a:r>
            <a:endParaRPr sz="2650">
              <a:latin typeface="Arial"/>
              <a:cs typeface="Arial"/>
            </a:endParaRPr>
          </a:p>
          <a:p>
            <a:pPr marL="482600" marR="5080">
              <a:lnSpc>
                <a:spcPct val="166100"/>
              </a:lnSpc>
              <a:spcBef>
                <a:spcPts val="90"/>
              </a:spcBef>
            </a:pPr>
            <a:r>
              <a:rPr sz="2650" spc="-10" dirty="0">
                <a:solidFill>
                  <a:srgbClr val="2E7787"/>
                </a:solidFill>
                <a:latin typeface="Arial"/>
                <a:cs typeface="Arial"/>
              </a:rPr>
              <a:t>Καταχωρώντας:</a:t>
            </a:r>
            <a:r>
              <a:rPr sz="2650" spc="-95" dirty="0">
                <a:solidFill>
                  <a:srgbClr val="2E7787"/>
                </a:solidFill>
                <a:latin typeface="Arial"/>
                <a:cs typeface="Arial"/>
              </a:rPr>
              <a:t> </a:t>
            </a:r>
            <a:r>
              <a:rPr sz="2650" dirty="0">
                <a:solidFill>
                  <a:srgbClr val="2E7787"/>
                </a:solidFill>
                <a:latin typeface="Arial"/>
                <a:cs typeface="Arial"/>
              </a:rPr>
              <a:t>«</a:t>
            </a:r>
            <a:r>
              <a:rPr sz="2650" b="1" dirty="0">
                <a:solidFill>
                  <a:srgbClr val="2E7787"/>
                </a:solidFill>
                <a:latin typeface="Arial"/>
                <a:cs typeface="Arial"/>
              </a:rPr>
              <a:t>wtv</a:t>
            </a:r>
            <a:r>
              <a:rPr sz="2650" dirty="0">
                <a:solidFill>
                  <a:srgbClr val="2E7787"/>
                </a:solidFill>
                <a:latin typeface="Arial"/>
                <a:cs typeface="Arial"/>
              </a:rPr>
              <a:t>»</a:t>
            </a:r>
            <a:r>
              <a:rPr sz="2650" spc="-110" dirty="0">
                <a:solidFill>
                  <a:srgbClr val="2E7787"/>
                </a:solidFill>
                <a:latin typeface="Arial"/>
                <a:cs typeface="Arial"/>
              </a:rPr>
              <a:t> </a:t>
            </a:r>
            <a:r>
              <a:rPr sz="2650" dirty="0">
                <a:solidFill>
                  <a:srgbClr val="2E7787"/>
                </a:solidFill>
                <a:latin typeface="Arial"/>
                <a:cs typeface="Arial"/>
              </a:rPr>
              <a:t>κενό</a:t>
            </a:r>
            <a:r>
              <a:rPr sz="2650" spc="-100" dirty="0">
                <a:solidFill>
                  <a:srgbClr val="2E7787"/>
                </a:solidFill>
                <a:latin typeface="Arial"/>
                <a:cs typeface="Arial"/>
              </a:rPr>
              <a:t> </a:t>
            </a:r>
            <a:r>
              <a:rPr sz="2650" dirty="0">
                <a:solidFill>
                  <a:srgbClr val="2E7787"/>
                </a:solidFill>
                <a:latin typeface="Arial"/>
                <a:cs typeface="Arial"/>
              </a:rPr>
              <a:t>«</a:t>
            </a:r>
            <a:r>
              <a:rPr sz="2650" b="1" dirty="0">
                <a:solidFill>
                  <a:srgbClr val="2E7787"/>
                </a:solidFill>
                <a:latin typeface="Arial"/>
                <a:cs typeface="Arial"/>
              </a:rPr>
              <a:t>αριθμό</a:t>
            </a:r>
            <a:r>
              <a:rPr sz="2650" b="1" spc="-110" dirty="0">
                <a:solidFill>
                  <a:srgbClr val="2E7787"/>
                </a:solidFill>
                <a:latin typeface="Arial"/>
                <a:cs typeface="Arial"/>
              </a:rPr>
              <a:t> </a:t>
            </a:r>
            <a:r>
              <a:rPr sz="2650" b="1" spc="-10" dirty="0">
                <a:solidFill>
                  <a:srgbClr val="2E7787"/>
                </a:solidFill>
                <a:latin typeface="Arial"/>
                <a:cs typeface="Arial"/>
              </a:rPr>
              <a:t>ταυτότητας</a:t>
            </a:r>
            <a:r>
              <a:rPr sz="2650" spc="-10" dirty="0">
                <a:solidFill>
                  <a:srgbClr val="2E7787"/>
                </a:solidFill>
                <a:latin typeface="Arial"/>
                <a:cs typeface="Arial"/>
              </a:rPr>
              <a:t>»</a:t>
            </a:r>
            <a:r>
              <a:rPr sz="2650" spc="-120" dirty="0">
                <a:solidFill>
                  <a:srgbClr val="2E7787"/>
                </a:solidFill>
                <a:latin typeface="Arial"/>
                <a:cs typeface="Arial"/>
              </a:rPr>
              <a:t> </a:t>
            </a:r>
            <a:r>
              <a:rPr sz="2650" dirty="0">
                <a:solidFill>
                  <a:srgbClr val="2E7787"/>
                </a:solidFill>
                <a:latin typeface="Arial"/>
                <a:cs typeface="Arial"/>
              </a:rPr>
              <a:t>κενό</a:t>
            </a:r>
            <a:r>
              <a:rPr sz="2650" spc="-110" dirty="0">
                <a:solidFill>
                  <a:srgbClr val="2E7787"/>
                </a:solidFill>
                <a:latin typeface="Arial"/>
                <a:cs typeface="Arial"/>
              </a:rPr>
              <a:t> </a:t>
            </a:r>
            <a:r>
              <a:rPr sz="2650" spc="-10" dirty="0">
                <a:solidFill>
                  <a:srgbClr val="2E7787"/>
                </a:solidFill>
                <a:latin typeface="Arial"/>
                <a:cs typeface="Arial"/>
              </a:rPr>
              <a:t>«</a:t>
            </a:r>
            <a:r>
              <a:rPr sz="2650" b="1" spc="-10" dirty="0">
                <a:solidFill>
                  <a:srgbClr val="2E7787"/>
                </a:solidFill>
                <a:latin typeface="Arial"/>
                <a:cs typeface="Arial"/>
              </a:rPr>
              <a:t>ημερομηνία</a:t>
            </a:r>
            <a:r>
              <a:rPr sz="2650" b="1" spc="-95" dirty="0">
                <a:solidFill>
                  <a:srgbClr val="2E7787"/>
                </a:solidFill>
                <a:latin typeface="Arial"/>
                <a:cs typeface="Arial"/>
              </a:rPr>
              <a:t> </a:t>
            </a:r>
            <a:r>
              <a:rPr sz="2650" b="1" spc="-10" dirty="0">
                <a:solidFill>
                  <a:srgbClr val="2E7787"/>
                </a:solidFill>
                <a:latin typeface="Arial"/>
                <a:cs typeface="Arial"/>
              </a:rPr>
              <a:t>γέννησης</a:t>
            </a:r>
            <a:r>
              <a:rPr sz="2650" spc="-10" dirty="0">
                <a:solidFill>
                  <a:srgbClr val="2E7787"/>
                </a:solidFill>
                <a:latin typeface="Arial"/>
                <a:cs typeface="Arial"/>
              </a:rPr>
              <a:t>», </a:t>
            </a:r>
            <a:r>
              <a:rPr sz="2650" dirty="0">
                <a:solidFill>
                  <a:srgbClr val="2E7787"/>
                </a:solidFill>
                <a:latin typeface="Arial"/>
                <a:cs typeface="Arial"/>
              </a:rPr>
              <a:t>π.χ.</a:t>
            </a:r>
            <a:r>
              <a:rPr sz="2650" spc="-90" dirty="0">
                <a:solidFill>
                  <a:srgbClr val="2E7787"/>
                </a:solidFill>
                <a:latin typeface="Arial"/>
                <a:cs typeface="Arial"/>
              </a:rPr>
              <a:t> </a:t>
            </a:r>
            <a:r>
              <a:rPr sz="2650" i="1" dirty="0">
                <a:solidFill>
                  <a:srgbClr val="2E7787"/>
                </a:solidFill>
                <a:latin typeface="Arial"/>
                <a:cs typeface="Arial"/>
              </a:rPr>
              <a:t>wtv</a:t>
            </a:r>
            <a:r>
              <a:rPr sz="2650" i="1" spc="-90" dirty="0">
                <a:solidFill>
                  <a:srgbClr val="2E7787"/>
                </a:solidFill>
                <a:latin typeface="Arial"/>
                <a:cs typeface="Arial"/>
              </a:rPr>
              <a:t> </a:t>
            </a:r>
            <a:r>
              <a:rPr sz="2650" i="1" dirty="0">
                <a:solidFill>
                  <a:srgbClr val="2E7787"/>
                </a:solidFill>
                <a:latin typeface="Arial"/>
                <a:cs typeface="Arial"/>
              </a:rPr>
              <a:t>1010111</a:t>
            </a:r>
            <a:r>
              <a:rPr sz="2650" i="1" spc="-90" dirty="0">
                <a:solidFill>
                  <a:srgbClr val="2E7787"/>
                </a:solidFill>
                <a:latin typeface="Arial"/>
                <a:cs typeface="Arial"/>
              </a:rPr>
              <a:t> </a:t>
            </a:r>
            <a:r>
              <a:rPr sz="2650" i="1" spc="-10" dirty="0">
                <a:solidFill>
                  <a:srgbClr val="2E7787"/>
                </a:solidFill>
                <a:latin typeface="Arial"/>
                <a:cs typeface="Arial"/>
              </a:rPr>
              <a:t>01/06/1990</a:t>
            </a:r>
            <a:endParaRPr sz="2650">
              <a:latin typeface="Arial"/>
              <a:cs typeface="Arial"/>
            </a:endParaRPr>
          </a:p>
        </p:txBody>
      </p:sp>
      <p:sp>
        <p:nvSpPr>
          <p:cNvPr id="3" name="object 3"/>
          <p:cNvSpPr txBox="1"/>
          <p:nvPr/>
        </p:nvSpPr>
        <p:spPr>
          <a:xfrm>
            <a:off x="1062345" y="5973505"/>
            <a:ext cx="8398510" cy="327025"/>
          </a:xfrm>
          <a:prstGeom prst="rect">
            <a:avLst/>
          </a:prstGeom>
        </p:spPr>
        <p:txBody>
          <a:bodyPr vert="horz" wrap="square" lIns="0" tIns="15875" rIns="0" bIns="0" rtlCol="0">
            <a:spAutoFit/>
          </a:bodyPr>
          <a:lstStyle/>
          <a:p>
            <a:pPr marL="12700">
              <a:lnSpc>
                <a:spcPct val="100000"/>
              </a:lnSpc>
              <a:spcBef>
                <a:spcPts val="125"/>
              </a:spcBef>
            </a:pPr>
            <a:r>
              <a:rPr sz="1950" dirty="0">
                <a:solidFill>
                  <a:srgbClr val="2E7787"/>
                </a:solidFill>
                <a:latin typeface="Arial"/>
                <a:cs typeface="Arial"/>
              </a:rPr>
              <a:t>Για</a:t>
            </a:r>
            <a:r>
              <a:rPr sz="1950" spc="50" dirty="0">
                <a:solidFill>
                  <a:srgbClr val="2E7787"/>
                </a:solidFill>
                <a:latin typeface="Arial"/>
                <a:cs typeface="Arial"/>
              </a:rPr>
              <a:t> </a:t>
            </a:r>
            <a:r>
              <a:rPr sz="1950" dirty="0">
                <a:solidFill>
                  <a:srgbClr val="2E7787"/>
                </a:solidFill>
                <a:latin typeface="Arial"/>
                <a:cs typeface="Arial"/>
              </a:rPr>
              <a:t>την</a:t>
            </a:r>
            <a:r>
              <a:rPr sz="1950" spc="50" dirty="0">
                <a:solidFill>
                  <a:srgbClr val="2E7787"/>
                </a:solidFill>
                <a:latin typeface="Arial"/>
                <a:cs typeface="Arial"/>
              </a:rPr>
              <a:t> </a:t>
            </a:r>
            <a:r>
              <a:rPr sz="1950" dirty="0">
                <a:solidFill>
                  <a:srgbClr val="2E7787"/>
                </a:solidFill>
                <a:latin typeface="Arial"/>
                <a:cs typeface="Arial"/>
              </a:rPr>
              <a:t>υπηρεσία</a:t>
            </a:r>
            <a:r>
              <a:rPr sz="1950" spc="55" dirty="0">
                <a:solidFill>
                  <a:srgbClr val="2E7787"/>
                </a:solidFill>
                <a:latin typeface="Arial"/>
                <a:cs typeface="Arial"/>
              </a:rPr>
              <a:t> </a:t>
            </a:r>
            <a:r>
              <a:rPr sz="1950" dirty="0">
                <a:solidFill>
                  <a:srgbClr val="2E7787"/>
                </a:solidFill>
                <a:latin typeface="Arial"/>
                <a:cs typeface="Arial"/>
              </a:rPr>
              <a:t>αποστολής</a:t>
            </a:r>
            <a:r>
              <a:rPr sz="1950" spc="65" dirty="0">
                <a:solidFill>
                  <a:srgbClr val="2E7787"/>
                </a:solidFill>
                <a:latin typeface="Arial"/>
                <a:cs typeface="Arial"/>
              </a:rPr>
              <a:t> </a:t>
            </a:r>
            <a:r>
              <a:rPr sz="1950" dirty="0">
                <a:solidFill>
                  <a:srgbClr val="2E7787"/>
                </a:solidFill>
                <a:latin typeface="Arial"/>
                <a:cs typeface="Arial"/>
              </a:rPr>
              <a:t>μηνύματος</a:t>
            </a:r>
            <a:r>
              <a:rPr sz="1950" spc="70" dirty="0">
                <a:solidFill>
                  <a:srgbClr val="2E7787"/>
                </a:solidFill>
                <a:latin typeface="Arial"/>
                <a:cs typeface="Arial"/>
              </a:rPr>
              <a:t> </a:t>
            </a:r>
            <a:r>
              <a:rPr sz="1950" dirty="0">
                <a:solidFill>
                  <a:srgbClr val="2E7787"/>
                </a:solidFill>
                <a:latin typeface="Arial"/>
                <a:cs typeface="Arial"/>
              </a:rPr>
              <a:t>SMS</a:t>
            </a:r>
            <a:r>
              <a:rPr sz="1950" spc="50" dirty="0">
                <a:solidFill>
                  <a:srgbClr val="2E7787"/>
                </a:solidFill>
                <a:latin typeface="Arial"/>
                <a:cs typeface="Arial"/>
              </a:rPr>
              <a:t> </a:t>
            </a:r>
            <a:r>
              <a:rPr sz="1950" dirty="0">
                <a:solidFill>
                  <a:srgbClr val="2E7787"/>
                </a:solidFill>
                <a:latin typeface="Arial"/>
                <a:cs typeface="Arial"/>
              </a:rPr>
              <a:t>ισχύει</a:t>
            </a:r>
            <a:r>
              <a:rPr sz="1950" spc="65" dirty="0">
                <a:solidFill>
                  <a:srgbClr val="2E7787"/>
                </a:solidFill>
                <a:latin typeface="Arial"/>
                <a:cs typeface="Arial"/>
              </a:rPr>
              <a:t> </a:t>
            </a:r>
            <a:r>
              <a:rPr sz="1950" dirty="0">
                <a:solidFill>
                  <a:srgbClr val="2E7787"/>
                </a:solidFill>
                <a:latin typeface="Arial"/>
                <a:cs typeface="Arial"/>
              </a:rPr>
              <a:t>χρέωση</a:t>
            </a:r>
            <a:r>
              <a:rPr sz="1950" spc="60" dirty="0">
                <a:solidFill>
                  <a:srgbClr val="2E7787"/>
                </a:solidFill>
                <a:latin typeface="Arial"/>
                <a:cs typeface="Arial"/>
              </a:rPr>
              <a:t> </a:t>
            </a:r>
            <a:r>
              <a:rPr sz="1950" spc="-10" dirty="0">
                <a:solidFill>
                  <a:srgbClr val="2E7787"/>
                </a:solidFill>
                <a:latin typeface="Arial"/>
                <a:cs typeface="Arial"/>
              </a:rPr>
              <a:t>€0,04/μήνυμα</a:t>
            </a:r>
            <a:endParaRPr sz="1950">
              <a:latin typeface="Arial"/>
              <a:cs typeface="Arial"/>
            </a:endParaRPr>
          </a:p>
        </p:txBody>
      </p:sp>
      <p:sp>
        <p:nvSpPr>
          <p:cNvPr id="4" name="object 4"/>
          <p:cNvSpPr txBox="1">
            <a:spLocks noGrp="1"/>
          </p:cNvSpPr>
          <p:nvPr>
            <p:ph type="title"/>
          </p:nvPr>
        </p:nvSpPr>
        <p:spPr>
          <a:prstGeom prst="rect">
            <a:avLst/>
          </a:prstGeom>
        </p:spPr>
        <p:txBody>
          <a:bodyPr vert="horz" wrap="square" lIns="0" tIns="14604" rIns="0" bIns="0" rtlCol="0">
            <a:spAutoFit/>
          </a:bodyPr>
          <a:lstStyle/>
          <a:p>
            <a:pPr marL="12700">
              <a:lnSpc>
                <a:spcPct val="100000"/>
              </a:lnSpc>
              <a:spcBef>
                <a:spcPts val="114"/>
              </a:spcBef>
            </a:pPr>
            <a:r>
              <a:rPr sz="2950" dirty="0">
                <a:solidFill>
                  <a:srgbClr val="2E7787"/>
                </a:solidFill>
              </a:rPr>
              <a:t>«Πού</a:t>
            </a:r>
            <a:r>
              <a:rPr sz="2950" spc="-35" dirty="0">
                <a:solidFill>
                  <a:srgbClr val="2E7787"/>
                </a:solidFill>
              </a:rPr>
              <a:t> </a:t>
            </a:r>
            <a:r>
              <a:rPr sz="2950" dirty="0">
                <a:solidFill>
                  <a:srgbClr val="2E7787"/>
                </a:solidFill>
              </a:rPr>
              <a:t>ψηφίζω»</a:t>
            </a:r>
            <a:r>
              <a:rPr sz="2950" spc="-30" dirty="0">
                <a:solidFill>
                  <a:srgbClr val="2E7787"/>
                </a:solidFill>
              </a:rPr>
              <a:t> </a:t>
            </a:r>
            <a:r>
              <a:rPr sz="2950" dirty="0">
                <a:solidFill>
                  <a:srgbClr val="2E7787"/>
                </a:solidFill>
              </a:rPr>
              <a:t>-</a:t>
            </a:r>
            <a:r>
              <a:rPr sz="2950" spc="-35" dirty="0">
                <a:solidFill>
                  <a:srgbClr val="2E7787"/>
                </a:solidFill>
              </a:rPr>
              <a:t> </a:t>
            </a:r>
            <a:r>
              <a:rPr sz="2950" dirty="0">
                <a:solidFill>
                  <a:srgbClr val="2E7787"/>
                </a:solidFill>
              </a:rPr>
              <a:t>Πηγές</a:t>
            </a:r>
            <a:r>
              <a:rPr sz="2950" spc="-30" dirty="0">
                <a:solidFill>
                  <a:srgbClr val="2E7787"/>
                </a:solidFill>
              </a:rPr>
              <a:t> </a:t>
            </a:r>
            <a:r>
              <a:rPr sz="2950" spc="-10" dirty="0">
                <a:solidFill>
                  <a:srgbClr val="2E7787"/>
                </a:solidFill>
              </a:rPr>
              <a:t>Πληροφόρησης</a:t>
            </a:r>
            <a:endParaRPr sz="2950"/>
          </a:p>
        </p:txBody>
      </p:sp>
      <p:pic>
        <p:nvPicPr>
          <p:cNvPr id="5" name="object 5"/>
          <p:cNvPicPr/>
          <p:nvPr/>
        </p:nvPicPr>
        <p:blipFill>
          <a:blip r:embed="rId2" cstate="print"/>
          <a:stretch>
            <a:fillRect/>
          </a:stretch>
        </p:blipFill>
        <p:spPr>
          <a:xfrm>
            <a:off x="1032848" y="12565"/>
            <a:ext cx="2798239" cy="1882246"/>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235" y="0"/>
            <a:ext cx="20114895" cy="11308715"/>
            <a:chOff x="-5235" y="0"/>
            <a:chExt cx="20114895" cy="11308715"/>
          </a:xfrm>
        </p:grpSpPr>
        <p:sp>
          <p:nvSpPr>
            <p:cNvPr id="3" name="object 3"/>
            <p:cNvSpPr/>
            <p:nvPr/>
          </p:nvSpPr>
          <p:spPr>
            <a:xfrm>
              <a:off x="0" y="2638663"/>
              <a:ext cx="20104100" cy="1871345"/>
            </a:xfrm>
            <a:custGeom>
              <a:avLst/>
              <a:gdLst/>
              <a:ahLst/>
              <a:cxnLst/>
              <a:rect l="l" t="t" r="r" b="b"/>
              <a:pathLst>
                <a:path w="20104100" h="1871345">
                  <a:moveTo>
                    <a:pt x="0" y="1870937"/>
                  </a:moveTo>
                  <a:lnTo>
                    <a:pt x="20104099" y="1870937"/>
                  </a:lnTo>
                </a:path>
                <a:path w="20104100" h="1871345">
                  <a:moveTo>
                    <a:pt x="20104099" y="0"/>
                  </a:moveTo>
                  <a:lnTo>
                    <a:pt x="0" y="0"/>
                  </a:lnTo>
                  <a:lnTo>
                    <a:pt x="0" y="1870937"/>
                  </a:lnTo>
                </a:path>
              </a:pathLst>
            </a:custGeom>
            <a:ln w="10470">
              <a:solidFill>
                <a:srgbClr val="6FAC46"/>
              </a:solidFill>
            </a:ln>
          </p:spPr>
          <p:txBody>
            <a:bodyPr wrap="square" lIns="0" tIns="0" rIns="0" bIns="0" rtlCol="0"/>
            <a:lstStyle/>
            <a:p>
              <a:endParaRPr/>
            </a:p>
          </p:txBody>
        </p:sp>
        <p:pic>
          <p:nvPicPr>
            <p:cNvPr id="4" name="object 4"/>
            <p:cNvPicPr/>
            <p:nvPr/>
          </p:nvPicPr>
          <p:blipFill>
            <a:blip r:embed="rId2" cstate="print"/>
            <a:stretch>
              <a:fillRect/>
            </a:stretch>
          </p:blipFill>
          <p:spPr>
            <a:xfrm>
              <a:off x="0" y="0"/>
              <a:ext cx="20104099" cy="11308552"/>
            </a:xfrm>
            <a:prstGeom prst="rect">
              <a:avLst/>
            </a:prstGeom>
          </p:spPr>
        </p:pic>
      </p:grpSp>
      <p:sp>
        <p:nvSpPr>
          <p:cNvPr id="5" name="object 5"/>
          <p:cNvSpPr txBox="1">
            <a:spLocks noGrp="1"/>
          </p:cNvSpPr>
          <p:nvPr>
            <p:ph type="title"/>
          </p:nvPr>
        </p:nvSpPr>
        <p:spPr>
          <a:xfrm>
            <a:off x="893492" y="2611195"/>
            <a:ext cx="5994400" cy="1834514"/>
          </a:xfrm>
          <a:prstGeom prst="rect">
            <a:avLst/>
          </a:prstGeom>
        </p:spPr>
        <p:txBody>
          <a:bodyPr vert="horz" wrap="square" lIns="0" tIns="12700" rIns="0" bIns="0" rtlCol="0">
            <a:spAutoFit/>
          </a:bodyPr>
          <a:lstStyle/>
          <a:p>
            <a:pPr marL="12700" marR="5080">
              <a:lnSpc>
                <a:spcPct val="119900"/>
              </a:lnSpc>
              <a:spcBef>
                <a:spcPts val="100"/>
              </a:spcBef>
            </a:pPr>
            <a:r>
              <a:rPr sz="4950" b="0" i="1" spc="-25" dirty="0">
                <a:solidFill>
                  <a:srgbClr val="E28B18"/>
                </a:solidFill>
                <a:latin typeface="Arial"/>
                <a:cs typeface="Arial"/>
              </a:rPr>
              <a:t>Στελέχωση</a:t>
            </a:r>
            <a:r>
              <a:rPr sz="4950" b="0" i="1" spc="-254" dirty="0">
                <a:solidFill>
                  <a:srgbClr val="E28B18"/>
                </a:solidFill>
                <a:latin typeface="Arial"/>
                <a:cs typeface="Arial"/>
              </a:rPr>
              <a:t> </a:t>
            </a:r>
            <a:r>
              <a:rPr sz="4950" b="0" i="1" spc="-10" dirty="0">
                <a:solidFill>
                  <a:srgbClr val="E28B18"/>
                </a:solidFill>
                <a:latin typeface="Arial"/>
                <a:cs typeface="Arial"/>
              </a:rPr>
              <a:t>εκλογικών κέντρων</a:t>
            </a:r>
            <a:endParaRPr sz="4950">
              <a:latin typeface="Arial"/>
              <a:cs typeface="Arial"/>
            </a:endParaRPr>
          </a:p>
        </p:txBody>
      </p:sp>
      <p:sp>
        <p:nvSpPr>
          <p:cNvPr id="6" name="object 6"/>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7368357" y="8537142"/>
            <a:ext cx="12944920" cy="2758173"/>
          </a:xfrm>
          <a:prstGeom prst="rect">
            <a:avLst/>
          </a:prstGeom>
          <a:ln w="12700">
            <a:miter lim="400000"/>
            <a:headEnd/>
            <a:tailEnd/>
          </a:ln>
        </p:spPr>
      </p:pic>
      <p:sp>
        <p:nvSpPr>
          <p:cNvPr id="5" name="ΥΠΟΥΡΓΕΙΟ ΑΜΥΝΑΣ">
            <a:extLst>
              <a:ext uri="{FF2B5EF4-FFF2-40B4-BE49-F238E27FC236}">
                <a16:creationId xmlns:a16="http://schemas.microsoft.com/office/drawing/2014/main" id="{84D4383D-5C12-DEE7-6768-92FB3DD8388D}"/>
              </a:ext>
            </a:extLst>
          </p:cNvPr>
          <p:cNvSpPr txBox="1">
            <a:spLocks noGrp="1" noRot="1" noMove="1" noResize="1" noEditPoints="1" noAdjustHandles="1" noChangeArrowheads="1" noChangeShapeType="1"/>
          </p:cNvSpPr>
          <p:nvPr/>
        </p:nvSpPr>
        <p:spPr>
          <a:xfrm>
            <a:off x="9289481" y="9879152"/>
            <a:ext cx="7916583" cy="1061657"/>
          </a:xfrm>
          <a:prstGeom prst="rect">
            <a:avLst/>
          </a:prstGeom>
          <a:ln w="12700">
            <a:miter lim="400000"/>
          </a:ln>
        </p:spPr>
        <p:txBody>
          <a:bodyPr lIns="41867" tIns="41867" rIns="41867" bIns="41867"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061" b="1" dirty="0"/>
              <a:t>ΥΠΟΥΡΓΕΙΟ ΕΣΩΤΕΡΙΚΩΝ</a:t>
            </a:r>
          </a:p>
        </p:txBody>
      </p:sp>
      <p:sp>
        <p:nvSpPr>
          <p:cNvPr id="9" name="Subtitle here">
            <a:extLst>
              <a:ext uri="{FF2B5EF4-FFF2-40B4-BE49-F238E27FC236}">
                <a16:creationId xmlns:a16="http://schemas.microsoft.com/office/drawing/2014/main" id="{48335444-F712-DFD5-A813-9982553A8908}"/>
              </a:ext>
            </a:extLst>
          </p:cNvPr>
          <p:cNvSpPr txBox="1"/>
          <p:nvPr/>
        </p:nvSpPr>
        <p:spPr>
          <a:xfrm>
            <a:off x="996456" y="2462900"/>
            <a:ext cx="18111189" cy="6859582"/>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1484"/>
              </a:spcBef>
              <a:buClr>
                <a:srgbClr val="2F7788"/>
              </a:buClr>
              <a:buSzPct val="120000"/>
            </a:pPr>
            <a:r>
              <a:rPr lang="el-GR" sz="2638" i="0" spc="0" dirty="0">
                <a:solidFill>
                  <a:srgbClr val="2F7788"/>
                </a:solidFill>
                <a:latin typeface="Arial" panose="020B0604020202020204" pitchFamily="34" charset="0"/>
                <a:ea typeface="+mn-ea"/>
                <a:cs typeface="Arial" panose="020B0604020202020204" pitchFamily="34" charset="0"/>
              </a:rPr>
              <a:t>Κάθε εκλογικό κέντρο στελεχώνεται από τον/την </a:t>
            </a:r>
            <a:r>
              <a:rPr lang="el-GR" sz="2638" i="0" spc="0" dirty="0" err="1">
                <a:solidFill>
                  <a:srgbClr val="2F7788"/>
                </a:solidFill>
                <a:latin typeface="Arial" panose="020B0604020202020204" pitchFamily="34" charset="0"/>
                <a:ea typeface="+mn-ea"/>
                <a:cs typeface="Arial" panose="020B0604020202020204" pitchFamily="34" charset="0"/>
              </a:rPr>
              <a:t>Προεδρεύοντα</a:t>
            </a:r>
            <a:r>
              <a:rPr lang="el-GR" sz="2638" i="0" spc="0" dirty="0">
                <a:solidFill>
                  <a:srgbClr val="2F7788"/>
                </a:solidFill>
                <a:latin typeface="Arial" panose="020B0604020202020204" pitchFamily="34" charset="0"/>
                <a:ea typeface="+mn-ea"/>
                <a:cs typeface="Arial" panose="020B0604020202020204" pitchFamily="34" charset="0"/>
              </a:rPr>
              <a:t> υπάλληλο και από 2 μέχρι 4 βοηθούς, ως ακολούθως:</a:t>
            </a:r>
          </a:p>
          <a:p>
            <a:pPr>
              <a:lnSpc>
                <a:spcPct val="120000"/>
              </a:lnSpc>
              <a:spcBef>
                <a:spcPts val="1484"/>
              </a:spcBef>
              <a:buClr>
                <a:srgbClr val="2F7788"/>
              </a:buClr>
              <a:buSzPct val="120000"/>
            </a:pPr>
            <a:endParaRPr lang="el-GR" sz="577" i="0" spc="0" dirty="0">
              <a:solidFill>
                <a:srgbClr val="2F7788"/>
              </a:solidFill>
              <a:latin typeface="Arial" panose="020B0604020202020204" pitchFamily="34" charset="0"/>
              <a:ea typeface="+mn-ea"/>
              <a:cs typeface="Arial" panose="020B0604020202020204" pitchFamily="34" charset="0"/>
            </a:endParaRPr>
          </a:p>
          <a:p>
            <a:pPr>
              <a:lnSpc>
                <a:spcPct val="120000"/>
              </a:lnSpc>
              <a:spcBef>
                <a:spcPts val="1484"/>
              </a:spcBef>
              <a:buClr>
                <a:srgbClr val="2F7788"/>
              </a:buClr>
              <a:buSzPct val="120000"/>
            </a:pPr>
            <a:r>
              <a:rPr lang="el-GR" sz="2638" b="1" i="0" spc="0" dirty="0">
                <a:solidFill>
                  <a:srgbClr val="2F7788"/>
                </a:solidFill>
                <a:latin typeface="Arial" panose="020B0604020202020204" pitchFamily="34" charset="0"/>
                <a:ea typeface="+mn-ea"/>
                <a:cs typeface="Arial" panose="020B0604020202020204" pitchFamily="34" charset="0"/>
              </a:rPr>
              <a:t>Ελεύθερες Κοινότητες</a:t>
            </a:r>
            <a:r>
              <a:rPr lang="el-GR" sz="2638" i="0" spc="0" dirty="0">
                <a:solidFill>
                  <a:srgbClr val="2F7788"/>
                </a:solidFill>
                <a:latin typeface="Arial" panose="020B0604020202020204" pitchFamily="34" charset="0"/>
                <a:ea typeface="+mn-ea"/>
                <a:cs typeface="Arial" panose="020B0604020202020204" pitchFamily="34" charset="0"/>
              </a:rPr>
              <a:t>, </a:t>
            </a:r>
            <a:r>
              <a:rPr lang="el-GR" sz="2638" b="1" i="0" spc="0" dirty="0">
                <a:solidFill>
                  <a:srgbClr val="2F7788"/>
                </a:solidFill>
                <a:latin typeface="Arial" panose="020B0604020202020204" pitchFamily="34" charset="0"/>
                <a:ea typeface="+mn-ea"/>
                <a:cs typeface="Arial" panose="020B0604020202020204" pitchFamily="34" charset="0"/>
              </a:rPr>
              <a:t>Κατεχόμενοι Δήμοι</a:t>
            </a:r>
            <a:r>
              <a:rPr lang="el-GR" sz="2638" i="0" spc="0" dirty="0">
                <a:solidFill>
                  <a:srgbClr val="2F7788"/>
                </a:solidFill>
                <a:latin typeface="Arial" panose="020B0604020202020204" pitchFamily="34" charset="0"/>
                <a:ea typeface="+mn-ea"/>
                <a:cs typeface="Arial" panose="020B0604020202020204" pitchFamily="34" charset="0"/>
              </a:rPr>
              <a:t>, </a:t>
            </a:r>
            <a:r>
              <a:rPr lang="el-GR" sz="2638" b="1" i="0" spc="0" dirty="0">
                <a:solidFill>
                  <a:srgbClr val="2F7788"/>
                </a:solidFill>
                <a:latin typeface="Arial" panose="020B0604020202020204" pitchFamily="34" charset="0"/>
                <a:ea typeface="+mn-ea"/>
                <a:cs typeface="Arial" panose="020B0604020202020204" pitchFamily="34" charset="0"/>
              </a:rPr>
              <a:t>Κατεχόμενες Κοινότητες</a:t>
            </a:r>
            <a:r>
              <a:rPr lang="el-GR" sz="2638" i="0" spc="0" dirty="0">
                <a:solidFill>
                  <a:srgbClr val="2F7788"/>
                </a:solidFill>
                <a:latin typeface="Arial" panose="020B0604020202020204" pitchFamily="34" charset="0"/>
                <a:ea typeface="+mn-ea"/>
                <a:cs typeface="Arial" panose="020B0604020202020204" pitchFamily="34" charset="0"/>
              </a:rPr>
              <a:t>:</a:t>
            </a:r>
          </a:p>
          <a:p>
            <a:pPr>
              <a:lnSpc>
                <a:spcPct val="120000"/>
              </a:lnSpc>
              <a:spcBef>
                <a:spcPts val="1484"/>
              </a:spcBef>
              <a:buClr>
                <a:srgbClr val="2F7788"/>
              </a:buClr>
              <a:buSzPct val="120000"/>
            </a:pPr>
            <a:r>
              <a:rPr lang="el-GR" sz="2638" i="0" spc="0" dirty="0">
                <a:solidFill>
                  <a:srgbClr val="2F7788"/>
                </a:solidFill>
                <a:latin typeface="Arial" panose="020B0604020202020204" pitchFamily="34" charset="0"/>
                <a:ea typeface="+mn-ea"/>
                <a:cs typeface="Arial" panose="020B0604020202020204" pitchFamily="34" charset="0"/>
              </a:rPr>
              <a:t>Μέχρι </a:t>
            </a:r>
            <a:r>
              <a:rPr lang="en-US" sz="2638" i="0" spc="0" dirty="0">
                <a:solidFill>
                  <a:srgbClr val="2F7788"/>
                </a:solidFill>
                <a:latin typeface="Arial" panose="020B0604020202020204" pitchFamily="34" charset="0"/>
                <a:ea typeface="+mn-ea"/>
                <a:cs typeface="Arial" panose="020B0604020202020204" pitchFamily="34" charset="0"/>
              </a:rPr>
              <a:t>1</a:t>
            </a:r>
            <a:r>
              <a:rPr lang="el-GR" sz="2638" i="0" spc="0" dirty="0">
                <a:solidFill>
                  <a:srgbClr val="2F7788"/>
                </a:solidFill>
                <a:latin typeface="Arial" panose="020B0604020202020204" pitchFamily="34" charset="0"/>
                <a:ea typeface="+mn-ea"/>
                <a:cs typeface="Arial" panose="020B0604020202020204" pitchFamily="34" charset="0"/>
              </a:rPr>
              <a:t>00 εκλογείς: 			2 βοηθοί υπάλληλοι</a:t>
            </a:r>
          </a:p>
          <a:p>
            <a:pPr>
              <a:lnSpc>
                <a:spcPct val="120000"/>
              </a:lnSpc>
              <a:spcBef>
                <a:spcPts val="1484"/>
              </a:spcBef>
              <a:buClr>
                <a:srgbClr val="2F7788"/>
              </a:buClr>
              <a:buSzPct val="120000"/>
            </a:pPr>
            <a:r>
              <a:rPr lang="el-GR" sz="2638" i="0" spc="0" dirty="0">
                <a:solidFill>
                  <a:srgbClr val="2F7788"/>
                </a:solidFill>
                <a:latin typeface="Arial" panose="020B0604020202020204" pitchFamily="34" charset="0"/>
                <a:ea typeface="+mn-ea"/>
                <a:cs typeface="Arial" panose="020B0604020202020204" pitchFamily="34" charset="0"/>
              </a:rPr>
              <a:t>Από </a:t>
            </a:r>
            <a:r>
              <a:rPr lang="en-US" sz="2638" i="0" spc="0" dirty="0">
                <a:solidFill>
                  <a:srgbClr val="2F7788"/>
                </a:solidFill>
                <a:latin typeface="Arial" panose="020B0604020202020204" pitchFamily="34" charset="0"/>
                <a:ea typeface="+mn-ea"/>
                <a:cs typeface="Arial" panose="020B0604020202020204" pitchFamily="34" charset="0"/>
              </a:rPr>
              <a:t>1</a:t>
            </a:r>
            <a:r>
              <a:rPr lang="el-GR" sz="2638" i="0" spc="0" dirty="0">
                <a:solidFill>
                  <a:srgbClr val="2F7788"/>
                </a:solidFill>
                <a:latin typeface="Arial" panose="020B0604020202020204" pitchFamily="34" charset="0"/>
                <a:ea typeface="+mn-ea"/>
                <a:cs typeface="Arial" panose="020B0604020202020204" pitchFamily="34" charset="0"/>
              </a:rPr>
              <a:t>01 μέχρι </a:t>
            </a:r>
            <a:r>
              <a:rPr lang="en-US" sz="2638" i="0" spc="0" dirty="0">
                <a:solidFill>
                  <a:srgbClr val="2F7788"/>
                </a:solidFill>
                <a:latin typeface="Arial" panose="020B0604020202020204" pitchFamily="34" charset="0"/>
                <a:ea typeface="+mn-ea"/>
                <a:cs typeface="Arial" panose="020B0604020202020204" pitchFamily="34" charset="0"/>
              </a:rPr>
              <a:t>3</a:t>
            </a:r>
            <a:r>
              <a:rPr lang="el-GR" sz="2638" i="0" spc="0" dirty="0">
                <a:solidFill>
                  <a:srgbClr val="2F7788"/>
                </a:solidFill>
                <a:latin typeface="Arial" panose="020B0604020202020204" pitchFamily="34" charset="0"/>
                <a:ea typeface="+mn-ea"/>
                <a:cs typeface="Arial" panose="020B0604020202020204" pitchFamily="34" charset="0"/>
              </a:rPr>
              <a:t>00 εκλογείς: 		3 βοηθοί υπάλληλοι</a:t>
            </a:r>
          </a:p>
          <a:p>
            <a:pPr>
              <a:lnSpc>
                <a:spcPct val="120000"/>
              </a:lnSpc>
              <a:spcBef>
                <a:spcPts val="1484"/>
              </a:spcBef>
              <a:buClr>
                <a:srgbClr val="2F7788"/>
              </a:buClr>
              <a:buSzPct val="120000"/>
            </a:pPr>
            <a:r>
              <a:rPr lang="el-GR" sz="2638" i="0" spc="0" dirty="0">
                <a:solidFill>
                  <a:srgbClr val="2F7788"/>
                </a:solidFill>
                <a:latin typeface="Arial" panose="020B0604020202020204" pitchFamily="34" charset="0"/>
                <a:ea typeface="+mn-ea"/>
                <a:cs typeface="Arial" panose="020B0604020202020204" pitchFamily="34" charset="0"/>
              </a:rPr>
              <a:t>Από </a:t>
            </a:r>
            <a:r>
              <a:rPr lang="en-US" sz="2638" i="0" spc="0" dirty="0">
                <a:solidFill>
                  <a:srgbClr val="2F7788"/>
                </a:solidFill>
                <a:latin typeface="Arial" panose="020B0604020202020204" pitchFamily="34" charset="0"/>
                <a:ea typeface="+mn-ea"/>
                <a:cs typeface="Arial" panose="020B0604020202020204" pitchFamily="34" charset="0"/>
              </a:rPr>
              <a:t>3</a:t>
            </a:r>
            <a:r>
              <a:rPr lang="el-GR" sz="2638" i="0" spc="0" dirty="0">
                <a:solidFill>
                  <a:srgbClr val="2F7788"/>
                </a:solidFill>
                <a:latin typeface="Arial" panose="020B0604020202020204" pitchFamily="34" charset="0"/>
                <a:ea typeface="+mn-ea"/>
                <a:cs typeface="Arial" panose="020B0604020202020204" pitchFamily="34" charset="0"/>
              </a:rPr>
              <a:t>01 εκλογείς και άνω: 		4 βοηθοί υπάλληλοι</a:t>
            </a:r>
          </a:p>
          <a:p>
            <a:pPr>
              <a:lnSpc>
                <a:spcPct val="120000"/>
              </a:lnSpc>
              <a:spcBef>
                <a:spcPts val="1484"/>
              </a:spcBef>
              <a:buClr>
                <a:srgbClr val="2F7788"/>
              </a:buClr>
              <a:buSzPct val="120000"/>
            </a:pPr>
            <a:endParaRPr lang="el-GR" sz="577" i="0" spc="0" dirty="0">
              <a:solidFill>
                <a:srgbClr val="2F7788"/>
              </a:solidFill>
              <a:latin typeface="Arial" panose="020B0604020202020204" pitchFamily="34" charset="0"/>
              <a:ea typeface="+mn-ea"/>
              <a:cs typeface="Arial" panose="020B0604020202020204" pitchFamily="34" charset="0"/>
            </a:endParaRPr>
          </a:p>
          <a:p>
            <a:pPr>
              <a:lnSpc>
                <a:spcPct val="120000"/>
              </a:lnSpc>
              <a:spcBef>
                <a:spcPts val="1484"/>
              </a:spcBef>
              <a:buClr>
                <a:srgbClr val="2F7788"/>
              </a:buClr>
              <a:buSzPct val="120000"/>
            </a:pPr>
            <a:r>
              <a:rPr lang="el-GR" sz="2638" b="1" i="0" spc="0" dirty="0">
                <a:solidFill>
                  <a:srgbClr val="2F7788"/>
                </a:solidFill>
                <a:latin typeface="Arial" panose="020B0604020202020204" pitchFamily="34" charset="0"/>
                <a:ea typeface="+mn-ea"/>
                <a:cs typeface="Arial" panose="020B0604020202020204" pitchFamily="34" charset="0"/>
              </a:rPr>
              <a:t>Ελεύθεροι Δήμοι</a:t>
            </a:r>
            <a:r>
              <a:rPr lang="el-GR" sz="2638" i="0" spc="0" dirty="0">
                <a:solidFill>
                  <a:srgbClr val="2F7788"/>
                </a:solidFill>
                <a:latin typeface="Arial" panose="020B0604020202020204" pitchFamily="34" charset="0"/>
                <a:ea typeface="+mn-ea"/>
                <a:cs typeface="Arial" panose="020B0604020202020204" pitchFamily="34" charset="0"/>
              </a:rPr>
              <a:t>:</a:t>
            </a:r>
          </a:p>
          <a:p>
            <a:pPr>
              <a:lnSpc>
                <a:spcPct val="120000"/>
              </a:lnSpc>
              <a:spcBef>
                <a:spcPts val="1484"/>
              </a:spcBef>
              <a:buClr>
                <a:srgbClr val="2F7788"/>
              </a:buClr>
              <a:buSzPct val="120000"/>
            </a:pPr>
            <a:r>
              <a:rPr lang="el-GR" sz="2638" i="0" spc="0" dirty="0">
                <a:solidFill>
                  <a:srgbClr val="2F7788"/>
                </a:solidFill>
                <a:latin typeface="Arial" panose="020B0604020202020204" pitchFamily="34" charset="0"/>
                <a:ea typeface="+mn-ea"/>
                <a:cs typeface="Arial" panose="020B0604020202020204" pitchFamily="34" charset="0"/>
              </a:rPr>
              <a:t>Μέχρι 250 εκλογείς: 			3 βοηθοί υπάλληλοι</a:t>
            </a:r>
          </a:p>
          <a:p>
            <a:pPr>
              <a:lnSpc>
                <a:spcPct val="120000"/>
              </a:lnSpc>
              <a:spcBef>
                <a:spcPts val="1484"/>
              </a:spcBef>
              <a:buClr>
                <a:srgbClr val="2F7788"/>
              </a:buClr>
              <a:buSzPct val="120000"/>
            </a:pPr>
            <a:r>
              <a:rPr lang="el-GR" sz="2638" i="0" spc="0" dirty="0">
                <a:solidFill>
                  <a:srgbClr val="2F7788"/>
                </a:solidFill>
                <a:latin typeface="Arial" panose="020B0604020202020204" pitchFamily="34" charset="0"/>
                <a:ea typeface="+mn-ea"/>
                <a:cs typeface="Arial" panose="020B0604020202020204" pitchFamily="34" charset="0"/>
              </a:rPr>
              <a:t>Από </a:t>
            </a:r>
            <a:r>
              <a:rPr lang="en-US" sz="2638" i="0" spc="0" dirty="0">
                <a:solidFill>
                  <a:srgbClr val="2F7788"/>
                </a:solidFill>
                <a:latin typeface="Arial" panose="020B0604020202020204" pitchFamily="34" charset="0"/>
                <a:ea typeface="+mn-ea"/>
                <a:cs typeface="Arial" panose="020B0604020202020204" pitchFamily="34" charset="0"/>
              </a:rPr>
              <a:t>3</a:t>
            </a:r>
            <a:r>
              <a:rPr lang="el-GR" sz="2638" i="0" spc="0" dirty="0">
                <a:solidFill>
                  <a:srgbClr val="2F7788"/>
                </a:solidFill>
                <a:latin typeface="Arial" panose="020B0604020202020204" pitchFamily="34" charset="0"/>
                <a:ea typeface="+mn-ea"/>
                <a:cs typeface="Arial" panose="020B0604020202020204" pitchFamily="34" charset="0"/>
              </a:rPr>
              <a:t>01 εκλογείς και άνω: 		4 βοηθοί υπάλληλοι  </a:t>
            </a:r>
          </a:p>
          <a:p>
            <a:pPr>
              <a:lnSpc>
                <a:spcPct val="120000"/>
              </a:lnSpc>
              <a:spcBef>
                <a:spcPts val="1484"/>
              </a:spcBef>
              <a:buClr>
                <a:srgbClr val="2F7788"/>
              </a:buClr>
              <a:buSzPct val="120000"/>
            </a:pPr>
            <a:endParaRPr lang="el-GR" sz="577" b="1" i="0" spc="0" dirty="0">
              <a:solidFill>
                <a:srgbClr val="2F7788"/>
              </a:solidFill>
              <a:latin typeface="Arial" panose="020B0604020202020204" pitchFamily="34" charset="0"/>
              <a:ea typeface="+mn-ea"/>
              <a:cs typeface="Arial" panose="020B0604020202020204" pitchFamily="34" charset="0"/>
            </a:endParaRPr>
          </a:p>
          <a:p>
            <a:pPr>
              <a:lnSpc>
                <a:spcPct val="120000"/>
              </a:lnSpc>
              <a:spcBef>
                <a:spcPts val="1484"/>
              </a:spcBef>
              <a:buClr>
                <a:srgbClr val="2F7788"/>
              </a:buClr>
              <a:buSzPct val="120000"/>
            </a:pPr>
            <a:r>
              <a:rPr lang="el-GR" sz="2638" b="1" i="0" spc="0" dirty="0">
                <a:solidFill>
                  <a:srgbClr val="2F7788"/>
                </a:solidFill>
                <a:latin typeface="Arial" panose="020B0604020202020204" pitchFamily="34" charset="0"/>
                <a:ea typeface="+mn-ea"/>
                <a:cs typeface="Arial" panose="020B0604020202020204" pitchFamily="34" charset="0"/>
              </a:rPr>
              <a:t>Ειδικά εκλογικά κέντρα Τ/Κ</a:t>
            </a:r>
            <a:r>
              <a:rPr lang="el-GR" sz="2638" i="0" spc="0" dirty="0">
                <a:solidFill>
                  <a:srgbClr val="2F7788"/>
                </a:solidFill>
                <a:latin typeface="Arial" panose="020B0604020202020204" pitchFamily="34" charset="0"/>
                <a:ea typeface="+mn-ea"/>
                <a:cs typeface="Arial" panose="020B0604020202020204" pitchFamily="34" charset="0"/>
              </a:rPr>
              <a:t>:		3 βοηθοί υπάλληλοι</a:t>
            </a:r>
            <a:endParaRPr lang="el-GR" sz="2638" b="1" i="0" dirty="0">
              <a:solidFill>
                <a:srgbClr val="E38C19"/>
              </a:solidFill>
              <a:latin typeface="Arial" panose="020B0604020202020204" pitchFamily="34" charset="0"/>
              <a:cs typeface="Arial" panose="020B0604020202020204" pitchFamily="34" charset="0"/>
            </a:endParaRPr>
          </a:p>
        </p:txBody>
      </p:sp>
      <p:sp>
        <p:nvSpPr>
          <p:cNvPr id="13" name="Subtitle here">
            <a:extLst>
              <a:ext uri="{FF2B5EF4-FFF2-40B4-BE49-F238E27FC236}">
                <a16:creationId xmlns:a16="http://schemas.microsoft.com/office/drawing/2014/main" id="{FD6FBBAE-01C0-D684-DAF5-460B7F0FCC15}"/>
              </a:ext>
            </a:extLst>
          </p:cNvPr>
          <p:cNvSpPr txBox="1"/>
          <p:nvPr/>
        </p:nvSpPr>
        <p:spPr>
          <a:xfrm>
            <a:off x="877354" y="1598663"/>
            <a:ext cx="10214932" cy="592097"/>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3298" b="1" i="0" dirty="0">
                <a:latin typeface="Arial" panose="020B0604020202020204" pitchFamily="34" charset="0"/>
                <a:cs typeface="Arial" panose="020B0604020202020204" pitchFamily="34" charset="0"/>
              </a:rPr>
              <a:t>Στελέχωση εκλογικών κέντρων</a:t>
            </a:r>
          </a:p>
        </p:txBody>
      </p:sp>
      <p:pic>
        <p:nvPicPr>
          <p:cNvPr id="2" name="Picture 1">
            <a:extLst>
              <a:ext uri="{FF2B5EF4-FFF2-40B4-BE49-F238E27FC236}">
                <a16:creationId xmlns:a16="http://schemas.microsoft.com/office/drawing/2014/main" id="{84F2B66E-03D1-D8DA-A48D-261B71E83B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081" y="13171"/>
            <a:ext cx="2797929" cy="1881541"/>
          </a:xfrm>
          <a:prstGeom prst="rect">
            <a:avLst/>
          </a:prstGeom>
        </p:spPr>
      </p:pic>
    </p:spTree>
    <p:extLst>
      <p:ext uri="{BB962C8B-B14F-4D97-AF65-F5344CB8AC3E}">
        <p14:creationId xmlns:p14="http://schemas.microsoft.com/office/powerpoint/2010/main" val="3194999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25676" y="2958413"/>
            <a:ext cx="16849725" cy="2653030"/>
          </a:xfrm>
          <a:prstGeom prst="rect">
            <a:avLst/>
          </a:prstGeom>
        </p:spPr>
        <p:txBody>
          <a:bodyPr vert="horz" wrap="square" lIns="0" tIns="184150" rIns="0" bIns="0" rtlCol="0">
            <a:spAutoFit/>
          </a:bodyPr>
          <a:lstStyle/>
          <a:p>
            <a:pPr marL="483234" indent="-470534">
              <a:lnSpc>
                <a:spcPct val="100000"/>
              </a:lnSpc>
              <a:spcBef>
                <a:spcPts val="1450"/>
              </a:spcBef>
              <a:buClr>
                <a:srgbClr val="2E7787"/>
              </a:buClr>
              <a:buSzPct val="120338"/>
              <a:buFont typeface="Arial"/>
              <a:buChar char="•"/>
              <a:tabLst>
                <a:tab pos="483234" algn="l"/>
              </a:tabLst>
            </a:pPr>
            <a:r>
              <a:rPr sz="2950" dirty="0">
                <a:solidFill>
                  <a:srgbClr val="2E7787"/>
                </a:solidFill>
                <a:latin typeface="Arial"/>
                <a:cs typeface="Arial"/>
              </a:rPr>
              <a:t>Τα</a:t>
            </a:r>
            <a:r>
              <a:rPr sz="2950" spc="-25" dirty="0">
                <a:solidFill>
                  <a:srgbClr val="2E7787"/>
                </a:solidFill>
                <a:latin typeface="Arial"/>
                <a:cs typeface="Arial"/>
              </a:rPr>
              <a:t> </a:t>
            </a:r>
            <a:r>
              <a:rPr sz="2950" dirty="0">
                <a:solidFill>
                  <a:srgbClr val="2E7787"/>
                </a:solidFill>
                <a:latin typeface="Arial"/>
                <a:cs typeface="Arial"/>
              </a:rPr>
              <a:t>εκλογικά</a:t>
            </a:r>
            <a:r>
              <a:rPr sz="2950" spc="-30" dirty="0">
                <a:solidFill>
                  <a:srgbClr val="2E7787"/>
                </a:solidFill>
                <a:latin typeface="Arial"/>
                <a:cs typeface="Arial"/>
              </a:rPr>
              <a:t> </a:t>
            </a:r>
            <a:r>
              <a:rPr sz="2950" dirty="0">
                <a:solidFill>
                  <a:srgbClr val="2E7787"/>
                </a:solidFill>
                <a:latin typeface="Arial"/>
                <a:cs typeface="Arial"/>
              </a:rPr>
              <a:t>κέντρα</a:t>
            </a:r>
            <a:r>
              <a:rPr sz="2950" spc="-25" dirty="0">
                <a:solidFill>
                  <a:srgbClr val="2E7787"/>
                </a:solidFill>
                <a:latin typeface="Arial"/>
                <a:cs typeface="Arial"/>
              </a:rPr>
              <a:t> </a:t>
            </a:r>
            <a:r>
              <a:rPr sz="2950" dirty="0">
                <a:solidFill>
                  <a:srgbClr val="2E7787"/>
                </a:solidFill>
                <a:latin typeface="Arial"/>
                <a:cs typeface="Arial"/>
              </a:rPr>
              <a:t>στελεχώνονται</a:t>
            </a:r>
            <a:r>
              <a:rPr sz="2950" spc="-30" dirty="0">
                <a:solidFill>
                  <a:srgbClr val="2E7787"/>
                </a:solidFill>
                <a:latin typeface="Arial"/>
                <a:cs typeface="Arial"/>
              </a:rPr>
              <a:t> </a:t>
            </a:r>
            <a:r>
              <a:rPr sz="2950" dirty="0">
                <a:solidFill>
                  <a:srgbClr val="2E7787"/>
                </a:solidFill>
                <a:latin typeface="Arial"/>
                <a:cs typeface="Arial"/>
              </a:rPr>
              <a:t>και</a:t>
            </a:r>
            <a:r>
              <a:rPr sz="2950" spc="-20" dirty="0">
                <a:solidFill>
                  <a:srgbClr val="2E7787"/>
                </a:solidFill>
                <a:latin typeface="Arial"/>
                <a:cs typeface="Arial"/>
              </a:rPr>
              <a:t> </a:t>
            </a:r>
            <a:r>
              <a:rPr sz="2950" dirty="0">
                <a:solidFill>
                  <a:srgbClr val="2E7787"/>
                </a:solidFill>
                <a:latin typeface="Arial"/>
                <a:cs typeface="Arial"/>
              </a:rPr>
              <a:t>από</a:t>
            </a:r>
            <a:r>
              <a:rPr sz="2950" spc="-30" dirty="0">
                <a:solidFill>
                  <a:srgbClr val="2E7787"/>
                </a:solidFill>
                <a:latin typeface="Arial"/>
                <a:cs typeface="Arial"/>
              </a:rPr>
              <a:t> </a:t>
            </a:r>
            <a:r>
              <a:rPr sz="2950" dirty="0">
                <a:solidFill>
                  <a:srgbClr val="2E7787"/>
                </a:solidFill>
                <a:latin typeface="Arial"/>
                <a:cs typeface="Arial"/>
              </a:rPr>
              <a:t>άνεργους</a:t>
            </a:r>
            <a:r>
              <a:rPr sz="2950" spc="-20" dirty="0">
                <a:solidFill>
                  <a:srgbClr val="2E7787"/>
                </a:solidFill>
                <a:latin typeface="Arial"/>
                <a:cs typeface="Arial"/>
              </a:rPr>
              <a:t> </a:t>
            </a:r>
            <a:r>
              <a:rPr sz="2950" dirty="0">
                <a:solidFill>
                  <a:srgbClr val="2E7787"/>
                </a:solidFill>
                <a:latin typeface="Arial"/>
                <a:cs typeface="Arial"/>
              </a:rPr>
              <a:t>πτυχιούχους</a:t>
            </a:r>
            <a:r>
              <a:rPr sz="2950" spc="15" dirty="0">
                <a:solidFill>
                  <a:srgbClr val="2E7787"/>
                </a:solidFill>
                <a:latin typeface="Arial"/>
                <a:cs typeface="Arial"/>
              </a:rPr>
              <a:t> </a:t>
            </a:r>
            <a:r>
              <a:rPr sz="2650" dirty="0">
                <a:solidFill>
                  <a:srgbClr val="2E7787"/>
                </a:solidFill>
                <a:latin typeface="Arial"/>
                <a:cs typeface="Arial"/>
              </a:rPr>
              <a:t>(μέχρι</a:t>
            </a:r>
            <a:r>
              <a:rPr sz="2650" spc="-55" dirty="0">
                <a:solidFill>
                  <a:srgbClr val="2E7787"/>
                </a:solidFill>
                <a:latin typeface="Arial"/>
                <a:cs typeface="Arial"/>
              </a:rPr>
              <a:t> </a:t>
            </a:r>
            <a:r>
              <a:rPr sz="2650" dirty="0">
                <a:solidFill>
                  <a:srgbClr val="2E7787"/>
                </a:solidFill>
                <a:latin typeface="Arial"/>
                <a:cs typeface="Arial"/>
              </a:rPr>
              <a:t>2</a:t>
            </a:r>
            <a:r>
              <a:rPr sz="2650" spc="-30" dirty="0">
                <a:solidFill>
                  <a:srgbClr val="2E7787"/>
                </a:solidFill>
                <a:latin typeface="Arial"/>
                <a:cs typeface="Arial"/>
              </a:rPr>
              <a:t> </a:t>
            </a:r>
            <a:r>
              <a:rPr sz="2650" dirty="0">
                <a:solidFill>
                  <a:srgbClr val="2E7787"/>
                </a:solidFill>
                <a:latin typeface="Arial"/>
                <a:cs typeface="Arial"/>
              </a:rPr>
              <a:t>άτομα</a:t>
            </a:r>
            <a:r>
              <a:rPr sz="2650" spc="-35" dirty="0">
                <a:solidFill>
                  <a:srgbClr val="2E7787"/>
                </a:solidFill>
                <a:latin typeface="Arial"/>
                <a:cs typeface="Arial"/>
              </a:rPr>
              <a:t> </a:t>
            </a:r>
            <a:r>
              <a:rPr sz="2650" dirty="0">
                <a:solidFill>
                  <a:srgbClr val="2E7787"/>
                </a:solidFill>
                <a:latin typeface="Arial"/>
                <a:cs typeface="Arial"/>
              </a:rPr>
              <a:t>ανά</a:t>
            </a:r>
            <a:r>
              <a:rPr sz="2650" spc="-50" dirty="0">
                <a:solidFill>
                  <a:srgbClr val="2E7787"/>
                </a:solidFill>
                <a:latin typeface="Arial"/>
                <a:cs typeface="Arial"/>
              </a:rPr>
              <a:t> </a:t>
            </a:r>
            <a:r>
              <a:rPr sz="2650" spc="-10" dirty="0">
                <a:solidFill>
                  <a:srgbClr val="2E7787"/>
                </a:solidFill>
                <a:latin typeface="Arial"/>
                <a:cs typeface="Arial"/>
              </a:rPr>
              <a:t>κέντρο)</a:t>
            </a:r>
            <a:endParaRPr sz="26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Σε</a:t>
            </a:r>
            <a:r>
              <a:rPr sz="2950" spc="-15" dirty="0">
                <a:solidFill>
                  <a:srgbClr val="2E7787"/>
                </a:solidFill>
                <a:latin typeface="Arial"/>
                <a:cs typeface="Arial"/>
              </a:rPr>
              <a:t> </a:t>
            </a:r>
            <a:r>
              <a:rPr sz="2950" dirty="0">
                <a:solidFill>
                  <a:srgbClr val="2E7787"/>
                </a:solidFill>
                <a:latin typeface="Arial"/>
                <a:cs typeface="Arial"/>
              </a:rPr>
              <a:t>κάθε</a:t>
            </a:r>
            <a:r>
              <a:rPr sz="2950" spc="-5" dirty="0">
                <a:solidFill>
                  <a:srgbClr val="2E7787"/>
                </a:solidFill>
                <a:latin typeface="Arial"/>
                <a:cs typeface="Arial"/>
              </a:rPr>
              <a:t> </a:t>
            </a:r>
            <a:r>
              <a:rPr sz="2950" dirty="0">
                <a:solidFill>
                  <a:srgbClr val="2E7787"/>
                </a:solidFill>
                <a:latin typeface="Arial"/>
                <a:cs typeface="Arial"/>
              </a:rPr>
              <a:t>εκλογικό</a:t>
            </a:r>
            <a:r>
              <a:rPr sz="2950" spc="-15" dirty="0">
                <a:solidFill>
                  <a:srgbClr val="2E7787"/>
                </a:solidFill>
                <a:latin typeface="Arial"/>
                <a:cs typeface="Arial"/>
              </a:rPr>
              <a:t> </a:t>
            </a:r>
            <a:r>
              <a:rPr sz="2950" dirty="0">
                <a:solidFill>
                  <a:srgbClr val="2E7787"/>
                </a:solidFill>
                <a:latin typeface="Arial"/>
                <a:cs typeface="Arial"/>
              </a:rPr>
              <a:t>κέντρο</a:t>
            </a:r>
            <a:r>
              <a:rPr sz="2950" spc="-20" dirty="0">
                <a:solidFill>
                  <a:srgbClr val="2E7787"/>
                </a:solidFill>
                <a:latin typeface="Arial"/>
                <a:cs typeface="Arial"/>
              </a:rPr>
              <a:t> </a:t>
            </a:r>
            <a:r>
              <a:rPr sz="2950" dirty="0">
                <a:solidFill>
                  <a:srgbClr val="2E7787"/>
                </a:solidFill>
                <a:latin typeface="Arial"/>
                <a:cs typeface="Arial"/>
              </a:rPr>
              <a:t>διορίζεται</a:t>
            </a:r>
            <a:r>
              <a:rPr sz="2950" spc="-15" dirty="0">
                <a:solidFill>
                  <a:srgbClr val="2E7787"/>
                </a:solidFill>
                <a:latin typeface="Arial"/>
                <a:cs typeface="Arial"/>
              </a:rPr>
              <a:t> </a:t>
            </a:r>
            <a:r>
              <a:rPr sz="2950" dirty="0">
                <a:solidFill>
                  <a:srgbClr val="2E7787"/>
                </a:solidFill>
                <a:latin typeface="Arial"/>
                <a:cs typeface="Arial"/>
              </a:rPr>
              <a:t>επίσης</a:t>
            </a:r>
            <a:r>
              <a:rPr sz="2950" spc="-15" dirty="0">
                <a:solidFill>
                  <a:srgbClr val="2E7787"/>
                </a:solidFill>
                <a:latin typeface="Arial"/>
                <a:cs typeface="Arial"/>
              </a:rPr>
              <a:t> </a:t>
            </a:r>
            <a:r>
              <a:rPr sz="2950" dirty="0">
                <a:solidFill>
                  <a:srgbClr val="2E7787"/>
                </a:solidFill>
                <a:latin typeface="Arial"/>
                <a:cs typeface="Arial"/>
              </a:rPr>
              <a:t>ένας</a:t>
            </a:r>
            <a:r>
              <a:rPr sz="2950" spc="-5" dirty="0">
                <a:solidFill>
                  <a:srgbClr val="2E7787"/>
                </a:solidFill>
                <a:latin typeface="Arial"/>
                <a:cs typeface="Arial"/>
              </a:rPr>
              <a:t> </a:t>
            </a:r>
            <a:r>
              <a:rPr sz="2950" dirty="0">
                <a:solidFill>
                  <a:srgbClr val="2E7787"/>
                </a:solidFill>
                <a:latin typeface="Arial"/>
                <a:cs typeface="Arial"/>
              </a:rPr>
              <a:t>Αστυνομικός</a:t>
            </a:r>
            <a:r>
              <a:rPr sz="2950" spc="5" dirty="0">
                <a:solidFill>
                  <a:srgbClr val="2E7787"/>
                </a:solidFill>
                <a:latin typeface="Arial"/>
                <a:cs typeface="Arial"/>
              </a:rPr>
              <a:t> </a:t>
            </a:r>
            <a:r>
              <a:rPr sz="2950" dirty="0">
                <a:solidFill>
                  <a:srgbClr val="2E7787"/>
                </a:solidFill>
                <a:latin typeface="Arial"/>
                <a:cs typeface="Arial"/>
              </a:rPr>
              <a:t>για</a:t>
            </a:r>
            <a:r>
              <a:rPr sz="2950" spc="-10" dirty="0">
                <a:solidFill>
                  <a:srgbClr val="2E7787"/>
                </a:solidFill>
                <a:latin typeface="Arial"/>
                <a:cs typeface="Arial"/>
              </a:rPr>
              <a:t> </a:t>
            </a:r>
            <a:r>
              <a:rPr sz="2950" dirty="0">
                <a:solidFill>
                  <a:srgbClr val="2E7787"/>
                </a:solidFill>
                <a:latin typeface="Arial"/>
                <a:cs typeface="Arial"/>
              </a:rPr>
              <a:t>τήρηση</a:t>
            </a:r>
            <a:r>
              <a:rPr sz="2950" spc="-5"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Νόμου</a:t>
            </a:r>
            <a:r>
              <a:rPr sz="2950" spc="-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της</a:t>
            </a:r>
            <a:r>
              <a:rPr sz="2950" spc="-10" dirty="0">
                <a:solidFill>
                  <a:srgbClr val="2E7787"/>
                </a:solidFill>
                <a:latin typeface="Arial"/>
                <a:cs typeface="Arial"/>
              </a:rPr>
              <a:t> τάξης</a:t>
            </a:r>
            <a:endParaRPr sz="2950">
              <a:latin typeface="Arial"/>
              <a:cs typeface="Arial"/>
            </a:endParaRPr>
          </a:p>
          <a:p>
            <a:pPr marL="483870" marR="5080" indent="-471805">
              <a:lnSpc>
                <a:spcPct val="120700"/>
              </a:lnSpc>
              <a:spcBef>
                <a:spcPts val="1485"/>
              </a:spcBef>
              <a:buSzPct val="120338"/>
              <a:buChar char="•"/>
              <a:tabLst>
                <a:tab pos="483870" algn="l"/>
              </a:tabLst>
            </a:pPr>
            <a:r>
              <a:rPr sz="2950" dirty="0">
                <a:solidFill>
                  <a:srgbClr val="2E7787"/>
                </a:solidFill>
                <a:latin typeface="Arial"/>
                <a:cs typeface="Arial"/>
              </a:rPr>
              <a:t>Ο</a:t>
            </a:r>
            <a:r>
              <a:rPr sz="2950" spc="-5" dirty="0">
                <a:solidFill>
                  <a:srgbClr val="2E7787"/>
                </a:solidFill>
                <a:latin typeface="Arial"/>
                <a:cs typeface="Arial"/>
              </a:rPr>
              <a:t> </a:t>
            </a:r>
            <a:r>
              <a:rPr sz="2950" dirty="0">
                <a:solidFill>
                  <a:srgbClr val="2E7787"/>
                </a:solidFill>
                <a:latin typeface="Arial"/>
                <a:cs typeface="Arial"/>
              </a:rPr>
              <a:t>ακριβής</a:t>
            </a:r>
            <a:r>
              <a:rPr sz="2950" spc="-5" dirty="0">
                <a:solidFill>
                  <a:srgbClr val="2E7787"/>
                </a:solidFill>
                <a:latin typeface="Arial"/>
                <a:cs typeface="Arial"/>
              </a:rPr>
              <a:t> </a:t>
            </a:r>
            <a:r>
              <a:rPr sz="2950" dirty="0">
                <a:solidFill>
                  <a:srgbClr val="2E7787"/>
                </a:solidFill>
                <a:latin typeface="Arial"/>
                <a:cs typeface="Arial"/>
              </a:rPr>
              <a:t>αριθμός στελέχωσης</a:t>
            </a:r>
            <a:r>
              <a:rPr sz="2950" spc="-5" dirty="0">
                <a:solidFill>
                  <a:srgbClr val="2E7787"/>
                </a:solidFill>
                <a:latin typeface="Arial"/>
                <a:cs typeface="Arial"/>
              </a:rPr>
              <a:t> </a:t>
            </a:r>
            <a:r>
              <a:rPr sz="2950" dirty="0">
                <a:solidFill>
                  <a:srgbClr val="2E7787"/>
                </a:solidFill>
                <a:latin typeface="Arial"/>
                <a:cs typeface="Arial"/>
              </a:rPr>
              <a:t>μπορεί</a:t>
            </a:r>
            <a:r>
              <a:rPr sz="2950" spc="-1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διαφέρει</a:t>
            </a:r>
            <a:r>
              <a:rPr sz="2950" spc="-25" dirty="0">
                <a:solidFill>
                  <a:srgbClr val="2E7787"/>
                </a:solidFill>
                <a:latin typeface="Arial"/>
                <a:cs typeface="Arial"/>
              </a:rPr>
              <a:t> </a:t>
            </a:r>
            <a:r>
              <a:rPr sz="2950" dirty="0">
                <a:solidFill>
                  <a:srgbClr val="2E7787"/>
                </a:solidFill>
                <a:latin typeface="Arial"/>
                <a:cs typeface="Arial"/>
              </a:rPr>
              <a:t>ανάλογα</a:t>
            </a:r>
            <a:r>
              <a:rPr sz="2950" spc="1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τοποθεσία</a:t>
            </a:r>
            <a:r>
              <a:rPr sz="2950" spc="-10"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κέντρων</a:t>
            </a:r>
            <a:r>
              <a:rPr sz="2950" spc="-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spc="-25" dirty="0">
                <a:solidFill>
                  <a:srgbClr val="2E7787"/>
                </a:solidFill>
                <a:latin typeface="Arial"/>
                <a:cs typeface="Arial"/>
              </a:rPr>
              <a:t>τη </a:t>
            </a:r>
            <a:r>
              <a:rPr sz="2950" dirty="0">
                <a:solidFill>
                  <a:srgbClr val="2E7787"/>
                </a:solidFill>
                <a:latin typeface="Arial"/>
                <a:cs typeface="Arial"/>
              </a:rPr>
              <a:t>γεωγραφική</a:t>
            </a:r>
            <a:r>
              <a:rPr sz="2950" spc="-35" dirty="0">
                <a:solidFill>
                  <a:srgbClr val="2E7787"/>
                </a:solidFill>
                <a:latin typeface="Arial"/>
                <a:cs typeface="Arial"/>
              </a:rPr>
              <a:t> </a:t>
            </a:r>
            <a:r>
              <a:rPr sz="2950" dirty="0">
                <a:solidFill>
                  <a:srgbClr val="2E7787"/>
                </a:solidFill>
                <a:latin typeface="Arial"/>
                <a:cs typeface="Arial"/>
              </a:rPr>
              <a:t>διασπορά</a:t>
            </a:r>
            <a:r>
              <a:rPr sz="2950" spc="-25" dirty="0">
                <a:solidFill>
                  <a:srgbClr val="2E7787"/>
                </a:solidFill>
                <a:latin typeface="Arial"/>
                <a:cs typeface="Arial"/>
              </a:rPr>
              <a:t> </a:t>
            </a:r>
            <a:r>
              <a:rPr sz="2950" dirty="0">
                <a:solidFill>
                  <a:srgbClr val="2E7787"/>
                </a:solidFill>
                <a:latin typeface="Arial"/>
                <a:cs typeface="Arial"/>
              </a:rPr>
              <a:t>των</a:t>
            </a:r>
            <a:r>
              <a:rPr sz="2950" spc="-20" dirty="0">
                <a:solidFill>
                  <a:srgbClr val="2E7787"/>
                </a:solidFill>
                <a:latin typeface="Arial"/>
                <a:cs typeface="Arial"/>
              </a:rPr>
              <a:t> </a:t>
            </a:r>
            <a:r>
              <a:rPr sz="2950" spc="-10" dirty="0">
                <a:solidFill>
                  <a:srgbClr val="2E7787"/>
                </a:solidFill>
                <a:latin typeface="Arial"/>
                <a:cs typeface="Arial"/>
              </a:rPr>
              <a:t>εκλογέων</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Στελέχωση</a:t>
            </a:r>
            <a:r>
              <a:rPr spc="280" dirty="0"/>
              <a:t> </a:t>
            </a:r>
            <a:r>
              <a:rPr spc="65" dirty="0"/>
              <a:t>εκλογικών</a:t>
            </a:r>
            <a:r>
              <a:rPr spc="305" dirty="0"/>
              <a:t> </a:t>
            </a:r>
            <a:r>
              <a:rPr spc="60" dirty="0"/>
              <a:t>κέντρων</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9" cy="11308552"/>
          </a:xfrm>
          <a:prstGeom prst="rect">
            <a:avLst/>
          </a:prstGeom>
        </p:spPr>
      </p:pic>
      <p:sp>
        <p:nvSpPr>
          <p:cNvPr id="3" name="object 3"/>
          <p:cNvSpPr txBox="1">
            <a:spLocks noGrp="1"/>
          </p:cNvSpPr>
          <p:nvPr>
            <p:ph type="title"/>
          </p:nvPr>
        </p:nvSpPr>
        <p:spPr>
          <a:xfrm>
            <a:off x="0" y="2638663"/>
            <a:ext cx="20104100" cy="1871345"/>
          </a:xfrm>
          <a:prstGeom prst="rect">
            <a:avLst/>
          </a:prstGeom>
          <a:ln w="10470">
            <a:solidFill>
              <a:srgbClr val="6FAC46"/>
            </a:solidFill>
          </a:ln>
        </p:spPr>
        <p:txBody>
          <a:bodyPr vert="horz" wrap="square" lIns="0" tIns="518795" rIns="0" bIns="0" rtlCol="0">
            <a:spAutoFit/>
          </a:bodyPr>
          <a:lstStyle/>
          <a:p>
            <a:pPr marL="906780">
              <a:lnSpc>
                <a:spcPct val="100000"/>
              </a:lnSpc>
              <a:spcBef>
                <a:spcPts val="4085"/>
              </a:spcBef>
            </a:pPr>
            <a:r>
              <a:rPr sz="5450" b="0" i="1" spc="-10" dirty="0">
                <a:solidFill>
                  <a:srgbClr val="E28B18"/>
                </a:solidFill>
                <a:latin typeface="Arial"/>
                <a:cs typeface="Arial"/>
              </a:rPr>
              <a:t>Προετοιμασία</a:t>
            </a:r>
            <a:endParaRPr sz="5450">
              <a:latin typeface="Arial"/>
              <a:cs typeface="Arial"/>
            </a:endParaRPr>
          </a:p>
        </p:txBody>
      </p:sp>
      <p:sp>
        <p:nvSpPr>
          <p:cNvPr id="4" name="object 4"/>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2969261"/>
            <a:ext cx="3288665" cy="478155"/>
          </a:xfrm>
          <a:prstGeom prst="rect">
            <a:avLst/>
          </a:prstGeom>
        </p:spPr>
        <p:txBody>
          <a:bodyPr vert="horz" wrap="square" lIns="0" tIns="15240" rIns="0" bIns="0" rtlCol="0">
            <a:spAutoFit/>
          </a:bodyPr>
          <a:lstStyle/>
          <a:p>
            <a:pPr marL="12700">
              <a:lnSpc>
                <a:spcPct val="100000"/>
              </a:lnSpc>
              <a:spcBef>
                <a:spcPts val="120"/>
              </a:spcBef>
            </a:pPr>
            <a:r>
              <a:rPr sz="2950" b="1" spc="80" dirty="0">
                <a:solidFill>
                  <a:srgbClr val="E28B18"/>
                </a:solidFill>
                <a:latin typeface="Arial"/>
                <a:cs typeface="Arial"/>
              </a:rPr>
              <a:t>Μέχρι</a:t>
            </a:r>
            <a:r>
              <a:rPr sz="2950" b="1" spc="229" dirty="0">
                <a:solidFill>
                  <a:srgbClr val="E28B18"/>
                </a:solidFill>
                <a:latin typeface="Arial"/>
                <a:cs typeface="Arial"/>
              </a:rPr>
              <a:t> </a:t>
            </a:r>
            <a:r>
              <a:rPr sz="2950" b="1" spc="95" dirty="0">
                <a:solidFill>
                  <a:srgbClr val="E28B18"/>
                </a:solidFill>
                <a:latin typeface="Arial"/>
                <a:cs typeface="Arial"/>
              </a:rPr>
              <a:t>06.06.2024</a:t>
            </a:r>
            <a:endParaRPr sz="2950">
              <a:latin typeface="Arial"/>
              <a:cs typeface="Arial"/>
            </a:endParaRPr>
          </a:p>
        </p:txBody>
      </p:sp>
      <p:sp>
        <p:nvSpPr>
          <p:cNvPr id="3" name="object 3"/>
          <p:cNvSpPr txBox="1"/>
          <p:nvPr/>
        </p:nvSpPr>
        <p:spPr>
          <a:xfrm>
            <a:off x="4800765" y="2969261"/>
            <a:ext cx="10888980" cy="2672715"/>
          </a:xfrm>
          <a:prstGeom prst="rect">
            <a:avLst/>
          </a:prstGeom>
        </p:spPr>
        <p:txBody>
          <a:bodyPr vert="horz" wrap="square" lIns="0" tIns="15240" rIns="0" bIns="0" rtlCol="0">
            <a:spAutoFit/>
          </a:bodyPr>
          <a:lstStyle/>
          <a:p>
            <a:pPr marL="12700">
              <a:lnSpc>
                <a:spcPct val="100000"/>
              </a:lnSpc>
              <a:spcBef>
                <a:spcPts val="120"/>
              </a:spcBef>
            </a:pPr>
            <a:r>
              <a:rPr sz="2950" dirty="0">
                <a:solidFill>
                  <a:srgbClr val="2E7787"/>
                </a:solidFill>
                <a:latin typeface="Arial"/>
                <a:cs typeface="Arial"/>
              </a:rPr>
              <a:t>Δύο</a:t>
            </a:r>
            <a:r>
              <a:rPr sz="2950" spc="-15" dirty="0">
                <a:solidFill>
                  <a:srgbClr val="2E7787"/>
                </a:solidFill>
                <a:latin typeface="Arial"/>
                <a:cs typeface="Arial"/>
              </a:rPr>
              <a:t> </a:t>
            </a:r>
            <a:r>
              <a:rPr sz="2950" dirty="0">
                <a:solidFill>
                  <a:srgbClr val="2E7787"/>
                </a:solidFill>
                <a:latin typeface="Arial"/>
                <a:cs typeface="Arial"/>
              </a:rPr>
              <a:t>συναντήσεις</a:t>
            </a:r>
            <a:r>
              <a:rPr sz="2950" spc="-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βοηθούς</a:t>
            </a:r>
            <a:r>
              <a:rPr sz="2950" spc="-15" dirty="0">
                <a:solidFill>
                  <a:srgbClr val="2E7787"/>
                </a:solidFill>
                <a:latin typeface="Arial"/>
                <a:cs typeface="Arial"/>
              </a:rPr>
              <a:t> </a:t>
            </a:r>
            <a:r>
              <a:rPr sz="2950" spc="-10" dirty="0">
                <a:solidFill>
                  <a:srgbClr val="2E7787"/>
                </a:solidFill>
                <a:latin typeface="Arial"/>
                <a:cs typeface="Arial"/>
              </a:rPr>
              <a:t>υπαλλήλους</a:t>
            </a:r>
            <a:endParaRPr sz="2950">
              <a:latin typeface="Arial"/>
              <a:cs typeface="Arial"/>
            </a:endParaRPr>
          </a:p>
          <a:p>
            <a:pPr marL="12700">
              <a:lnSpc>
                <a:spcPct val="100000"/>
              </a:lnSpc>
              <a:spcBef>
                <a:spcPts val="2220"/>
              </a:spcBef>
            </a:pPr>
            <a:r>
              <a:rPr sz="2950" dirty="0">
                <a:solidFill>
                  <a:srgbClr val="2E7787"/>
                </a:solidFill>
                <a:latin typeface="Arial"/>
                <a:cs typeface="Arial"/>
              </a:rPr>
              <a:t>Καταμερισμός</a:t>
            </a:r>
            <a:r>
              <a:rPr sz="2950" spc="-35" dirty="0">
                <a:solidFill>
                  <a:srgbClr val="2E7787"/>
                </a:solidFill>
                <a:latin typeface="Arial"/>
                <a:cs typeface="Arial"/>
              </a:rPr>
              <a:t> </a:t>
            </a:r>
            <a:r>
              <a:rPr sz="2950" spc="-10" dirty="0">
                <a:solidFill>
                  <a:srgbClr val="2E7787"/>
                </a:solidFill>
                <a:latin typeface="Arial"/>
                <a:cs typeface="Arial"/>
              </a:rPr>
              <a:t>εργασίας</a:t>
            </a:r>
            <a:endParaRPr sz="2950">
              <a:latin typeface="Arial"/>
              <a:cs typeface="Arial"/>
            </a:endParaRPr>
          </a:p>
          <a:p>
            <a:pPr marL="12700" marR="5080">
              <a:lnSpc>
                <a:spcPts val="5760"/>
              </a:lnSpc>
              <a:spcBef>
                <a:spcPts val="360"/>
              </a:spcBef>
            </a:pPr>
            <a:r>
              <a:rPr sz="2950" spc="105" dirty="0">
                <a:solidFill>
                  <a:srgbClr val="2E7787"/>
                </a:solidFill>
                <a:latin typeface="Arial"/>
                <a:cs typeface="Arial"/>
              </a:rPr>
              <a:t>Παραλαβή</a:t>
            </a:r>
            <a:r>
              <a:rPr sz="2950" spc="229" dirty="0">
                <a:solidFill>
                  <a:srgbClr val="2E7787"/>
                </a:solidFill>
                <a:latin typeface="Arial"/>
                <a:cs typeface="Arial"/>
              </a:rPr>
              <a:t> </a:t>
            </a:r>
            <a:r>
              <a:rPr sz="2950" spc="105" dirty="0">
                <a:solidFill>
                  <a:srgbClr val="2E7787"/>
                </a:solidFill>
                <a:latin typeface="Arial"/>
                <a:cs typeface="Arial"/>
              </a:rPr>
              <a:t>κλειδιών</a:t>
            </a:r>
            <a:r>
              <a:rPr sz="2950" spc="220" dirty="0">
                <a:solidFill>
                  <a:srgbClr val="2E7787"/>
                </a:solidFill>
                <a:latin typeface="Arial"/>
                <a:cs typeface="Arial"/>
              </a:rPr>
              <a:t> </a:t>
            </a:r>
            <a:r>
              <a:rPr sz="2950" spc="80" dirty="0">
                <a:solidFill>
                  <a:srgbClr val="2E7787"/>
                </a:solidFill>
                <a:latin typeface="Arial"/>
                <a:cs typeface="Arial"/>
              </a:rPr>
              <a:t>από</a:t>
            </a:r>
            <a:r>
              <a:rPr sz="2950" spc="254" dirty="0">
                <a:solidFill>
                  <a:srgbClr val="2E7787"/>
                </a:solidFill>
                <a:latin typeface="Arial"/>
                <a:cs typeface="Arial"/>
              </a:rPr>
              <a:t> </a:t>
            </a:r>
            <a:r>
              <a:rPr sz="2950" spc="110" dirty="0">
                <a:solidFill>
                  <a:srgbClr val="2E7787"/>
                </a:solidFill>
                <a:latin typeface="Arial"/>
                <a:cs typeface="Arial"/>
              </a:rPr>
              <a:t>Διευθυντές</a:t>
            </a:r>
            <a:r>
              <a:rPr sz="2950" spc="225" dirty="0">
                <a:solidFill>
                  <a:srgbClr val="2E7787"/>
                </a:solidFill>
                <a:latin typeface="Arial"/>
                <a:cs typeface="Arial"/>
              </a:rPr>
              <a:t> </a:t>
            </a:r>
            <a:r>
              <a:rPr sz="2950" spc="105" dirty="0">
                <a:solidFill>
                  <a:srgbClr val="2E7787"/>
                </a:solidFill>
                <a:latin typeface="Arial"/>
                <a:cs typeface="Arial"/>
              </a:rPr>
              <a:t>σχολείων</a:t>
            </a:r>
            <a:r>
              <a:rPr sz="2950" spc="229" dirty="0">
                <a:solidFill>
                  <a:srgbClr val="2E7787"/>
                </a:solidFill>
                <a:latin typeface="Arial"/>
                <a:cs typeface="Arial"/>
              </a:rPr>
              <a:t> </a:t>
            </a:r>
            <a:r>
              <a:rPr sz="2950" dirty="0">
                <a:solidFill>
                  <a:srgbClr val="2E7787"/>
                </a:solidFill>
                <a:latin typeface="Arial"/>
                <a:cs typeface="Arial"/>
              </a:rPr>
              <a:t>/</a:t>
            </a:r>
            <a:r>
              <a:rPr sz="2950" spc="250" dirty="0">
                <a:solidFill>
                  <a:srgbClr val="2E7787"/>
                </a:solidFill>
                <a:latin typeface="Arial"/>
                <a:cs typeface="Arial"/>
              </a:rPr>
              <a:t> </a:t>
            </a:r>
            <a:r>
              <a:rPr sz="2950" spc="100" dirty="0">
                <a:solidFill>
                  <a:srgbClr val="2E7787"/>
                </a:solidFill>
                <a:latin typeface="Arial"/>
                <a:cs typeface="Arial"/>
              </a:rPr>
              <a:t>Κοινοτάρχες </a:t>
            </a:r>
            <a:r>
              <a:rPr sz="2950" spc="105" dirty="0">
                <a:solidFill>
                  <a:srgbClr val="2E7787"/>
                </a:solidFill>
                <a:latin typeface="Arial"/>
                <a:cs typeface="Arial"/>
              </a:rPr>
              <a:t>Επίσκεψη</a:t>
            </a:r>
            <a:r>
              <a:rPr sz="2950" spc="215" dirty="0">
                <a:solidFill>
                  <a:srgbClr val="2E7787"/>
                </a:solidFill>
                <a:latin typeface="Arial"/>
                <a:cs typeface="Arial"/>
              </a:rPr>
              <a:t> </a:t>
            </a:r>
            <a:r>
              <a:rPr sz="2950" spc="80" dirty="0">
                <a:solidFill>
                  <a:srgbClr val="2E7787"/>
                </a:solidFill>
                <a:latin typeface="Arial"/>
                <a:cs typeface="Arial"/>
              </a:rPr>
              <a:t>στο</a:t>
            </a:r>
            <a:r>
              <a:rPr sz="2950" spc="245" dirty="0">
                <a:solidFill>
                  <a:srgbClr val="2E7787"/>
                </a:solidFill>
                <a:latin typeface="Arial"/>
                <a:cs typeface="Arial"/>
              </a:rPr>
              <a:t> </a:t>
            </a:r>
            <a:r>
              <a:rPr sz="2950" spc="105" dirty="0">
                <a:solidFill>
                  <a:srgbClr val="2E7787"/>
                </a:solidFill>
                <a:latin typeface="Arial"/>
                <a:cs typeface="Arial"/>
              </a:rPr>
              <a:t>εκλογικό</a:t>
            </a:r>
            <a:r>
              <a:rPr sz="2950" spc="225" dirty="0">
                <a:solidFill>
                  <a:srgbClr val="2E7787"/>
                </a:solidFill>
                <a:latin typeface="Arial"/>
                <a:cs typeface="Arial"/>
              </a:rPr>
              <a:t> </a:t>
            </a:r>
            <a:r>
              <a:rPr sz="2950" spc="100" dirty="0">
                <a:solidFill>
                  <a:srgbClr val="2E7787"/>
                </a:solidFill>
                <a:latin typeface="Arial"/>
                <a:cs typeface="Arial"/>
              </a:rPr>
              <a:t>κέντρο</a:t>
            </a:r>
            <a:r>
              <a:rPr sz="2950" spc="225" dirty="0">
                <a:solidFill>
                  <a:srgbClr val="2E7787"/>
                </a:solidFill>
                <a:latin typeface="Arial"/>
                <a:cs typeface="Arial"/>
              </a:rPr>
              <a:t> </a:t>
            </a:r>
            <a:r>
              <a:rPr sz="2950" spc="85" dirty="0">
                <a:solidFill>
                  <a:srgbClr val="2E7787"/>
                </a:solidFill>
                <a:latin typeface="Arial"/>
                <a:cs typeface="Arial"/>
              </a:rPr>
              <a:t>και</a:t>
            </a:r>
            <a:r>
              <a:rPr sz="2950" spc="245" dirty="0">
                <a:solidFill>
                  <a:srgbClr val="2E7787"/>
                </a:solidFill>
                <a:latin typeface="Arial"/>
                <a:cs typeface="Arial"/>
              </a:rPr>
              <a:t> </a:t>
            </a:r>
            <a:r>
              <a:rPr sz="2950" spc="110" dirty="0">
                <a:solidFill>
                  <a:srgbClr val="2E7787"/>
                </a:solidFill>
                <a:latin typeface="Arial"/>
                <a:cs typeface="Arial"/>
              </a:rPr>
              <a:t>ετοιμασία</a:t>
            </a:r>
            <a:r>
              <a:rPr sz="2950" spc="229" dirty="0">
                <a:solidFill>
                  <a:srgbClr val="2E7787"/>
                </a:solidFill>
                <a:latin typeface="Arial"/>
                <a:cs typeface="Arial"/>
              </a:rPr>
              <a:t> </a:t>
            </a:r>
            <a:r>
              <a:rPr sz="2950" spc="85" dirty="0">
                <a:solidFill>
                  <a:srgbClr val="2E7787"/>
                </a:solidFill>
                <a:latin typeface="Arial"/>
                <a:cs typeface="Arial"/>
              </a:rPr>
              <a:t>της</a:t>
            </a:r>
            <a:r>
              <a:rPr sz="2950" spc="250" dirty="0">
                <a:solidFill>
                  <a:srgbClr val="2E7787"/>
                </a:solidFill>
                <a:latin typeface="Arial"/>
                <a:cs typeface="Arial"/>
              </a:rPr>
              <a:t> </a:t>
            </a:r>
            <a:r>
              <a:rPr sz="2950" spc="100" dirty="0">
                <a:solidFill>
                  <a:srgbClr val="2E7787"/>
                </a:solidFill>
                <a:latin typeface="Arial"/>
                <a:cs typeface="Arial"/>
              </a:rPr>
              <a:t>αίθουσας</a:t>
            </a:r>
            <a:endParaRPr sz="2950">
              <a:latin typeface="Arial"/>
              <a:cs typeface="Arial"/>
            </a:endParaRPr>
          </a:p>
        </p:txBody>
      </p:sp>
      <p:sp>
        <p:nvSpPr>
          <p:cNvPr id="4" name="object 4"/>
          <p:cNvSpPr txBox="1"/>
          <p:nvPr/>
        </p:nvSpPr>
        <p:spPr>
          <a:xfrm>
            <a:off x="1030954" y="4432295"/>
            <a:ext cx="3304540" cy="1209675"/>
          </a:xfrm>
          <a:prstGeom prst="rect">
            <a:avLst/>
          </a:prstGeom>
        </p:spPr>
        <p:txBody>
          <a:bodyPr vert="horz" wrap="square" lIns="0" tIns="14604" rIns="0" bIns="0" rtlCol="0">
            <a:spAutoFit/>
          </a:bodyPr>
          <a:lstStyle/>
          <a:p>
            <a:pPr marL="12700">
              <a:lnSpc>
                <a:spcPct val="100000"/>
              </a:lnSpc>
              <a:spcBef>
                <a:spcPts val="114"/>
              </a:spcBef>
            </a:pPr>
            <a:r>
              <a:rPr sz="2950" b="1" spc="80" dirty="0">
                <a:solidFill>
                  <a:srgbClr val="E28B18"/>
                </a:solidFill>
                <a:latin typeface="Arial"/>
                <a:cs typeface="Arial"/>
              </a:rPr>
              <a:t>Μέχρι</a:t>
            </a:r>
            <a:r>
              <a:rPr sz="2950" b="1" spc="229" dirty="0">
                <a:solidFill>
                  <a:srgbClr val="E28B18"/>
                </a:solidFill>
                <a:latin typeface="Arial"/>
                <a:cs typeface="Arial"/>
              </a:rPr>
              <a:t> </a:t>
            </a:r>
            <a:r>
              <a:rPr sz="2950" b="1" spc="95" dirty="0">
                <a:solidFill>
                  <a:srgbClr val="E28B18"/>
                </a:solidFill>
                <a:latin typeface="Arial"/>
                <a:cs typeface="Arial"/>
              </a:rPr>
              <a:t>07.06.2024</a:t>
            </a:r>
            <a:endParaRPr sz="2950">
              <a:latin typeface="Arial"/>
              <a:cs typeface="Arial"/>
            </a:endParaRPr>
          </a:p>
          <a:p>
            <a:pPr marL="12700">
              <a:lnSpc>
                <a:spcPct val="100000"/>
              </a:lnSpc>
              <a:spcBef>
                <a:spcPts val="2220"/>
              </a:spcBef>
              <a:tabLst>
                <a:tab pos="1263650" algn="l"/>
              </a:tabLst>
            </a:pPr>
            <a:r>
              <a:rPr sz="2950" b="1" spc="70" dirty="0">
                <a:solidFill>
                  <a:srgbClr val="E28B18"/>
                </a:solidFill>
                <a:latin typeface="Arial"/>
                <a:cs typeface="Arial"/>
              </a:rPr>
              <a:t>Στις</a:t>
            </a:r>
            <a:r>
              <a:rPr sz="2950" b="1" dirty="0">
                <a:solidFill>
                  <a:srgbClr val="E28B18"/>
                </a:solidFill>
                <a:latin typeface="Arial"/>
                <a:cs typeface="Arial"/>
              </a:rPr>
              <a:t>	</a:t>
            </a:r>
            <a:r>
              <a:rPr sz="2950" b="1" spc="95" dirty="0">
                <a:solidFill>
                  <a:srgbClr val="E28B18"/>
                </a:solidFill>
                <a:latin typeface="Arial"/>
                <a:cs typeface="Arial"/>
              </a:rPr>
              <a:t>08.06.2024</a:t>
            </a:r>
            <a:endParaRPr sz="2950">
              <a:latin typeface="Arial"/>
              <a:cs typeface="Arial"/>
            </a:endParaRPr>
          </a:p>
        </p:txBody>
      </p:sp>
      <p:sp>
        <p:nvSpPr>
          <p:cNvPr id="5" name="object 5"/>
          <p:cNvSpPr txBox="1"/>
          <p:nvPr/>
        </p:nvSpPr>
        <p:spPr>
          <a:xfrm>
            <a:off x="1030954" y="6542785"/>
            <a:ext cx="17406620" cy="1473200"/>
          </a:xfrm>
          <a:prstGeom prst="rect">
            <a:avLst/>
          </a:prstGeom>
        </p:spPr>
        <p:txBody>
          <a:bodyPr vert="horz" wrap="square" lIns="0" tIns="12700" rIns="0" bIns="0" rtlCol="0">
            <a:spAutoFit/>
          </a:bodyPr>
          <a:lstStyle/>
          <a:p>
            <a:pPr marL="12700" marR="5080">
              <a:lnSpc>
                <a:spcPct val="119500"/>
              </a:lnSpc>
              <a:spcBef>
                <a:spcPts val="100"/>
              </a:spcBef>
            </a:pPr>
            <a:r>
              <a:rPr sz="2650" dirty="0">
                <a:solidFill>
                  <a:srgbClr val="2E7787"/>
                </a:solidFill>
                <a:latin typeface="Arial"/>
                <a:cs typeface="Arial"/>
              </a:rPr>
              <a:t>Οι</a:t>
            </a:r>
            <a:r>
              <a:rPr sz="2650" spc="229" dirty="0">
                <a:solidFill>
                  <a:srgbClr val="2E7787"/>
                </a:solidFill>
                <a:latin typeface="Arial"/>
                <a:cs typeface="Arial"/>
              </a:rPr>
              <a:t> </a:t>
            </a:r>
            <a:r>
              <a:rPr sz="2650" spc="95" dirty="0">
                <a:solidFill>
                  <a:srgbClr val="2E7787"/>
                </a:solidFill>
                <a:latin typeface="Arial"/>
                <a:cs typeface="Arial"/>
              </a:rPr>
              <a:t>Κοινοτάρχες,</a:t>
            </a:r>
            <a:r>
              <a:rPr sz="2650" spc="229" dirty="0">
                <a:solidFill>
                  <a:srgbClr val="2E7787"/>
                </a:solidFill>
                <a:latin typeface="Arial"/>
                <a:cs typeface="Arial"/>
              </a:rPr>
              <a:t> </a:t>
            </a:r>
            <a:r>
              <a:rPr sz="2650" spc="95" dirty="0">
                <a:solidFill>
                  <a:srgbClr val="2E7787"/>
                </a:solidFill>
                <a:latin typeface="Arial"/>
                <a:cs typeface="Arial"/>
              </a:rPr>
              <a:t>Γραμματείς</a:t>
            </a:r>
            <a:r>
              <a:rPr sz="2650" spc="229" dirty="0">
                <a:solidFill>
                  <a:srgbClr val="2E7787"/>
                </a:solidFill>
                <a:latin typeface="Arial"/>
                <a:cs typeface="Arial"/>
              </a:rPr>
              <a:t> </a:t>
            </a:r>
            <a:r>
              <a:rPr sz="2650" spc="95" dirty="0">
                <a:solidFill>
                  <a:srgbClr val="2E7787"/>
                </a:solidFill>
                <a:latin typeface="Arial"/>
                <a:cs typeface="Arial"/>
              </a:rPr>
              <a:t>Κοινοτικών</a:t>
            </a:r>
            <a:r>
              <a:rPr sz="2650" spc="225" dirty="0">
                <a:solidFill>
                  <a:srgbClr val="2E7787"/>
                </a:solidFill>
                <a:latin typeface="Arial"/>
                <a:cs typeface="Arial"/>
              </a:rPr>
              <a:t> </a:t>
            </a:r>
            <a:r>
              <a:rPr sz="2650" spc="95" dirty="0">
                <a:solidFill>
                  <a:srgbClr val="2E7787"/>
                </a:solidFill>
                <a:latin typeface="Arial"/>
                <a:cs typeface="Arial"/>
              </a:rPr>
              <a:t>Συμβουλίων,</a:t>
            </a:r>
            <a:r>
              <a:rPr sz="2650" spc="225" dirty="0">
                <a:solidFill>
                  <a:srgbClr val="2E7787"/>
                </a:solidFill>
                <a:latin typeface="Arial"/>
                <a:cs typeface="Arial"/>
              </a:rPr>
              <a:t> </a:t>
            </a:r>
            <a:r>
              <a:rPr sz="2650" spc="90" dirty="0">
                <a:solidFill>
                  <a:srgbClr val="2E7787"/>
                </a:solidFill>
                <a:latin typeface="Arial"/>
                <a:cs typeface="Arial"/>
              </a:rPr>
              <a:t>Σχολικές</a:t>
            </a:r>
            <a:r>
              <a:rPr sz="2650" spc="229" dirty="0">
                <a:solidFill>
                  <a:srgbClr val="2E7787"/>
                </a:solidFill>
                <a:latin typeface="Arial"/>
                <a:cs typeface="Arial"/>
              </a:rPr>
              <a:t> </a:t>
            </a:r>
            <a:r>
              <a:rPr sz="2650" spc="95" dirty="0">
                <a:solidFill>
                  <a:srgbClr val="2E7787"/>
                </a:solidFill>
                <a:latin typeface="Arial"/>
                <a:cs typeface="Arial"/>
              </a:rPr>
              <a:t>Εφορείες,</a:t>
            </a:r>
            <a:r>
              <a:rPr sz="2650" spc="229" dirty="0">
                <a:solidFill>
                  <a:srgbClr val="2E7787"/>
                </a:solidFill>
                <a:latin typeface="Arial"/>
                <a:cs typeface="Arial"/>
              </a:rPr>
              <a:t> </a:t>
            </a:r>
            <a:r>
              <a:rPr sz="2650" spc="95" dirty="0">
                <a:solidFill>
                  <a:srgbClr val="2E7787"/>
                </a:solidFill>
                <a:latin typeface="Arial"/>
                <a:cs typeface="Arial"/>
              </a:rPr>
              <a:t>Διευθυντές/</a:t>
            </a:r>
            <a:r>
              <a:rPr sz="2650" spc="-415" dirty="0">
                <a:solidFill>
                  <a:srgbClr val="2E7787"/>
                </a:solidFill>
                <a:latin typeface="Arial"/>
                <a:cs typeface="Arial"/>
              </a:rPr>
              <a:t> </a:t>
            </a:r>
            <a:r>
              <a:rPr sz="2650" spc="80" dirty="0">
                <a:solidFill>
                  <a:srgbClr val="2E7787"/>
                </a:solidFill>
                <a:latin typeface="Arial"/>
                <a:cs typeface="Arial"/>
              </a:rPr>
              <a:t>τριες</a:t>
            </a:r>
            <a:r>
              <a:rPr sz="2650" spc="250" dirty="0">
                <a:solidFill>
                  <a:srgbClr val="2E7787"/>
                </a:solidFill>
                <a:latin typeface="Arial"/>
                <a:cs typeface="Arial"/>
              </a:rPr>
              <a:t> </a:t>
            </a:r>
            <a:r>
              <a:rPr sz="2650" spc="90" dirty="0">
                <a:solidFill>
                  <a:srgbClr val="2E7787"/>
                </a:solidFill>
                <a:latin typeface="Arial"/>
                <a:cs typeface="Arial"/>
              </a:rPr>
              <a:t>σχολείων,</a:t>
            </a:r>
            <a:r>
              <a:rPr sz="2650" spc="225" dirty="0">
                <a:solidFill>
                  <a:srgbClr val="2E7787"/>
                </a:solidFill>
                <a:latin typeface="Arial"/>
                <a:cs typeface="Arial"/>
              </a:rPr>
              <a:t> </a:t>
            </a:r>
            <a:r>
              <a:rPr sz="2650" spc="60" dirty="0">
                <a:solidFill>
                  <a:srgbClr val="2E7787"/>
                </a:solidFill>
                <a:latin typeface="Arial"/>
                <a:cs typeface="Arial"/>
              </a:rPr>
              <a:t>έχουν </a:t>
            </a:r>
            <a:r>
              <a:rPr sz="2650" spc="95" dirty="0">
                <a:solidFill>
                  <a:srgbClr val="2E7787"/>
                </a:solidFill>
                <a:latin typeface="Arial"/>
                <a:cs typeface="Arial"/>
              </a:rPr>
              <a:t>ειδοποιηθεί</a:t>
            </a:r>
            <a:r>
              <a:rPr sz="2650" spc="235" dirty="0">
                <a:solidFill>
                  <a:srgbClr val="2E7787"/>
                </a:solidFill>
                <a:latin typeface="Arial"/>
                <a:cs typeface="Arial"/>
              </a:rPr>
              <a:t> </a:t>
            </a:r>
            <a:r>
              <a:rPr sz="2650" spc="70" dirty="0">
                <a:solidFill>
                  <a:srgbClr val="2E7787"/>
                </a:solidFill>
                <a:latin typeface="Arial"/>
                <a:cs typeface="Arial"/>
              </a:rPr>
              <a:t>για</a:t>
            </a:r>
            <a:r>
              <a:rPr sz="2650" spc="235" dirty="0">
                <a:solidFill>
                  <a:srgbClr val="2E7787"/>
                </a:solidFill>
                <a:latin typeface="Arial"/>
                <a:cs typeface="Arial"/>
              </a:rPr>
              <a:t> </a:t>
            </a:r>
            <a:r>
              <a:rPr sz="2650" spc="50" dirty="0">
                <a:solidFill>
                  <a:srgbClr val="2E7787"/>
                </a:solidFill>
                <a:latin typeface="Arial"/>
                <a:cs typeface="Arial"/>
              </a:rPr>
              <a:t>να</a:t>
            </a:r>
            <a:r>
              <a:rPr sz="2650" spc="250" dirty="0">
                <a:solidFill>
                  <a:srgbClr val="2E7787"/>
                </a:solidFill>
                <a:latin typeface="Arial"/>
                <a:cs typeface="Arial"/>
              </a:rPr>
              <a:t> </a:t>
            </a:r>
            <a:r>
              <a:rPr sz="2650" spc="90" dirty="0">
                <a:solidFill>
                  <a:srgbClr val="2E7787"/>
                </a:solidFill>
                <a:latin typeface="Arial"/>
                <a:cs typeface="Arial"/>
              </a:rPr>
              <a:t>παραδώσουν</a:t>
            </a:r>
            <a:r>
              <a:rPr sz="2650" spc="235" dirty="0">
                <a:solidFill>
                  <a:srgbClr val="2E7787"/>
                </a:solidFill>
                <a:latin typeface="Arial"/>
                <a:cs typeface="Arial"/>
              </a:rPr>
              <a:t> </a:t>
            </a:r>
            <a:r>
              <a:rPr sz="2650" dirty="0">
                <a:solidFill>
                  <a:srgbClr val="2E7787"/>
                </a:solidFill>
                <a:latin typeface="Arial"/>
                <a:cs typeface="Arial"/>
              </a:rPr>
              <a:t>τα</a:t>
            </a:r>
            <a:r>
              <a:rPr sz="2650" spc="250" dirty="0">
                <a:solidFill>
                  <a:srgbClr val="2E7787"/>
                </a:solidFill>
                <a:latin typeface="Arial"/>
                <a:cs typeface="Arial"/>
              </a:rPr>
              <a:t> </a:t>
            </a:r>
            <a:r>
              <a:rPr sz="2650" spc="95" dirty="0">
                <a:solidFill>
                  <a:srgbClr val="2E7787"/>
                </a:solidFill>
                <a:latin typeface="Arial"/>
                <a:cs typeface="Arial"/>
              </a:rPr>
              <a:t>κλειδιά</a:t>
            </a:r>
            <a:r>
              <a:rPr sz="2650" spc="229" dirty="0">
                <a:solidFill>
                  <a:srgbClr val="2E7787"/>
                </a:solidFill>
                <a:latin typeface="Arial"/>
                <a:cs typeface="Arial"/>
              </a:rPr>
              <a:t> </a:t>
            </a:r>
            <a:r>
              <a:rPr sz="2650" spc="65" dirty="0">
                <a:solidFill>
                  <a:srgbClr val="2E7787"/>
                </a:solidFill>
                <a:latin typeface="Arial"/>
                <a:cs typeface="Arial"/>
              </a:rPr>
              <a:t>των</a:t>
            </a:r>
            <a:r>
              <a:rPr sz="2650" spc="260" dirty="0">
                <a:solidFill>
                  <a:srgbClr val="2E7787"/>
                </a:solidFill>
                <a:latin typeface="Arial"/>
                <a:cs typeface="Arial"/>
              </a:rPr>
              <a:t> </a:t>
            </a:r>
            <a:r>
              <a:rPr sz="2650" spc="90" dirty="0">
                <a:solidFill>
                  <a:srgbClr val="2E7787"/>
                </a:solidFill>
                <a:latin typeface="Arial"/>
                <a:cs typeface="Arial"/>
              </a:rPr>
              <a:t>εκλογικών</a:t>
            </a:r>
            <a:r>
              <a:rPr sz="2650" spc="240" dirty="0">
                <a:solidFill>
                  <a:srgbClr val="2E7787"/>
                </a:solidFill>
                <a:latin typeface="Arial"/>
                <a:cs typeface="Arial"/>
              </a:rPr>
              <a:t> </a:t>
            </a:r>
            <a:r>
              <a:rPr sz="2650" spc="90" dirty="0">
                <a:solidFill>
                  <a:srgbClr val="2E7787"/>
                </a:solidFill>
                <a:latin typeface="Arial"/>
                <a:cs typeface="Arial"/>
              </a:rPr>
              <a:t>κέντρων,</a:t>
            </a:r>
            <a:r>
              <a:rPr sz="2650" spc="229" dirty="0">
                <a:solidFill>
                  <a:srgbClr val="2E7787"/>
                </a:solidFill>
                <a:latin typeface="Arial"/>
                <a:cs typeface="Arial"/>
              </a:rPr>
              <a:t> </a:t>
            </a:r>
            <a:r>
              <a:rPr sz="2650" spc="50" dirty="0">
                <a:solidFill>
                  <a:srgbClr val="2E7787"/>
                </a:solidFill>
                <a:latin typeface="Arial"/>
                <a:cs typeface="Arial"/>
              </a:rPr>
              <a:t>να</a:t>
            </a:r>
            <a:r>
              <a:rPr sz="2650" spc="250" dirty="0">
                <a:solidFill>
                  <a:srgbClr val="2E7787"/>
                </a:solidFill>
                <a:latin typeface="Arial"/>
                <a:cs typeface="Arial"/>
              </a:rPr>
              <a:t> </a:t>
            </a:r>
            <a:r>
              <a:rPr sz="2650" spc="95" dirty="0">
                <a:solidFill>
                  <a:srgbClr val="2E7787"/>
                </a:solidFill>
                <a:latin typeface="Arial"/>
                <a:cs typeface="Arial"/>
              </a:rPr>
              <a:t>απενεργοποιήσουν</a:t>
            </a:r>
            <a:r>
              <a:rPr sz="2650" spc="235" dirty="0">
                <a:solidFill>
                  <a:srgbClr val="2E7787"/>
                </a:solidFill>
                <a:latin typeface="Arial"/>
                <a:cs typeface="Arial"/>
              </a:rPr>
              <a:t> </a:t>
            </a:r>
            <a:r>
              <a:rPr sz="2650" dirty="0">
                <a:solidFill>
                  <a:srgbClr val="2E7787"/>
                </a:solidFill>
                <a:latin typeface="Arial"/>
                <a:cs typeface="Arial"/>
              </a:rPr>
              <a:t>το</a:t>
            </a:r>
            <a:r>
              <a:rPr sz="2650" spc="250" dirty="0">
                <a:solidFill>
                  <a:srgbClr val="2E7787"/>
                </a:solidFill>
                <a:latin typeface="Arial"/>
                <a:cs typeface="Arial"/>
              </a:rPr>
              <a:t> </a:t>
            </a:r>
            <a:r>
              <a:rPr sz="2650" spc="85" dirty="0">
                <a:solidFill>
                  <a:srgbClr val="2E7787"/>
                </a:solidFill>
                <a:latin typeface="Arial"/>
                <a:cs typeface="Arial"/>
              </a:rPr>
              <a:t>συναγερμό </a:t>
            </a:r>
            <a:r>
              <a:rPr sz="2650" spc="95" dirty="0">
                <a:solidFill>
                  <a:srgbClr val="2E7787"/>
                </a:solidFill>
                <a:latin typeface="Arial"/>
                <a:cs typeface="Arial"/>
              </a:rPr>
              <a:t>ασφαλείας</a:t>
            </a:r>
            <a:r>
              <a:rPr sz="2650" spc="215" dirty="0">
                <a:solidFill>
                  <a:srgbClr val="2E7787"/>
                </a:solidFill>
                <a:latin typeface="Arial"/>
                <a:cs typeface="Arial"/>
              </a:rPr>
              <a:t> </a:t>
            </a:r>
            <a:r>
              <a:rPr sz="2650" spc="70" dirty="0">
                <a:solidFill>
                  <a:srgbClr val="2E7787"/>
                </a:solidFill>
                <a:latin typeface="Arial"/>
                <a:cs typeface="Arial"/>
              </a:rPr>
              <a:t>και</a:t>
            </a:r>
            <a:r>
              <a:rPr sz="2650" spc="229" dirty="0">
                <a:solidFill>
                  <a:srgbClr val="2E7787"/>
                </a:solidFill>
                <a:latin typeface="Arial"/>
                <a:cs typeface="Arial"/>
              </a:rPr>
              <a:t> </a:t>
            </a:r>
            <a:r>
              <a:rPr sz="2650" spc="90" dirty="0">
                <a:solidFill>
                  <a:srgbClr val="2E7787"/>
                </a:solidFill>
                <a:latin typeface="Arial"/>
                <a:cs typeface="Arial"/>
              </a:rPr>
              <a:t>γενικά,</a:t>
            </a:r>
            <a:r>
              <a:rPr sz="2650" spc="220" dirty="0">
                <a:solidFill>
                  <a:srgbClr val="2E7787"/>
                </a:solidFill>
                <a:latin typeface="Arial"/>
                <a:cs typeface="Arial"/>
              </a:rPr>
              <a:t> </a:t>
            </a:r>
            <a:r>
              <a:rPr sz="2650" spc="50" dirty="0">
                <a:solidFill>
                  <a:srgbClr val="2E7787"/>
                </a:solidFill>
                <a:latin typeface="Arial"/>
                <a:cs typeface="Arial"/>
              </a:rPr>
              <a:t>να</a:t>
            </a:r>
            <a:r>
              <a:rPr sz="2650" spc="240" dirty="0">
                <a:solidFill>
                  <a:srgbClr val="2E7787"/>
                </a:solidFill>
                <a:latin typeface="Arial"/>
                <a:cs typeface="Arial"/>
              </a:rPr>
              <a:t> </a:t>
            </a:r>
            <a:r>
              <a:rPr sz="2650" spc="90" dirty="0">
                <a:solidFill>
                  <a:srgbClr val="2E7787"/>
                </a:solidFill>
                <a:latin typeface="Arial"/>
                <a:cs typeface="Arial"/>
              </a:rPr>
              <a:t>παράσχουν</a:t>
            </a:r>
            <a:r>
              <a:rPr sz="2650" spc="225" dirty="0">
                <a:solidFill>
                  <a:srgbClr val="2E7787"/>
                </a:solidFill>
                <a:latin typeface="Arial"/>
                <a:cs typeface="Arial"/>
              </a:rPr>
              <a:t> </a:t>
            </a:r>
            <a:r>
              <a:rPr sz="2650" spc="75" dirty="0">
                <a:solidFill>
                  <a:srgbClr val="2E7787"/>
                </a:solidFill>
                <a:latin typeface="Arial"/>
                <a:cs typeface="Arial"/>
              </a:rPr>
              <a:t>κάθε</a:t>
            </a:r>
            <a:r>
              <a:rPr sz="2650" spc="220" dirty="0">
                <a:solidFill>
                  <a:srgbClr val="2E7787"/>
                </a:solidFill>
                <a:latin typeface="Arial"/>
                <a:cs typeface="Arial"/>
              </a:rPr>
              <a:t> </a:t>
            </a:r>
            <a:r>
              <a:rPr sz="2650" spc="90" dirty="0">
                <a:solidFill>
                  <a:srgbClr val="2E7787"/>
                </a:solidFill>
                <a:latin typeface="Arial"/>
                <a:cs typeface="Arial"/>
              </a:rPr>
              <a:t>δυνατή</a:t>
            </a:r>
            <a:r>
              <a:rPr sz="2650" spc="215" dirty="0">
                <a:solidFill>
                  <a:srgbClr val="2E7787"/>
                </a:solidFill>
                <a:latin typeface="Arial"/>
                <a:cs typeface="Arial"/>
              </a:rPr>
              <a:t> </a:t>
            </a:r>
            <a:r>
              <a:rPr sz="2650" spc="95" dirty="0">
                <a:solidFill>
                  <a:srgbClr val="2E7787"/>
                </a:solidFill>
                <a:latin typeface="Arial"/>
                <a:cs typeface="Arial"/>
              </a:rPr>
              <a:t>διευκόλυνση</a:t>
            </a:r>
            <a:r>
              <a:rPr sz="2650" spc="215" dirty="0">
                <a:solidFill>
                  <a:srgbClr val="2E7787"/>
                </a:solidFill>
                <a:latin typeface="Arial"/>
                <a:cs typeface="Arial"/>
              </a:rPr>
              <a:t> </a:t>
            </a:r>
            <a:r>
              <a:rPr sz="2650" spc="70" dirty="0">
                <a:solidFill>
                  <a:srgbClr val="2E7787"/>
                </a:solidFill>
                <a:latin typeface="Arial"/>
                <a:cs typeface="Arial"/>
              </a:rPr>
              <a:t>για</a:t>
            </a:r>
            <a:r>
              <a:rPr sz="2650" spc="235" dirty="0">
                <a:solidFill>
                  <a:srgbClr val="2E7787"/>
                </a:solidFill>
                <a:latin typeface="Arial"/>
                <a:cs typeface="Arial"/>
              </a:rPr>
              <a:t> </a:t>
            </a:r>
            <a:r>
              <a:rPr sz="2650" dirty="0">
                <a:solidFill>
                  <a:srgbClr val="2E7787"/>
                </a:solidFill>
                <a:latin typeface="Arial"/>
                <a:cs typeface="Arial"/>
              </a:rPr>
              <a:t>τη</a:t>
            </a:r>
            <a:r>
              <a:rPr sz="2650" spc="245" dirty="0">
                <a:solidFill>
                  <a:srgbClr val="2E7787"/>
                </a:solidFill>
                <a:latin typeface="Arial"/>
                <a:cs typeface="Arial"/>
              </a:rPr>
              <a:t> </a:t>
            </a:r>
            <a:r>
              <a:rPr sz="2650" spc="95" dirty="0">
                <a:solidFill>
                  <a:srgbClr val="2E7787"/>
                </a:solidFill>
                <a:latin typeface="Arial"/>
                <a:cs typeface="Arial"/>
              </a:rPr>
              <a:t>διεξαγωγή</a:t>
            </a:r>
            <a:r>
              <a:rPr sz="2650" spc="220" dirty="0">
                <a:solidFill>
                  <a:srgbClr val="2E7787"/>
                </a:solidFill>
                <a:latin typeface="Arial"/>
                <a:cs typeface="Arial"/>
              </a:rPr>
              <a:t> </a:t>
            </a:r>
            <a:r>
              <a:rPr sz="2650" spc="65" dirty="0">
                <a:solidFill>
                  <a:srgbClr val="2E7787"/>
                </a:solidFill>
                <a:latin typeface="Arial"/>
                <a:cs typeface="Arial"/>
              </a:rPr>
              <a:t>της</a:t>
            </a:r>
            <a:r>
              <a:rPr sz="2650" spc="235" dirty="0">
                <a:solidFill>
                  <a:srgbClr val="2E7787"/>
                </a:solidFill>
                <a:latin typeface="Arial"/>
                <a:cs typeface="Arial"/>
              </a:rPr>
              <a:t> </a:t>
            </a:r>
            <a:r>
              <a:rPr sz="2650" spc="85" dirty="0">
                <a:solidFill>
                  <a:srgbClr val="2E7787"/>
                </a:solidFill>
                <a:latin typeface="Arial"/>
                <a:cs typeface="Arial"/>
              </a:rPr>
              <a:t>ψηφοφορίας</a:t>
            </a:r>
            <a:endParaRPr sz="2650">
              <a:latin typeface="Arial"/>
              <a:cs typeface="Arial"/>
            </a:endParaRPr>
          </a:p>
        </p:txBody>
      </p:sp>
      <p:sp>
        <p:nvSpPr>
          <p:cNvPr id="6" name="object 6"/>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Προετοιμασία</a:t>
            </a:r>
          </a:p>
        </p:txBody>
      </p:sp>
      <p:pic>
        <p:nvPicPr>
          <p:cNvPr id="7" name="object 7"/>
          <p:cNvPicPr/>
          <p:nvPr/>
        </p:nvPicPr>
        <p:blipFill>
          <a:blip r:embed="rId2" cstate="print"/>
          <a:stretch>
            <a:fillRect/>
          </a:stretch>
        </p:blipFill>
        <p:spPr>
          <a:xfrm>
            <a:off x="1032848" y="12565"/>
            <a:ext cx="2798239" cy="1882246"/>
          </a:xfrm>
          <a:prstGeom prst="rect">
            <a:avLst/>
          </a:prstGeom>
        </p:spPr>
      </p:pic>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Προετοιμασία</a:t>
            </a:r>
          </a:p>
        </p:txBody>
      </p:sp>
      <p:sp>
        <p:nvSpPr>
          <p:cNvPr id="3" name="object 3"/>
          <p:cNvSpPr txBox="1"/>
          <p:nvPr/>
        </p:nvSpPr>
        <p:spPr>
          <a:xfrm>
            <a:off x="906559" y="3254739"/>
            <a:ext cx="8903335" cy="2385060"/>
          </a:xfrm>
          <a:prstGeom prst="rect">
            <a:avLst/>
          </a:prstGeom>
        </p:spPr>
        <p:txBody>
          <a:bodyPr vert="horz" wrap="square" lIns="0" tIns="14604" rIns="0" bIns="0" rtlCol="0">
            <a:spAutoFit/>
          </a:bodyPr>
          <a:lstStyle/>
          <a:p>
            <a:pPr marL="12700">
              <a:lnSpc>
                <a:spcPct val="100000"/>
              </a:lnSpc>
              <a:spcBef>
                <a:spcPts val="114"/>
              </a:spcBef>
            </a:pPr>
            <a:r>
              <a:rPr sz="2950" b="1" spc="80" dirty="0">
                <a:solidFill>
                  <a:srgbClr val="E28B18"/>
                </a:solidFill>
                <a:latin typeface="Arial"/>
                <a:cs typeface="Arial"/>
              </a:rPr>
              <a:t>Μέχρι</a:t>
            </a:r>
            <a:r>
              <a:rPr sz="2950" b="1" spc="229" dirty="0">
                <a:solidFill>
                  <a:srgbClr val="E28B18"/>
                </a:solidFill>
                <a:latin typeface="Arial"/>
                <a:cs typeface="Arial"/>
              </a:rPr>
              <a:t> </a:t>
            </a:r>
            <a:r>
              <a:rPr sz="2950" b="1" spc="95" dirty="0">
                <a:solidFill>
                  <a:srgbClr val="E28B18"/>
                </a:solidFill>
                <a:latin typeface="Arial"/>
                <a:cs typeface="Arial"/>
              </a:rPr>
              <a:t>08.06.2024</a:t>
            </a:r>
            <a:endParaRPr sz="2950">
              <a:latin typeface="Arial"/>
              <a:cs typeface="Arial"/>
            </a:endParaRPr>
          </a:p>
          <a:p>
            <a:pPr>
              <a:lnSpc>
                <a:spcPct val="100000"/>
              </a:lnSpc>
              <a:spcBef>
                <a:spcPts val="229"/>
              </a:spcBef>
            </a:pPr>
            <a:endParaRPr sz="2950">
              <a:latin typeface="Arial"/>
              <a:cs typeface="Arial"/>
            </a:endParaRPr>
          </a:p>
          <a:p>
            <a:pPr marL="12700" marR="5080">
              <a:lnSpc>
                <a:spcPct val="119500"/>
              </a:lnSpc>
            </a:pPr>
            <a:r>
              <a:rPr sz="2650" spc="85" dirty="0">
                <a:solidFill>
                  <a:srgbClr val="2E7787"/>
                </a:solidFill>
                <a:latin typeface="Arial"/>
                <a:cs typeface="Arial"/>
              </a:rPr>
              <a:t>Μελέτη</a:t>
            </a:r>
            <a:r>
              <a:rPr sz="2650" spc="210" dirty="0">
                <a:solidFill>
                  <a:srgbClr val="2E7787"/>
                </a:solidFill>
                <a:latin typeface="Arial"/>
                <a:cs typeface="Arial"/>
              </a:rPr>
              <a:t> </a:t>
            </a:r>
            <a:r>
              <a:rPr sz="2650" spc="65" dirty="0">
                <a:solidFill>
                  <a:srgbClr val="2E7787"/>
                </a:solidFill>
                <a:latin typeface="Arial"/>
                <a:cs typeface="Arial"/>
              </a:rPr>
              <a:t>του</a:t>
            </a:r>
            <a:r>
              <a:rPr sz="2650" spc="240" dirty="0">
                <a:solidFill>
                  <a:srgbClr val="2E7787"/>
                </a:solidFill>
                <a:latin typeface="Arial"/>
                <a:cs typeface="Arial"/>
              </a:rPr>
              <a:t> </a:t>
            </a:r>
            <a:r>
              <a:rPr sz="2650" spc="85" dirty="0">
                <a:solidFill>
                  <a:srgbClr val="2E7787"/>
                </a:solidFill>
                <a:latin typeface="Arial"/>
                <a:cs typeface="Arial"/>
              </a:rPr>
              <a:t>οδηγού</a:t>
            </a:r>
            <a:r>
              <a:rPr sz="2650" spc="215" dirty="0">
                <a:solidFill>
                  <a:srgbClr val="2E7787"/>
                </a:solidFill>
                <a:latin typeface="Arial"/>
                <a:cs typeface="Arial"/>
              </a:rPr>
              <a:t> </a:t>
            </a:r>
            <a:r>
              <a:rPr sz="2650" spc="95" dirty="0">
                <a:solidFill>
                  <a:srgbClr val="2E7787"/>
                </a:solidFill>
                <a:latin typeface="Arial"/>
                <a:cs typeface="Arial"/>
              </a:rPr>
              <a:t>«</a:t>
            </a:r>
            <a:r>
              <a:rPr sz="2650" b="1" spc="95" dirty="0">
                <a:solidFill>
                  <a:srgbClr val="2E7787"/>
                </a:solidFill>
                <a:latin typeface="Arial"/>
                <a:cs typeface="Arial"/>
              </a:rPr>
              <a:t>Οδηγίες</a:t>
            </a:r>
            <a:r>
              <a:rPr sz="2650" b="1" spc="225" dirty="0">
                <a:solidFill>
                  <a:srgbClr val="2E7787"/>
                </a:solidFill>
                <a:latin typeface="Arial"/>
                <a:cs typeface="Arial"/>
              </a:rPr>
              <a:t> </a:t>
            </a:r>
            <a:r>
              <a:rPr sz="2650" b="1" spc="65" dirty="0">
                <a:solidFill>
                  <a:srgbClr val="2E7787"/>
                </a:solidFill>
                <a:latin typeface="Arial"/>
                <a:cs typeface="Arial"/>
              </a:rPr>
              <a:t>και</a:t>
            </a:r>
            <a:r>
              <a:rPr sz="2650" b="1" spc="225" dirty="0">
                <a:solidFill>
                  <a:srgbClr val="2E7787"/>
                </a:solidFill>
                <a:latin typeface="Arial"/>
                <a:cs typeface="Arial"/>
              </a:rPr>
              <a:t> </a:t>
            </a:r>
            <a:r>
              <a:rPr sz="2650" b="1" spc="80" dirty="0">
                <a:solidFill>
                  <a:srgbClr val="2E7787"/>
                </a:solidFill>
                <a:latin typeface="Arial"/>
                <a:cs typeface="Arial"/>
              </a:rPr>
              <a:t>χρήσιμες </a:t>
            </a:r>
            <a:r>
              <a:rPr sz="2650" b="1" spc="95" dirty="0">
                <a:solidFill>
                  <a:srgbClr val="2E7787"/>
                </a:solidFill>
                <a:latin typeface="Arial"/>
                <a:cs typeface="Arial"/>
              </a:rPr>
              <a:t>πληροφορίες</a:t>
            </a:r>
            <a:r>
              <a:rPr sz="2650" b="1" spc="204" dirty="0">
                <a:solidFill>
                  <a:srgbClr val="2E7787"/>
                </a:solidFill>
                <a:latin typeface="Arial"/>
                <a:cs typeface="Arial"/>
              </a:rPr>
              <a:t> </a:t>
            </a:r>
            <a:r>
              <a:rPr sz="2650" b="1" spc="65" dirty="0">
                <a:solidFill>
                  <a:srgbClr val="2E7787"/>
                </a:solidFill>
                <a:latin typeface="Arial"/>
                <a:cs typeface="Arial"/>
              </a:rPr>
              <a:t>για</a:t>
            </a:r>
            <a:r>
              <a:rPr sz="2650" b="1" spc="215" dirty="0">
                <a:solidFill>
                  <a:srgbClr val="2E7787"/>
                </a:solidFill>
                <a:latin typeface="Arial"/>
                <a:cs typeface="Arial"/>
              </a:rPr>
              <a:t> </a:t>
            </a:r>
            <a:r>
              <a:rPr sz="2650" b="1" spc="95" dirty="0">
                <a:solidFill>
                  <a:srgbClr val="2E7787"/>
                </a:solidFill>
                <a:latin typeface="Arial"/>
                <a:cs typeface="Arial"/>
              </a:rPr>
              <a:t>καθοδήγηση</a:t>
            </a:r>
            <a:r>
              <a:rPr sz="2650" b="1" spc="210" dirty="0">
                <a:solidFill>
                  <a:srgbClr val="2E7787"/>
                </a:solidFill>
                <a:latin typeface="Arial"/>
                <a:cs typeface="Arial"/>
              </a:rPr>
              <a:t> </a:t>
            </a:r>
            <a:r>
              <a:rPr sz="2650" b="1" spc="65" dirty="0">
                <a:solidFill>
                  <a:srgbClr val="2E7787"/>
                </a:solidFill>
                <a:latin typeface="Arial"/>
                <a:cs typeface="Arial"/>
              </a:rPr>
              <a:t>των</a:t>
            </a:r>
            <a:r>
              <a:rPr sz="2650" b="1" spc="290" dirty="0">
                <a:solidFill>
                  <a:srgbClr val="2E7787"/>
                </a:solidFill>
                <a:latin typeface="Arial"/>
                <a:cs typeface="Arial"/>
              </a:rPr>
              <a:t> </a:t>
            </a:r>
            <a:r>
              <a:rPr sz="2650" b="1" spc="85" dirty="0">
                <a:solidFill>
                  <a:srgbClr val="2E7787"/>
                </a:solidFill>
                <a:latin typeface="Arial"/>
                <a:cs typeface="Arial"/>
              </a:rPr>
              <a:t>Προεδρευόντων </a:t>
            </a:r>
            <a:r>
              <a:rPr sz="2650" b="1" spc="65" dirty="0">
                <a:solidFill>
                  <a:srgbClr val="2E7787"/>
                </a:solidFill>
                <a:latin typeface="Arial"/>
                <a:cs typeface="Arial"/>
              </a:rPr>
              <a:t>και</a:t>
            </a:r>
            <a:r>
              <a:rPr sz="2650" b="1" spc="240" dirty="0">
                <a:solidFill>
                  <a:srgbClr val="2E7787"/>
                </a:solidFill>
                <a:latin typeface="Arial"/>
                <a:cs typeface="Arial"/>
              </a:rPr>
              <a:t> </a:t>
            </a:r>
            <a:r>
              <a:rPr sz="2650" b="1" spc="85" dirty="0">
                <a:solidFill>
                  <a:srgbClr val="2E7787"/>
                </a:solidFill>
                <a:latin typeface="Arial"/>
                <a:cs typeface="Arial"/>
              </a:rPr>
              <a:t>Βοηθών</a:t>
            </a:r>
            <a:r>
              <a:rPr sz="2650" b="1" spc="225" dirty="0">
                <a:solidFill>
                  <a:srgbClr val="2E7787"/>
                </a:solidFill>
                <a:latin typeface="Arial"/>
                <a:cs typeface="Arial"/>
              </a:rPr>
              <a:t> </a:t>
            </a:r>
            <a:r>
              <a:rPr sz="2650" b="1" spc="85" dirty="0">
                <a:solidFill>
                  <a:srgbClr val="2E7787"/>
                </a:solidFill>
                <a:latin typeface="Arial"/>
                <a:cs typeface="Arial"/>
              </a:rPr>
              <a:t>Υπαλλήλων</a:t>
            </a:r>
            <a:r>
              <a:rPr sz="2650" b="1" spc="225" dirty="0">
                <a:solidFill>
                  <a:srgbClr val="2E7787"/>
                </a:solidFill>
                <a:latin typeface="Arial"/>
                <a:cs typeface="Arial"/>
              </a:rPr>
              <a:t> </a:t>
            </a:r>
            <a:r>
              <a:rPr sz="2650" b="1" spc="90" dirty="0">
                <a:solidFill>
                  <a:srgbClr val="2E7787"/>
                </a:solidFill>
                <a:latin typeface="Arial"/>
                <a:cs typeface="Arial"/>
              </a:rPr>
              <a:t>Εκλογικών</a:t>
            </a:r>
            <a:r>
              <a:rPr sz="2650" b="1" spc="215" dirty="0">
                <a:solidFill>
                  <a:srgbClr val="2E7787"/>
                </a:solidFill>
                <a:latin typeface="Arial"/>
                <a:cs typeface="Arial"/>
              </a:rPr>
              <a:t> </a:t>
            </a:r>
            <a:r>
              <a:rPr sz="2650" b="1" spc="75" dirty="0">
                <a:solidFill>
                  <a:srgbClr val="2E7787"/>
                </a:solidFill>
                <a:latin typeface="Arial"/>
                <a:cs typeface="Arial"/>
              </a:rPr>
              <a:t>Κέντρων</a:t>
            </a:r>
            <a:r>
              <a:rPr sz="2650" b="1" spc="-509" dirty="0">
                <a:solidFill>
                  <a:srgbClr val="2E7787"/>
                </a:solidFill>
                <a:latin typeface="Arial"/>
                <a:cs typeface="Arial"/>
              </a:rPr>
              <a:t> </a:t>
            </a:r>
            <a:r>
              <a:rPr sz="2650" spc="-50" dirty="0">
                <a:solidFill>
                  <a:srgbClr val="2E7787"/>
                </a:solidFill>
                <a:latin typeface="Arial"/>
                <a:cs typeface="Arial"/>
              </a:rPr>
              <a:t>»</a:t>
            </a:r>
            <a:endParaRPr sz="2650">
              <a:latin typeface="Arial"/>
              <a:cs typeface="Arial"/>
            </a:endParaRPr>
          </a:p>
        </p:txBody>
      </p:sp>
      <p:pic>
        <p:nvPicPr>
          <p:cNvPr id="4" name="object 4"/>
          <p:cNvPicPr/>
          <p:nvPr/>
        </p:nvPicPr>
        <p:blipFill>
          <a:blip r:embed="rId2" cstate="print"/>
          <a:stretch>
            <a:fillRect/>
          </a:stretch>
        </p:blipFill>
        <p:spPr>
          <a:xfrm>
            <a:off x="12304965" y="8168595"/>
            <a:ext cx="4906447" cy="3139955"/>
          </a:xfrm>
          <a:prstGeom prst="rect">
            <a:avLst/>
          </a:prstGeom>
        </p:spPr>
      </p:pic>
      <p:pic>
        <p:nvPicPr>
          <p:cNvPr id="5" name="object 5"/>
          <p:cNvPicPr/>
          <p:nvPr/>
        </p:nvPicPr>
        <p:blipFill>
          <a:blip r:embed="rId3" cstate="print"/>
          <a:stretch>
            <a:fillRect/>
          </a:stretch>
        </p:blipFill>
        <p:spPr>
          <a:xfrm>
            <a:off x="12317530" y="1006461"/>
            <a:ext cx="4885296" cy="7170881"/>
          </a:xfrm>
          <a:prstGeom prst="rect">
            <a:avLst/>
          </a:prstGeom>
        </p:spPr>
      </p:pic>
      <p:pic>
        <p:nvPicPr>
          <p:cNvPr id="6" name="object 6"/>
          <p:cNvPicPr/>
          <p:nvPr/>
        </p:nvPicPr>
        <p:blipFill>
          <a:blip r:embed="rId4" cstate="print"/>
          <a:stretch>
            <a:fillRect/>
          </a:stretch>
        </p:blipFill>
        <p:spPr>
          <a:xfrm>
            <a:off x="1032848" y="12565"/>
            <a:ext cx="2798239" cy="1882246"/>
          </a:xfrm>
          <a:prstGeom prst="rect">
            <a:avLst/>
          </a:prstGeom>
        </p:spPr>
      </p:pic>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235" y="0"/>
            <a:ext cx="20114895" cy="11308715"/>
            <a:chOff x="-5235" y="0"/>
            <a:chExt cx="20114895" cy="11308715"/>
          </a:xfrm>
        </p:grpSpPr>
        <p:sp>
          <p:nvSpPr>
            <p:cNvPr id="3" name="object 3"/>
            <p:cNvSpPr/>
            <p:nvPr/>
          </p:nvSpPr>
          <p:spPr>
            <a:xfrm>
              <a:off x="0" y="2638663"/>
              <a:ext cx="20104100" cy="1871345"/>
            </a:xfrm>
            <a:custGeom>
              <a:avLst/>
              <a:gdLst/>
              <a:ahLst/>
              <a:cxnLst/>
              <a:rect l="l" t="t" r="r" b="b"/>
              <a:pathLst>
                <a:path w="20104100" h="1871345">
                  <a:moveTo>
                    <a:pt x="0" y="1870937"/>
                  </a:moveTo>
                  <a:lnTo>
                    <a:pt x="20104099" y="1870937"/>
                  </a:lnTo>
                </a:path>
                <a:path w="20104100" h="1871345">
                  <a:moveTo>
                    <a:pt x="20104099" y="0"/>
                  </a:moveTo>
                  <a:lnTo>
                    <a:pt x="0" y="0"/>
                  </a:lnTo>
                  <a:lnTo>
                    <a:pt x="0" y="1870937"/>
                  </a:lnTo>
                </a:path>
              </a:pathLst>
            </a:custGeom>
            <a:ln w="10470">
              <a:solidFill>
                <a:srgbClr val="6FAC46"/>
              </a:solidFill>
            </a:ln>
          </p:spPr>
          <p:txBody>
            <a:bodyPr wrap="square" lIns="0" tIns="0" rIns="0" bIns="0" rtlCol="0"/>
            <a:lstStyle/>
            <a:p>
              <a:endParaRPr/>
            </a:p>
          </p:txBody>
        </p:sp>
        <p:pic>
          <p:nvPicPr>
            <p:cNvPr id="4" name="object 4"/>
            <p:cNvPicPr/>
            <p:nvPr/>
          </p:nvPicPr>
          <p:blipFill>
            <a:blip r:embed="rId2" cstate="print"/>
            <a:stretch>
              <a:fillRect/>
            </a:stretch>
          </p:blipFill>
          <p:spPr>
            <a:xfrm>
              <a:off x="0" y="0"/>
              <a:ext cx="20104099" cy="11308552"/>
            </a:xfrm>
            <a:prstGeom prst="rect">
              <a:avLst/>
            </a:prstGeom>
          </p:spPr>
        </p:pic>
      </p:grpSp>
      <p:sp>
        <p:nvSpPr>
          <p:cNvPr id="5" name="object 5"/>
          <p:cNvSpPr txBox="1">
            <a:spLocks noGrp="1"/>
          </p:cNvSpPr>
          <p:nvPr>
            <p:ph type="title"/>
          </p:nvPr>
        </p:nvSpPr>
        <p:spPr>
          <a:xfrm>
            <a:off x="894497" y="3145905"/>
            <a:ext cx="4650740" cy="855344"/>
          </a:xfrm>
          <a:prstGeom prst="rect">
            <a:avLst/>
          </a:prstGeom>
        </p:spPr>
        <p:txBody>
          <a:bodyPr vert="horz" wrap="square" lIns="0" tIns="11430" rIns="0" bIns="0" rtlCol="0">
            <a:spAutoFit/>
          </a:bodyPr>
          <a:lstStyle/>
          <a:p>
            <a:pPr marL="12700">
              <a:lnSpc>
                <a:spcPct val="100000"/>
              </a:lnSpc>
              <a:spcBef>
                <a:spcPts val="90"/>
              </a:spcBef>
            </a:pPr>
            <a:r>
              <a:rPr sz="5450" b="0" i="1" dirty="0">
                <a:solidFill>
                  <a:srgbClr val="E28B18"/>
                </a:solidFill>
                <a:latin typeface="Arial"/>
                <a:cs typeface="Arial"/>
              </a:rPr>
              <a:t>Νομικό</a:t>
            </a:r>
            <a:r>
              <a:rPr sz="5450" b="0" i="1" spc="-225" dirty="0">
                <a:solidFill>
                  <a:srgbClr val="E28B18"/>
                </a:solidFill>
                <a:latin typeface="Arial"/>
                <a:cs typeface="Arial"/>
              </a:rPr>
              <a:t> </a:t>
            </a:r>
            <a:r>
              <a:rPr sz="5450" b="0" i="1" spc="-10" dirty="0">
                <a:solidFill>
                  <a:srgbClr val="E28B18"/>
                </a:solidFill>
                <a:latin typeface="Arial"/>
                <a:cs typeface="Arial"/>
              </a:rPr>
              <a:t>πλαίσιο</a:t>
            </a:r>
            <a:endParaRPr sz="5450">
              <a:latin typeface="Arial"/>
              <a:cs typeface="Arial"/>
            </a:endParaRPr>
          </a:p>
        </p:txBody>
      </p:sp>
      <p:sp>
        <p:nvSpPr>
          <p:cNvPr id="6" name="object 6"/>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5" dirty="0"/>
              <a:t>Παραλαβή</a:t>
            </a:r>
            <a:r>
              <a:rPr spc="265" dirty="0"/>
              <a:t> </a:t>
            </a:r>
            <a:r>
              <a:rPr spc="-10" dirty="0"/>
              <a:t>καλπών</a:t>
            </a:r>
          </a:p>
        </p:txBody>
      </p:sp>
      <p:graphicFrame>
        <p:nvGraphicFramePr>
          <p:cNvPr id="3" name="object 3"/>
          <p:cNvGraphicFramePr>
            <a:graphicFrameLocks noGrp="1"/>
          </p:cNvGraphicFramePr>
          <p:nvPr/>
        </p:nvGraphicFramePr>
        <p:xfrm>
          <a:off x="872120" y="2543692"/>
          <a:ext cx="18143854" cy="6418574"/>
        </p:xfrm>
        <a:graphic>
          <a:graphicData uri="http://schemas.openxmlformats.org/drawingml/2006/table">
            <a:tbl>
              <a:tblPr firstRow="1" bandRow="1">
                <a:tableStyleId>{2D5ABB26-0587-4C30-8999-92F81FD0307C}</a:tableStyleId>
              </a:tblPr>
              <a:tblGrid>
                <a:gridCol w="2578100">
                  <a:extLst>
                    <a:ext uri="{9D8B030D-6E8A-4147-A177-3AD203B41FA5}">
                      <a16:colId xmlns:a16="http://schemas.microsoft.com/office/drawing/2014/main" val="20000"/>
                    </a:ext>
                  </a:extLst>
                </a:gridCol>
                <a:gridCol w="2052954">
                  <a:extLst>
                    <a:ext uri="{9D8B030D-6E8A-4147-A177-3AD203B41FA5}">
                      <a16:colId xmlns:a16="http://schemas.microsoft.com/office/drawing/2014/main" val="20001"/>
                    </a:ext>
                  </a:extLst>
                </a:gridCol>
                <a:gridCol w="2508250">
                  <a:extLst>
                    <a:ext uri="{9D8B030D-6E8A-4147-A177-3AD203B41FA5}">
                      <a16:colId xmlns:a16="http://schemas.microsoft.com/office/drawing/2014/main" val="20002"/>
                    </a:ext>
                  </a:extLst>
                </a:gridCol>
                <a:gridCol w="3400425">
                  <a:extLst>
                    <a:ext uri="{9D8B030D-6E8A-4147-A177-3AD203B41FA5}">
                      <a16:colId xmlns:a16="http://schemas.microsoft.com/office/drawing/2014/main" val="20003"/>
                    </a:ext>
                  </a:extLst>
                </a:gridCol>
                <a:gridCol w="7604125">
                  <a:extLst>
                    <a:ext uri="{9D8B030D-6E8A-4147-A177-3AD203B41FA5}">
                      <a16:colId xmlns:a16="http://schemas.microsoft.com/office/drawing/2014/main" val="20004"/>
                    </a:ext>
                  </a:extLst>
                </a:gridCol>
              </a:tblGrid>
              <a:tr h="1496060">
                <a:tc>
                  <a:txBody>
                    <a:bodyPr/>
                    <a:lstStyle/>
                    <a:p>
                      <a:pPr marL="74930" marR="516255">
                        <a:lnSpc>
                          <a:spcPct val="100699"/>
                        </a:lnSpc>
                        <a:spcBef>
                          <a:spcPts val="210"/>
                        </a:spcBef>
                      </a:pPr>
                      <a:r>
                        <a:rPr sz="2950" b="1" spc="-10" dirty="0">
                          <a:solidFill>
                            <a:srgbClr val="FFFFFF"/>
                          </a:solidFill>
                          <a:latin typeface="Arial"/>
                          <a:cs typeface="Arial"/>
                        </a:rPr>
                        <a:t>Εκλογική Περιφέρεια</a:t>
                      </a:r>
                      <a:endParaRPr sz="2950">
                        <a:latin typeface="Arial"/>
                        <a:cs typeface="Arial"/>
                      </a:endParaRPr>
                    </a:p>
                  </a:txBody>
                  <a:tcPr marL="0" marR="0" marT="2667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C7C30"/>
                    </a:solidFill>
                  </a:tcPr>
                </a:tc>
                <a:tc>
                  <a:txBody>
                    <a:bodyPr/>
                    <a:lstStyle/>
                    <a:p>
                      <a:pPr marL="457200">
                        <a:lnSpc>
                          <a:spcPct val="100000"/>
                        </a:lnSpc>
                        <a:spcBef>
                          <a:spcPts val="235"/>
                        </a:spcBef>
                      </a:pPr>
                      <a:r>
                        <a:rPr sz="2950" b="1" spc="-10" dirty="0">
                          <a:solidFill>
                            <a:srgbClr val="FFFFFF"/>
                          </a:solidFill>
                          <a:latin typeface="Arial"/>
                          <a:cs typeface="Arial"/>
                        </a:rPr>
                        <a:t>Ημέρα</a:t>
                      </a:r>
                      <a:endParaRPr sz="2950">
                        <a:latin typeface="Arial"/>
                        <a:cs typeface="Arial"/>
                      </a:endParaRPr>
                    </a:p>
                  </a:txBody>
                  <a:tcPr marL="0" marR="0" marT="298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C7C30"/>
                    </a:solidFill>
                  </a:tcPr>
                </a:tc>
                <a:tc>
                  <a:txBody>
                    <a:bodyPr/>
                    <a:lstStyle/>
                    <a:p>
                      <a:pPr marL="177800">
                        <a:lnSpc>
                          <a:spcPct val="100000"/>
                        </a:lnSpc>
                        <a:spcBef>
                          <a:spcPts val="235"/>
                        </a:spcBef>
                      </a:pPr>
                      <a:r>
                        <a:rPr sz="2950" b="1" spc="-10" dirty="0">
                          <a:solidFill>
                            <a:srgbClr val="FFFFFF"/>
                          </a:solidFill>
                          <a:latin typeface="Arial"/>
                          <a:cs typeface="Arial"/>
                        </a:rPr>
                        <a:t>Ημερομηνία</a:t>
                      </a:r>
                      <a:endParaRPr sz="2950">
                        <a:latin typeface="Arial"/>
                        <a:cs typeface="Arial"/>
                      </a:endParaRPr>
                    </a:p>
                  </a:txBody>
                  <a:tcPr marL="0" marR="0" marT="298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C7C30"/>
                    </a:solidFill>
                  </a:tcPr>
                </a:tc>
                <a:tc>
                  <a:txBody>
                    <a:bodyPr/>
                    <a:lstStyle/>
                    <a:p>
                      <a:pPr marL="1270" algn="ctr">
                        <a:lnSpc>
                          <a:spcPct val="100000"/>
                        </a:lnSpc>
                        <a:spcBef>
                          <a:spcPts val="235"/>
                        </a:spcBef>
                      </a:pPr>
                      <a:r>
                        <a:rPr sz="2950" b="1" spc="-25" dirty="0">
                          <a:solidFill>
                            <a:srgbClr val="FFFFFF"/>
                          </a:solidFill>
                          <a:latin typeface="Arial"/>
                          <a:cs typeface="Arial"/>
                        </a:rPr>
                        <a:t>Ώρα</a:t>
                      </a:r>
                      <a:endParaRPr sz="2950">
                        <a:latin typeface="Arial"/>
                        <a:cs typeface="Arial"/>
                      </a:endParaRPr>
                    </a:p>
                  </a:txBody>
                  <a:tcPr marL="0" marR="0" marT="298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C7C30"/>
                    </a:solidFill>
                  </a:tcPr>
                </a:tc>
                <a:tc>
                  <a:txBody>
                    <a:bodyPr/>
                    <a:lstStyle/>
                    <a:p>
                      <a:pPr marL="2540" algn="ctr">
                        <a:lnSpc>
                          <a:spcPct val="100000"/>
                        </a:lnSpc>
                        <a:spcBef>
                          <a:spcPts val="235"/>
                        </a:spcBef>
                      </a:pPr>
                      <a:r>
                        <a:rPr sz="2950" b="1" spc="-10" dirty="0">
                          <a:solidFill>
                            <a:srgbClr val="FFFFFF"/>
                          </a:solidFill>
                          <a:latin typeface="Arial"/>
                          <a:cs typeface="Arial"/>
                        </a:rPr>
                        <a:t>Τοποθεσία</a:t>
                      </a:r>
                      <a:endParaRPr sz="2950">
                        <a:latin typeface="Arial"/>
                        <a:cs typeface="Arial"/>
                      </a:endParaRPr>
                    </a:p>
                  </a:txBody>
                  <a:tcPr marL="0" marR="0" marT="298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C7C30"/>
                    </a:solidFill>
                  </a:tcPr>
                </a:tc>
                <a:extLst>
                  <a:ext uri="{0D108BD9-81ED-4DB2-BD59-A6C34878D82A}">
                    <a16:rowId xmlns:a16="http://schemas.microsoft.com/office/drawing/2014/main" val="10000"/>
                  </a:ext>
                </a:extLst>
              </a:tr>
              <a:tr h="820419">
                <a:tc>
                  <a:txBody>
                    <a:bodyPr/>
                    <a:lstStyle/>
                    <a:p>
                      <a:pPr marL="37465">
                        <a:lnSpc>
                          <a:spcPct val="100000"/>
                        </a:lnSpc>
                        <a:spcBef>
                          <a:spcPts val="95"/>
                        </a:spcBef>
                      </a:pPr>
                      <a:r>
                        <a:rPr sz="2300" spc="-10" dirty="0">
                          <a:solidFill>
                            <a:srgbClr val="2E7787"/>
                          </a:solidFill>
                          <a:latin typeface="Arial"/>
                          <a:cs typeface="Arial"/>
                        </a:rPr>
                        <a:t>Λευκωσίας</a:t>
                      </a:r>
                      <a:endParaRPr sz="2300">
                        <a:latin typeface="Arial"/>
                        <a:cs typeface="Arial"/>
                      </a:endParaRPr>
                    </a:p>
                  </a:txBody>
                  <a:tcPr marL="0" marR="0" marT="120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extLst>
                  <a:ext uri="{0D108BD9-81ED-4DB2-BD59-A6C34878D82A}">
                    <a16:rowId xmlns:a16="http://schemas.microsoft.com/office/drawing/2014/main" val="10001"/>
                  </a:ext>
                </a:extLst>
              </a:tr>
              <a:tr h="820419">
                <a:tc>
                  <a:txBody>
                    <a:bodyPr/>
                    <a:lstStyle/>
                    <a:p>
                      <a:pPr marL="37465">
                        <a:lnSpc>
                          <a:spcPct val="100000"/>
                        </a:lnSpc>
                        <a:spcBef>
                          <a:spcPts val="95"/>
                        </a:spcBef>
                      </a:pPr>
                      <a:r>
                        <a:rPr sz="2300" spc="-10" dirty="0">
                          <a:solidFill>
                            <a:srgbClr val="2E7787"/>
                          </a:solidFill>
                          <a:latin typeface="Arial"/>
                          <a:cs typeface="Arial"/>
                        </a:rPr>
                        <a:t>Λεμεσού</a:t>
                      </a:r>
                      <a:endParaRPr sz="2300">
                        <a:latin typeface="Arial"/>
                        <a:cs typeface="Arial"/>
                      </a:endParaRPr>
                    </a:p>
                  </a:txBody>
                  <a:tcPr marL="0" marR="0" marT="120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extLst>
                  <a:ext uri="{0D108BD9-81ED-4DB2-BD59-A6C34878D82A}">
                    <a16:rowId xmlns:a16="http://schemas.microsoft.com/office/drawing/2014/main" val="10002"/>
                  </a:ext>
                </a:extLst>
              </a:tr>
              <a:tr h="820419">
                <a:tc>
                  <a:txBody>
                    <a:bodyPr/>
                    <a:lstStyle/>
                    <a:p>
                      <a:pPr marL="37465">
                        <a:lnSpc>
                          <a:spcPct val="100000"/>
                        </a:lnSpc>
                        <a:spcBef>
                          <a:spcPts val="100"/>
                        </a:spcBef>
                      </a:pPr>
                      <a:r>
                        <a:rPr sz="2300" spc="-10" dirty="0">
                          <a:solidFill>
                            <a:srgbClr val="2E7787"/>
                          </a:solidFill>
                          <a:latin typeface="Arial"/>
                          <a:cs typeface="Arial"/>
                        </a:rPr>
                        <a:t>Λάρνακας</a:t>
                      </a:r>
                      <a:endParaRPr sz="2300">
                        <a:latin typeface="Arial"/>
                        <a:cs typeface="Arial"/>
                      </a:endParaRPr>
                    </a:p>
                  </a:txBody>
                  <a:tcPr marL="0" marR="0" marT="127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extLst>
                  <a:ext uri="{0D108BD9-81ED-4DB2-BD59-A6C34878D82A}">
                    <a16:rowId xmlns:a16="http://schemas.microsoft.com/office/drawing/2014/main" val="10003"/>
                  </a:ext>
                </a:extLst>
              </a:tr>
              <a:tr h="820419">
                <a:tc>
                  <a:txBody>
                    <a:bodyPr/>
                    <a:lstStyle/>
                    <a:p>
                      <a:pPr marL="37465">
                        <a:lnSpc>
                          <a:spcPct val="100000"/>
                        </a:lnSpc>
                        <a:spcBef>
                          <a:spcPts val="100"/>
                        </a:spcBef>
                      </a:pPr>
                      <a:r>
                        <a:rPr sz="2300" spc="-10" dirty="0">
                          <a:solidFill>
                            <a:srgbClr val="2E7787"/>
                          </a:solidFill>
                          <a:latin typeface="Arial"/>
                          <a:cs typeface="Arial"/>
                        </a:rPr>
                        <a:t>Πάφου</a:t>
                      </a:r>
                      <a:endParaRPr sz="2300">
                        <a:latin typeface="Arial"/>
                        <a:cs typeface="Arial"/>
                      </a:endParaRPr>
                    </a:p>
                  </a:txBody>
                  <a:tcPr marL="0" marR="0" marT="127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extLst>
                  <a:ext uri="{0D108BD9-81ED-4DB2-BD59-A6C34878D82A}">
                    <a16:rowId xmlns:a16="http://schemas.microsoft.com/office/drawing/2014/main" val="10004"/>
                  </a:ext>
                </a:extLst>
              </a:tr>
              <a:tr h="820419">
                <a:tc>
                  <a:txBody>
                    <a:bodyPr/>
                    <a:lstStyle/>
                    <a:p>
                      <a:pPr marL="37465">
                        <a:lnSpc>
                          <a:spcPct val="100000"/>
                        </a:lnSpc>
                        <a:spcBef>
                          <a:spcPts val="100"/>
                        </a:spcBef>
                      </a:pPr>
                      <a:r>
                        <a:rPr sz="2300" spc="-10" dirty="0">
                          <a:solidFill>
                            <a:srgbClr val="2E7787"/>
                          </a:solidFill>
                          <a:latin typeface="Arial"/>
                          <a:cs typeface="Arial"/>
                        </a:rPr>
                        <a:t>Αμμοχώστου</a:t>
                      </a:r>
                      <a:endParaRPr sz="2300">
                        <a:latin typeface="Arial"/>
                        <a:cs typeface="Arial"/>
                      </a:endParaRPr>
                    </a:p>
                  </a:txBody>
                  <a:tcPr marL="0" marR="0" marT="127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extLst>
                  <a:ext uri="{0D108BD9-81ED-4DB2-BD59-A6C34878D82A}">
                    <a16:rowId xmlns:a16="http://schemas.microsoft.com/office/drawing/2014/main" val="10005"/>
                  </a:ext>
                </a:extLst>
              </a:tr>
              <a:tr h="820419">
                <a:tc>
                  <a:txBody>
                    <a:bodyPr/>
                    <a:lstStyle/>
                    <a:p>
                      <a:pPr marL="37465">
                        <a:lnSpc>
                          <a:spcPct val="100000"/>
                        </a:lnSpc>
                        <a:spcBef>
                          <a:spcPts val="100"/>
                        </a:spcBef>
                      </a:pPr>
                      <a:r>
                        <a:rPr sz="2300" spc="-10" dirty="0">
                          <a:solidFill>
                            <a:srgbClr val="2E7787"/>
                          </a:solidFill>
                          <a:latin typeface="Arial"/>
                          <a:cs typeface="Arial"/>
                        </a:rPr>
                        <a:t>Εξωτερικού</a:t>
                      </a:r>
                      <a:endParaRPr sz="2300">
                        <a:latin typeface="Arial"/>
                        <a:cs typeface="Arial"/>
                      </a:endParaRPr>
                    </a:p>
                  </a:txBody>
                  <a:tcPr marL="0" marR="0" marT="127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extLst>
                  <a:ext uri="{0D108BD9-81ED-4DB2-BD59-A6C34878D82A}">
                    <a16:rowId xmlns:a16="http://schemas.microsoft.com/office/drawing/2014/main" val="10006"/>
                  </a:ext>
                </a:extLst>
              </a:tr>
            </a:tbl>
          </a:graphicData>
        </a:graphic>
      </p:graphicFrame>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5" dirty="0"/>
              <a:t>Παραλαβή</a:t>
            </a:r>
            <a:r>
              <a:rPr spc="330" dirty="0"/>
              <a:t> </a:t>
            </a:r>
            <a:r>
              <a:rPr dirty="0"/>
              <a:t>καλπών</a:t>
            </a:r>
            <a:r>
              <a:rPr spc="375" dirty="0"/>
              <a:t> </a:t>
            </a:r>
            <a:r>
              <a:rPr dirty="0"/>
              <a:t>–</a:t>
            </a:r>
            <a:r>
              <a:rPr spc="310" dirty="0"/>
              <a:t> </a:t>
            </a:r>
            <a:r>
              <a:rPr spc="90" dirty="0"/>
              <a:t>πρόγραμμα</a:t>
            </a:r>
            <a:r>
              <a:rPr spc="350" dirty="0"/>
              <a:t> </a:t>
            </a:r>
            <a:r>
              <a:rPr spc="65" dirty="0"/>
              <a:t>παράδοσης</a:t>
            </a:r>
          </a:p>
        </p:txBody>
      </p:sp>
      <p:graphicFrame>
        <p:nvGraphicFramePr>
          <p:cNvPr id="3" name="object 3"/>
          <p:cNvGraphicFramePr>
            <a:graphicFrameLocks noGrp="1"/>
          </p:cNvGraphicFramePr>
          <p:nvPr/>
        </p:nvGraphicFramePr>
        <p:xfrm>
          <a:off x="1733455" y="2734471"/>
          <a:ext cx="15629888" cy="5522590"/>
        </p:xfrm>
        <a:graphic>
          <a:graphicData uri="http://schemas.openxmlformats.org/drawingml/2006/table">
            <a:tbl>
              <a:tblPr firstRow="1" bandRow="1">
                <a:tableStyleId>{2D5ABB26-0587-4C30-8999-92F81FD0307C}</a:tableStyleId>
              </a:tblPr>
              <a:tblGrid>
                <a:gridCol w="7677784">
                  <a:extLst>
                    <a:ext uri="{9D8B030D-6E8A-4147-A177-3AD203B41FA5}">
                      <a16:colId xmlns:a16="http://schemas.microsoft.com/office/drawing/2014/main" val="20000"/>
                    </a:ext>
                  </a:extLst>
                </a:gridCol>
                <a:gridCol w="7952104">
                  <a:extLst>
                    <a:ext uri="{9D8B030D-6E8A-4147-A177-3AD203B41FA5}">
                      <a16:colId xmlns:a16="http://schemas.microsoft.com/office/drawing/2014/main" val="20001"/>
                    </a:ext>
                  </a:extLst>
                </a:gridCol>
              </a:tblGrid>
              <a:tr h="1420495">
                <a:tc>
                  <a:txBody>
                    <a:bodyPr/>
                    <a:lstStyle/>
                    <a:p>
                      <a:pPr marL="74930">
                        <a:lnSpc>
                          <a:spcPct val="100000"/>
                        </a:lnSpc>
                        <a:spcBef>
                          <a:spcPts val="240"/>
                        </a:spcBef>
                      </a:pPr>
                      <a:r>
                        <a:rPr sz="2950" b="1" dirty="0">
                          <a:solidFill>
                            <a:srgbClr val="FFFFFF"/>
                          </a:solidFill>
                          <a:latin typeface="Arial"/>
                          <a:cs typeface="Arial"/>
                        </a:rPr>
                        <a:t>Αρ. </a:t>
                      </a:r>
                      <a:r>
                        <a:rPr sz="2950" b="1" spc="-10" dirty="0">
                          <a:solidFill>
                            <a:srgbClr val="FFFFFF"/>
                          </a:solidFill>
                          <a:latin typeface="Arial"/>
                          <a:cs typeface="Arial"/>
                        </a:rPr>
                        <a:t>κάλπης</a:t>
                      </a:r>
                      <a:endParaRPr sz="2950">
                        <a:latin typeface="Arial"/>
                        <a:cs typeface="Aria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C7C30"/>
                    </a:solidFill>
                  </a:tcPr>
                </a:tc>
                <a:tc>
                  <a:txBody>
                    <a:bodyPr/>
                    <a:lstStyle/>
                    <a:p>
                      <a:pPr algn="ctr">
                        <a:lnSpc>
                          <a:spcPct val="100000"/>
                        </a:lnSpc>
                        <a:spcBef>
                          <a:spcPts val="240"/>
                        </a:spcBef>
                      </a:pPr>
                      <a:r>
                        <a:rPr sz="2950" b="1" dirty="0">
                          <a:solidFill>
                            <a:srgbClr val="FFFFFF"/>
                          </a:solidFill>
                          <a:latin typeface="Arial"/>
                          <a:cs typeface="Arial"/>
                        </a:rPr>
                        <a:t>Ώρα</a:t>
                      </a:r>
                      <a:r>
                        <a:rPr sz="2950" b="1" spc="-5" dirty="0">
                          <a:solidFill>
                            <a:srgbClr val="FFFFFF"/>
                          </a:solidFill>
                          <a:latin typeface="Arial"/>
                          <a:cs typeface="Arial"/>
                        </a:rPr>
                        <a:t> </a:t>
                      </a:r>
                      <a:r>
                        <a:rPr sz="2950" b="1" spc="-10" dirty="0">
                          <a:solidFill>
                            <a:srgbClr val="FFFFFF"/>
                          </a:solidFill>
                          <a:latin typeface="Arial"/>
                          <a:cs typeface="Arial"/>
                        </a:rPr>
                        <a:t>παραλαβής</a:t>
                      </a:r>
                      <a:endParaRPr sz="2950">
                        <a:latin typeface="Arial"/>
                        <a:cs typeface="Aria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C7C30"/>
                    </a:solidFill>
                  </a:tcPr>
                </a:tc>
                <a:extLst>
                  <a:ext uri="{0D108BD9-81ED-4DB2-BD59-A6C34878D82A}">
                    <a16:rowId xmlns:a16="http://schemas.microsoft.com/office/drawing/2014/main" val="10000"/>
                  </a:ext>
                </a:extLst>
              </a:tr>
              <a:tr h="820419">
                <a:tc>
                  <a:txBody>
                    <a:bodyPr/>
                    <a:lstStyle/>
                    <a:p>
                      <a:pPr marL="74930">
                        <a:lnSpc>
                          <a:spcPct val="100000"/>
                        </a:lnSpc>
                        <a:spcBef>
                          <a:spcPts val="240"/>
                        </a:spcBef>
                      </a:pPr>
                      <a:r>
                        <a:rPr sz="2950" dirty="0">
                          <a:solidFill>
                            <a:srgbClr val="2E7787"/>
                          </a:solidFill>
                          <a:latin typeface="Arial"/>
                          <a:cs typeface="Arial"/>
                        </a:rPr>
                        <a:t>001</a:t>
                      </a:r>
                      <a:r>
                        <a:rPr sz="2950" spc="-5" dirty="0">
                          <a:solidFill>
                            <a:srgbClr val="2E7787"/>
                          </a:solidFill>
                          <a:latin typeface="Arial"/>
                          <a:cs typeface="Arial"/>
                        </a:rPr>
                        <a:t> </a:t>
                      </a:r>
                      <a:r>
                        <a:rPr sz="2950" dirty="0">
                          <a:solidFill>
                            <a:srgbClr val="2E7787"/>
                          </a:solidFill>
                          <a:latin typeface="Arial"/>
                          <a:cs typeface="Arial"/>
                        </a:rPr>
                        <a:t>– </a:t>
                      </a:r>
                      <a:r>
                        <a:rPr sz="2950" spc="-25" dirty="0">
                          <a:solidFill>
                            <a:srgbClr val="2E7787"/>
                          </a:solidFill>
                          <a:latin typeface="Arial"/>
                          <a:cs typeface="Arial"/>
                        </a:rPr>
                        <a:t>100</a:t>
                      </a:r>
                      <a:endParaRPr sz="2950">
                        <a:latin typeface="Arial"/>
                        <a:cs typeface="Arial"/>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6CD"/>
                    </a:solidFill>
                  </a:tcPr>
                </a:tc>
                <a:extLst>
                  <a:ext uri="{0D108BD9-81ED-4DB2-BD59-A6C34878D82A}">
                    <a16:rowId xmlns:a16="http://schemas.microsoft.com/office/drawing/2014/main" val="10001"/>
                  </a:ext>
                </a:extLst>
              </a:tr>
              <a:tr h="820419">
                <a:tc>
                  <a:txBody>
                    <a:bodyPr/>
                    <a:lstStyle/>
                    <a:p>
                      <a:pPr marL="74930">
                        <a:lnSpc>
                          <a:spcPct val="100000"/>
                        </a:lnSpc>
                        <a:spcBef>
                          <a:spcPts val="240"/>
                        </a:spcBef>
                      </a:pPr>
                      <a:r>
                        <a:rPr sz="2950" dirty="0">
                          <a:solidFill>
                            <a:srgbClr val="2E7787"/>
                          </a:solidFill>
                          <a:latin typeface="Arial"/>
                          <a:cs typeface="Arial"/>
                        </a:rPr>
                        <a:t>101</a:t>
                      </a:r>
                      <a:r>
                        <a:rPr sz="2950" spc="-10" dirty="0">
                          <a:solidFill>
                            <a:srgbClr val="2E7787"/>
                          </a:solidFill>
                          <a:latin typeface="Arial"/>
                          <a:cs typeface="Arial"/>
                        </a:rPr>
                        <a:t> </a:t>
                      </a:r>
                      <a:r>
                        <a:rPr sz="2950" dirty="0">
                          <a:solidFill>
                            <a:srgbClr val="2E7787"/>
                          </a:solidFill>
                          <a:latin typeface="Arial"/>
                          <a:cs typeface="Arial"/>
                        </a:rPr>
                        <a:t>– </a:t>
                      </a:r>
                      <a:r>
                        <a:rPr sz="2950" spc="-25" dirty="0">
                          <a:solidFill>
                            <a:srgbClr val="2E7787"/>
                          </a:solidFill>
                          <a:latin typeface="Arial"/>
                          <a:cs typeface="Arial"/>
                        </a:rPr>
                        <a:t>200</a:t>
                      </a:r>
                      <a:endParaRPr sz="2950">
                        <a:latin typeface="Arial"/>
                        <a:cs typeface="Aria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extLst>
                  <a:ext uri="{0D108BD9-81ED-4DB2-BD59-A6C34878D82A}">
                    <a16:rowId xmlns:a16="http://schemas.microsoft.com/office/drawing/2014/main" val="10002"/>
                  </a:ext>
                </a:extLst>
              </a:tr>
              <a:tr h="820419">
                <a:tc>
                  <a:txBody>
                    <a:bodyPr/>
                    <a:lstStyle/>
                    <a:p>
                      <a:pPr marL="74930">
                        <a:lnSpc>
                          <a:spcPct val="100000"/>
                        </a:lnSpc>
                        <a:spcBef>
                          <a:spcPts val="240"/>
                        </a:spcBef>
                      </a:pPr>
                      <a:r>
                        <a:rPr sz="2950" dirty="0">
                          <a:solidFill>
                            <a:srgbClr val="2E7787"/>
                          </a:solidFill>
                          <a:latin typeface="Arial"/>
                          <a:cs typeface="Arial"/>
                        </a:rPr>
                        <a:t>201</a:t>
                      </a:r>
                      <a:r>
                        <a:rPr sz="2950" spc="-5" dirty="0">
                          <a:solidFill>
                            <a:srgbClr val="2E7787"/>
                          </a:solidFill>
                          <a:latin typeface="Arial"/>
                          <a:cs typeface="Arial"/>
                        </a:rPr>
                        <a:t> </a:t>
                      </a:r>
                      <a:r>
                        <a:rPr sz="2950" dirty="0">
                          <a:solidFill>
                            <a:srgbClr val="2E7787"/>
                          </a:solidFill>
                          <a:latin typeface="Arial"/>
                          <a:cs typeface="Arial"/>
                        </a:rPr>
                        <a:t>-</a:t>
                      </a:r>
                      <a:r>
                        <a:rPr sz="2950" spc="10" dirty="0">
                          <a:solidFill>
                            <a:srgbClr val="2E7787"/>
                          </a:solidFill>
                          <a:latin typeface="Arial"/>
                          <a:cs typeface="Arial"/>
                        </a:rPr>
                        <a:t> </a:t>
                      </a:r>
                      <a:r>
                        <a:rPr sz="2950" spc="-25" dirty="0">
                          <a:solidFill>
                            <a:srgbClr val="2E7787"/>
                          </a:solidFill>
                          <a:latin typeface="Arial"/>
                          <a:cs typeface="Arial"/>
                        </a:rPr>
                        <a:t>300</a:t>
                      </a:r>
                      <a:endParaRPr sz="2950">
                        <a:latin typeface="Arial"/>
                        <a:cs typeface="Aria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extLst>
                  <a:ext uri="{0D108BD9-81ED-4DB2-BD59-A6C34878D82A}">
                    <a16:rowId xmlns:a16="http://schemas.microsoft.com/office/drawing/2014/main" val="10003"/>
                  </a:ext>
                </a:extLst>
              </a:tr>
              <a:tr h="820419">
                <a:tc>
                  <a:txBody>
                    <a:bodyPr/>
                    <a:lstStyle/>
                    <a:p>
                      <a:pPr marL="74930">
                        <a:lnSpc>
                          <a:spcPct val="100000"/>
                        </a:lnSpc>
                        <a:spcBef>
                          <a:spcPts val="240"/>
                        </a:spcBef>
                      </a:pPr>
                      <a:r>
                        <a:rPr sz="2950" dirty="0">
                          <a:solidFill>
                            <a:srgbClr val="2E7787"/>
                          </a:solidFill>
                          <a:latin typeface="Arial"/>
                          <a:cs typeface="Arial"/>
                        </a:rPr>
                        <a:t>301</a:t>
                      </a:r>
                      <a:r>
                        <a:rPr sz="2950" spc="-10" dirty="0">
                          <a:solidFill>
                            <a:srgbClr val="2E7787"/>
                          </a:solidFill>
                          <a:latin typeface="Arial"/>
                          <a:cs typeface="Arial"/>
                        </a:rPr>
                        <a:t> </a:t>
                      </a:r>
                      <a:r>
                        <a:rPr sz="2950" dirty="0">
                          <a:solidFill>
                            <a:srgbClr val="2E7787"/>
                          </a:solidFill>
                          <a:latin typeface="Arial"/>
                          <a:cs typeface="Arial"/>
                        </a:rPr>
                        <a:t>-</a:t>
                      </a:r>
                      <a:r>
                        <a:rPr sz="2950" spc="10" dirty="0">
                          <a:solidFill>
                            <a:srgbClr val="2E7787"/>
                          </a:solidFill>
                          <a:latin typeface="Arial"/>
                          <a:cs typeface="Arial"/>
                        </a:rPr>
                        <a:t> </a:t>
                      </a:r>
                      <a:r>
                        <a:rPr sz="2950" spc="-25" dirty="0">
                          <a:solidFill>
                            <a:srgbClr val="2E7787"/>
                          </a:solidFill>
                          <a:latin typeface="Arial"/>
                          <a:cs typeface="Arial"/>
                        </a:rPr>
                        <a:t>400</a:t>
                      </a:r>
                      <a:endParaRPr sz="2950">
                        <a:latin typeface="Arial"/>
                        <a:cs typeface="Aria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8"/>
                    </a:solidFill>
                  </a:tcPr>
                </a:tc>
                <a:extLst>
                  <a:ext uri="{0D108BD9-81ED-4DB2-BD59-A6C34878D82A}">
                    <a16:rowId xmlns:a16="http://schemas.microsoft.com/office/drawing/2014/main" val="10004"/>
                  </a:ext>
                </a:extLst>
              </a:tr>
              <a:tr h="820419">
                <a:tc>
                  <a:txBody>
                    <a:bodyPr/>
                    <a:lstStyle/>
                    <a:p>
                      <a:pPr marL="74930">
                        <a:lnSpc>
                          <a:spcPct val="100000"/>
                        </a:lnSpc>
                        <a:spcBef>
                          <a:spcPts val="240"/>
                        </a:spcBef>
                      </a:pPr>
                      <a:r>
                        <a:rPr sz="2950" dirty="0">
                          <a:solidFill>
                            <a:srgbClr val="2E7787"/>
                          </a:solidFill>
                          <a:latin typeface="Arial"/>
                          <a:cs typeface="Arial"/>
                        </a:rPr>
                        <a:t>401</a:t>
                      </a:r>
                      <a:r>
                        <a:rPr sz="2950" spc="-5" dirty="0">
                          <a:solidFill>
                            <a:srgbClr val="2E7787"/>
                          </a:solidFill>
                          <a:latin typeface="Arial"/>
                          <a:cs typeface="Arial"/>
                        </a:rPr>
                        <a:t> </a:t>
                      </a:r>
                      <a:r>
                        <a:rPr sz="2950" spc="-50" dirty="0">
                          <a:solidFill>
                            <a:srgbClr val="2E7787"/>
                          </a:solidFill>
                          <a:latin typeface="Arial"/>
                          <a:cs typeface="Arial"/>
                        </a:rPr>
                        <a:t>-</a:t>
                      </a:r>
                      <a:endParaRPr sz="2950">
                        <a:latin typeface="Arial"/>
                        <a:cs typeface="Aria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6CD"/>
                    </a:solidFill>
                  </a:tcPr>
                </a:tc>
                <a:extLst>
                  <a:ext uri="{0D108BD9-81ED-4DB2-BD59-A6C34878D82A}">
                    <a16:rowId xmlns:a16="http://schemas.microsoft.com/office/drawing/2014/main" val="10005"/>
                  </a:ext>
                </a:extLst>
              </a:tr>
            </a:tbl>
          </a:graphicData>
        </a:graphic>
      </p:graphicFrame>
      <p:sp>
        <p:nvSpPr>
          <p:cNvPr id="4" name="object 4"/>
          <p:cNvSpPr txBox="1"/>
          <p:nvPr/>
        </p:nvSpPr>
        <p:spPr>
          <a:xfrm>
            <a:off x="906559" y="8607142"/>
            <a:ext cx="17108805" cy="930275"/>
          </a:xfrm>
          <a:prstGeom prst="rect">
            <a:avLst/>
          </a:prstGeom>
        </p:spPr>
        <p:txBody>
          <a:bodyPr vert="horz" wrap="square" lIns="0" tIns="12065" rIns="0" bIns="0" rtlCol="0">
            <a:spAutoFit/>
          </a:bodyPr>
          <a:lstStyle/>
          <a:p>
            <a:pPr marL="12700" marR="5080">
              <a:lnSpc>
                <a:spcPct val="121100"/>
              </a:lnSpc>
              <a:spcBef>
                <a:spcPts val="95"/>
              </a:spcBef>
            </a:pPr>
            <a:r>
              <a:rPr sz="2450" dirty="0">
                <a:solidFill>
                  <a:srgbClr val="2E7787"/>
                </a:solidFill>
                <a:latin typeface="Arial"/>
                <a:cs typeface="Arial"/>
              </a:rPr>
              <a:t>Τα</a:t>
            </a:r>
            <a:r>
              <a:rPr sz="2450" spc="50" dirty="0">
                <a:solidFill>
                  <a:srgbClr val="2E7787"/>
                </a:solidFill>
                <a:latin typeface="Arial"/>
                <a:cs typeface="Arial"/>
              </a:rPr>
              <a:t> </a:t>
            </a:r>
            <a:r>
              <a:rPr sz="2450" dirty="0">
                <a:solidFill>
                  <a:srgbClr val="2E7787"/>
                </a:solidFill>
                <a:latin typeface="Arial"/>
                <a:cs typeface="Arial"/>
              </a:rPr>
              <a:t>κινητά</a:t>
            </a:r>
            <a:r>
              <a:rPr sz="2450" spc="45" dirty="0">
                <a:solidFill>
                  <a:srgbClr val="2E7787"/>
                </a:solidFill>
                <a:latin typeface="Arial"/>
                <a:cs typeface="Arial"/>
              </a:rPr>
              <a:t> </a:t>
            </a:r>
            <a:r>
              <a:rPr sz="2450" dirty="0">
                <a:solidFill>
                  <a:srgbClr val="2E7787"/>
                </a:solidFill>
                <a:latin typeface="Arial"/>
                <a:cs typeface="Arial"/>
              </a:rPr>
              <a:t>τηλέφωνα</a:t>
            </a:r>
            <a:r>
              <a:rPr sz="2450" spc="55" dirty="0">
                <a:solidFill>
                  <a:srgbClr val="2E7787"/>
                </a:solidFill>
                <a:latin typeface="Arial"/>
                <a:cs typeface="Arial"/>
              </a:rPr>
              <a:t> </a:t>
            </a:r>
            <a:r>
              <a:rPr sz="2450" dirty="0">
                <a:solidFill>
                  <a:srgbClr val="2E7787"/>
                </a:solidFill>
                <a:latin typeface="Arial"/>
                <a:cs typeface="Arial"/>
              </a:rPr>
              <a:t>των</a:t>
            </a:r>
            <a:r>
              <a:rPr sz="2450" spc="70" dirty="0">
                <a:solidFill>
                  <a:srgbClr val="2E7787"/>
                </a:solidFill>
                <a:latin typeface="Arial"/>
                <a:cs typeface="Arial"/>
              </a:rPr>
              <a:t> </a:t>
            </a:r>
            <a:r>
              <a:rPr sz="2450" dirty="0">
                <a:solidFill>
                  <a:srgbClr val="2E7787"/>
                </a:solidFill>
                <a:latin typeface="Arial"/>
                <a:cs typeface="Arial"/>
              </a:rPr>
              <a:t>προεδρευόντων</a:t>
            </a:r>
            <a:r>
              <a:rPr sz="2450" spc="80" dirty="0">
                <a:solidFill>
                  <a:srgbClr val="2E7787"/>
                </a:solidFill>
                <a:latin typeface="Arial"/>
                <a:cs typeface="Arial"/>
              </a:rPr>
              <a:t> </a:t>
            </a:r>
            <a:r>
              <a:rPr sz="2450" dirty="0">
                <a:solidFill>
                  <a:srgbClr val="2E7787"/>
                </a:solidFill>
                <a:latin typeface="Arial"/>
                <a:cs typeface="Arial"/>
              </a:rPr>
              <a:t>θα</a:t>
            </a:r>
            <a:r>
              <a:rPr sz="2450" spc="55" dirty="0">
                <a:solidFill>
                  <a:srgbClr val="2E7787"/>
                </a:solidFill>
                <a:latin typeface="Arial"/>
                <a:cs typeface="Arial"/>
              </a:rPr>
              <a:t> </a:t>
            </a:r>
            <a:r>
              <a:rPr sz="2450" dirty="0">
                <a:solidFill>
                  <a:srgbClr val="2E7787"/>
                </a:solidFill>
                <a:latin typeface="Arial"/>
                <a:cs typeface="Arial"/>
              </a:rPr>
              <a:t>πρέπει</a:t>
            </a:r>
            <a:r>
              <a:rPr sz="2450" spc="90" dirty="0">
                <a:solidFill>
                  <a:srgbClr val="2E7787"/>
                </a:solidFill>
                <a:latin typeface="Arial"/>
                <a:cs typeface="Arial"/>
              </a:rPr>
              <a:t> </a:t>
            </a:r>
            <a:r>
              <a:rPr sz="2450" dirty="0">
                <a:solidFill>
                  <a:srgbClr val="2E7787"/>
                </a:solidFill>
                <a:latin typeface="Arial"/>
                <a:cs typeface="Arial"/>
              </a:rPr>
              <a:t>να</a:t>
            </a:r>
            <a:r>
              <a:rPr sz="2450" spc="55" dirty="0">
                <a:solidFill>
                  <a:srgbClr val="2E7787"/>
                </a:solidFill>
                <a:latin typeface="Arial"/>
                <a:cs typeface="Arial"/>
              </a:rPr>
              <a:t> </a:t>
            </a:r>
            <a:r>
              <a:rPr sz="2450" dirty="0">
                <a:solidFill>
                  <a:srgbClr val="2E7787"/>
                </a:solidFill>
                <a:latin typeface="Arial"/>
                <a:cs typeface="Arial"/>
              </a:rPr>
              <a:t>παραμείνουν</a:t>
            </a:r>
            <a:r>
              <a:rPr sz="2450" spc="60" dirty="0">
                <a:solidFill>
                  <a:srgbClr val="2E7787"/>
                </a:solidFill>
                <a:latin typeface="Arial"/>
                <a:cs typeface="Arial"/>
              </a:rPr>
              <a:t> </a:t>
            </a:r>
            <a:r>
              <a:rPr sz="2450" dirty="0">
                <a:solidFill>
                  <a:srgbClr val="2E7787"/>
                </a:solidFill>
                <a:latin typeface="Arial"/>
                <a:cs typeface="Arial"/>
              </a:rPr>
              <a:t>ενεργοποιημένα</a:t>
            </a:r>
            <a:r>
              <a:rPr sz="2450" spc="65" dirty="0">
                <a:solidFill>
                  <a:srgbClr val="2E7787"/>
                </a:solidFill>
                <a:latin typeface="Arial"/>
                <a:cs typeface="Arial"/>
              </a:rPr>
              <a:t> </a:t>
            </a:r>
            <a:r>
              <a:rPr sz="2450" dirty="0">
                <a:solidFill>
                  <a:srgbClr val="2E7787"/>
                </a:solidFill>
                <a:latin typeface="Arial"/>
                <a:cs typeface="Arial"/>
              </a:rPr>
              <a:t>μετά</a:t>
            </a:r>
            <a:r>
              <a:rPr sz="2450" spc="60" dirty="0">
                <a:solidFill>
                  <a:srgbClr val="2E7787"/>
                </a:solidFill>
                <a:latin typeface="Arial"/>
                <a:cs typeface="Arial"/>
              </a:rPr>
              <a:t> </a:t>
            </a:r>
            <a:r>
              <a:rPr sz="2450" dirty="0">
                <a:solidFill>
                  <a:srgbClr val="2E7787"/>
                </a:solidFill>
                <a:latin typeface="Arial"/>
                <a:cs typeface="Arial"/>
              </a:rPr>
              <a:t>την</a:t>
            </a:r>
            <a:r>
              <a:rPr sz="2450" spc="55" dirty="0">
                <a:solidFill>
                  <a:srgbClr val="2E7787"/>
                </a:solidFill>
                <a:latin typeface="Arial"/>
                <a:cs typeface="Arial"/>
              </a:rPr>
              <a:t> </a:t>
            </a:r>
            <a:r>
              <a:rPr sz="2450" dirty="0">
                <a:solidFill>
                  <a:srgbClr val="2E7787"/>
                </a:solidFill>
                <a:latin typeface="Arial"/>
                <a:cs typeface="Arial"/>
              </a:rPr>
              <a:t>παραλαβή</a:t>
            </a:r>
            <a:r>
              <a:rPr sz="2450" spc="55" dirty="0">
                <a:solidFill>
                  <a:srgbClr val="2E7787"/>
                </a:solidFill>
                <a:latin typeface="Arial"/>
                <a:cs typeface="Arial"/>
              </a:rPr>
              <a:t> </a:t>
            </a:r>
            <a:r>
              <a:rPr sz="2450" dirty="0">
                <a:solidFill>
                  <a:srgbClr val="2E7787"/>
                </a:solidFill>
                <a:latin typeface="Arial"/>
                <a:cs typeface="Arial"/>
              </a:rPr>
              <a:t>των</a:t>
            </a:r>
            <a:r>
              <a:rPr sz="2450" spc="55" dirty="0">
                <a:solidFill>
                  <a:srgbClr val="2E7787"/>
                </a:solidFill>
                <a:latin typeface="Arial"/>
                <a:cs typeface="Arial"/>
              </a:rPr>
              <a:t> </a:t>
            </a:r>
            <a:r>
              <a:rPr sz="2450" dirty="0">
                <a:solidFill>
                  <a:srgbClr val="2E7787"/>
                </a:solidFill>
                <a:latin typeface="Arial"/>
                <a:cs typeface="Arial"/>
              </a:rPr>
              <a:t>καλπών,</a:t>
            </a:r>
            <a:r>
              <a:rPr sz="2450" spc="70" dirty="0">
                <a:solidFill>
                  <a:srgbClr val="2E7787"/>
                </a:solidFill>
                <a:latin typeface="Arial"/>
                <a:cs typeface="Arial"/>
              </a:rPr>
              <a:t> </a:t>
            </a:r>
            <a:r>
              <a:rPr sz="2450" spc="-25" dirty="0">
                <a:solidFill>
                  <a:srgbClr val="2E7787"/>
                </a:solidFill>
                <a:latin typeface="Arial"/>
                <a:cs typeface="Arial"/>
              </a:rPr>
              <a:t>για </a:t>
            </a:r>
            <a:r>
              <a:rPr sz="2450" dirty="0">
                <a:solidFill>
                  <a:srgbClr val="2E7787"/>
                </a:solidFill>
                <a:latin typeface="Arial"/>
                <a:cs typeface="Arial"/>
              </a:rPr>
              <a:t>σκοπούς</a:t>
            </a:r>
            <a:r>
              <a:rPr sz="2450" spc="55" dirty="0">
                <a:solidFill>
                  <a:srgbClr val="2E7787"/>
                </a:solidFill>
                <a:latin typeface="Arial"/>
                <a:cs typeface="Arial"/>
              </a:rPr>
              <a:t> </a:t>
            </a:r>
            <a:r>
              <a:rPr sz="2450" dirty="0">
                <a:solidFill>
                  <a:srgbClr val="2E7787"/>
                </a:solidFill>
                <a:latin typeface="Arial"/>
                <a:cs typeface="Arial"/>
              </a:rPr>
              <a:t>επικοινωνίας</a:t>
            </a:r>
            <a:r>
              <a:rPr sz="2450" spc="60" dirty="0">
                <a:solidFill>
                  <a:srgbClr val="2E7787"/>
                </a:solidFill>
                <a:latin typeface="Arial"/>
                <a:cs typeface="Arial"/>
              </a:rPr>
              <a:t> </a:t>
            </a:r>
            <a:r>
              <a:rPr sz="2450" dirty="0">
                <a:solidFill>
                  <a:srgbClr val="2E7787"/>
                </a:solidFill>
                <a:latin typeface="Arial"/>
                <a:cs typeface="Arial"/>
              </a:rPr>
              <a:t>με</a:t>
            </a:r>
            <a:r>
              <a:rPr sz="2450" spc="50" dirty="0">
                <a:solidFill>
                  <a:srgbClr val="2E7787"/>
                </a:solidFill>
                <a:latin typeface="Arial"/>
                <a:cs typeface="Arial"/>
              </a:rPr>
              <a:t> </a:t>
            </a:r>
            <a:r>
              <a:rPr sz="2450" dirty="0">
                <a:solidFill>
                  <a:srgbClr val="2E7787"/>
                </a:solidFill>
                <a:latin typeface="Arial"/>
                <a:cs typeface="Arial"/>
              </a:rPr>
              <a:t>τον</a:t>
            </a:r>
            <a:r>
              <a:rPr sz="2450" spc="55" dirty="0">
                <a:solidFill>
                  <a:srgbClr val="2E7787"/>
                </a:solidFill>
                <a:latin typeface="Arial"/>
                <a:cs typeface="Arial"/>
              </a:rPr>
              <a:t> </a:t>
            </a:r>
            <a:r>
              <a:rPr sz="2450" dirty="0">
                <a:solidFill>
                  <a:srgbClr val="2E7787"/>
                </a:solidFill>
                <a:latin typeface="Arial"/>
                <a:cs typeface="Arial"/>
              </a:rPr>
              <a:t>Έφορο</a:t>
            </a:r>
            <a:r>
              <a:rPr sz="2450" spc="55" dirty="0">
                <a:solidFill>
                  <a:srgbClr val="2E7787"/>
                </a:solidFill>
                <a:latin typeface="Arial"/>
                <a:cs typeface="Arial"/>
              </a:rPr>
              <a:t> </a:t>
            </a:r>
            <a:r>
              <a:rPr sz="2450" spc="-10" dirty="0">
                <a:solidFill>
                  <a:srgbClr val="2E7787"/>
                </a:solidFill>
                <a:latin typeface="Arial"/>
                <a:cs typeface="Arial"/>
              </a:rPr>
              <a:t>Εκλογής</a:t>
            </a:r>
            <a:endParaRPr sz="2450">
              <a:latin typeface="Arial"/>
              <a:cs typeface="Arial"/>
            </a:endParaRPr>
          </a:p>
        </p:txBody>
      </p:sp>
      <p:pic>
        <p:nvPicPr>
          <p:cNvPr id="5" name="object 5"/>
          <p:cNvPicPr/>
          <p:nvPr/>
        </p:nvPicPr>
        <p:blipFill>
          <a:blip r:embed="rId2" cstate="print"/>
          <a:stretch>
            <a:fillRect/>
          </a:stretch>
        </p:blipFill>
        <p:spPr>
          <a:xfrm>
            <a:off x="1032848" y="12565"/>
            <a:ext cx="2798239" cy="1882246"/>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9" cy="11308552"/>
          </a:xfrm>
          <a:prstGeom prst="rect">
            <a:avLst/>
          </a:prstGeom>
        </p:spPr>
      </p:pic>
      <p:sp>
        <p:nvSpPr>
          <p:cNvPr id="3" name="object 3"/>
          <p:cNvSpPr txBox="1">
            <a:spLocks noGrp="1"/>
          </p:cNvSpPr>
          <p:nvPr>
            <p:ph type="title"/>
          </p:nvPr>
        </p:nvSpPr>
        <p:spPr>
          <a:xfrm>
            <a:off x="0" y="2638663"/>
            <a:ext cx="20104100" cy="1871345"/>
          </a:xfrm>
          <a:prstGeom prst="rect">
            <a:avLst/>
          </a:prstGeom>
          <a:ln w="10470">
            <a:solidFill>
              <a:srgbClr val="6FAC46"/>
            </a:solidFill>
          </a:ln>
        </p:spPr>
        <p:txBody>
          <a:bodyPr vert="horz" wrap="square" lIns="0" tIns="67945" rIns="0" bIns="0" rtlCol="0">
            <a:spAutoFit/>
          </a:bodyPr>
          <a:lstStyle/>
          <a:p>
            <a:pPr>
              <a:lnSpc>
                <a:spcPct val="100000"/>
              </a:lnSpc>
              <a:spcBef>
                <a:spcPts val="535"/>
              </a:spcBef>
            </a:pPr>
            <a:endParaRPr sz="3950">
              <a:latin typeface="Times New Roman"/>
              <a:cs typeface="Times New Roman"/>
            </a:endParaRPr>
          </a:p>
          <a:p>
            <a:pPr marL="342265">
              <a:lnSpc>
                <a:spcPct val="100000"/>
              </a:lnSpc>
            </a:pPr>
            <a:r>
              <a:rPr sz="3950" b="0" i="1" dirty="0">
                <a:solidFill>
                  <a:srgbClr val="E28B18"/>
                </a:solidFill>
                <a:latin typeface="Arial"/>
                <a:cs typeface="Arial"/>
              </a:rPr>
              <a:t>Σύστημα</a:t>
            </a:r>
            <a:r>
              <a:rPr sz="3950" b="0" i="1" spc="-100" dirty="0">
                <a:solidFill>
                  <a:srgbClr val="E28B18"/>
                </a:solidFill>
                <a:latin typeface="Arial"/>
                <a:cs typeface="Arial"/>
              </a:rPr>
              <a:t> </a:t>
            </a:r>
            <a:r>
              <a:rPr sz="3950" b="0" i="1" dirty="0">
                <a:solidFill>
                  <a:srgbClr val="E28B18"/>
                </a:solidFill>
                <a:latin typeface="Arial"/>
                <a:cs typeface="Arial"/>
              </a:rPr>
              <a:t>αποστολής</a:t>
            </a:r>
            <a:r>
              <a:rPr sz="3950" b="0" i="1" spc="-65" dirty="0">
                <a:solidFill>
                  <a:srgbClr val="E28B18"/>
                </a:solidFill>
                <a:latin typeface="Arial"/>
                <a:cs typeface="Arial"/>
              </a:rPr>
              <a:t> </a:t>
            </a:r>
            <a:r>
              <a:rPr sz="3950" b="0" i="1" spc="-10" dirty="0">
                <a:solidFill>
                  <a:srgbClr val="E28B18"/>
                </a:solidFill>
                <a:latin typeface="Arial"/>
                <a:cs typeface="Arial"/>
              </a:rPr>
              <a:t>αποτελεσμάτων</a:t>
            </a:r>
            <a:endParaRPr sz="3950">
              <a:latin typeface="Arial"/>
              <a:cs typeface="Arial"/>
            </a:endParaRPr>
          </a:p>
        </p:txBody>
      </p:sp>
      <p:sp>
        <p:nvSpPr>
          <p:cNvPr id="4" name="object 4"/>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5957" y="2948776"/>
            <a:ext cx="12487910" cy="5974715"/>
          </a:xfrm>
          <a:prstGeom prst="rect">
            <a:avLst/>
          </a:prstGeom>
        </p:spPr>
        <p:txBody>
          <a:bodyPr vert="horz" wrap="square" lIns="0" tIns="199390" rIns="0" bIns="0" rtlCol="0">
            <a:spAutoFit/>
          </a:bodyPr>
          <a:lstStyle/>
          <a:p>
            <a:pPr marL="12700">
              <a:lnSpc>
                <a:spcPct val="100000"/>
              </a:lnSpc>
              <a:spcBef>
                <a:spcPts val="1570"/>
              </a:spcBef>
            </a:pPr>
            <a:r>
              <a:rPr sz="3100" b="1" dirty="0">
                <a:solidFill>
                  <a:srgbClr val="E28B18"/>
                </a:solidFill>
                <a:latin typeface="Arial"/>
                <a:cs typeface="Arial"/>
              </a:rPr>
              <a:t>Διαδικασία</a:t>
            </a:r>
            <a:r>
              <a:rPr sz="3100" b="1" spc="140" dirty="0">
                <a:solidFill>
                  <a:srgbClr val="E28B18"/>
                </a:solidFill>
                <a:latin typeface="Arial"/>
                <a:cs typeface="Arial"/>
              </a:rPr>
              <a:t> </a:t>
            </a:r>
            <a:r>
              <a:rPr sz="3100" b="1" spc="-10" dirty="0">
                <a:solidFill>
                  <a:srgbClr val="E28B18"/>
                </a:solidFill>
                <a:latin typeface="Arial"/>
                <a:cs typeface="Arial"/>
              </a:rPr>
              <a:t>Ταυτοποίησης</a:t>
            </a:r>
            <a:endParaRPr sz="3100">
              <a:latin typeface="Arial"/>
              <a:cs typeface="Arial"/>
            </a:endParaRPr>
          </a:p>
          <a:p>
            <a:pPr marL="483870" marR="3041650" indent="-471805">
              <a:lnSpc>
                <a:spcPct val="120700"/>
              </a:lnSpc>
              <a:spcBef>
                <a:spcPts val="1515"/>
              </a:spcBef>
              <a:buSzPct val="120338"/>
              <a:buChar char="•"/>
              <a:tabLst>
                <a:tab pos="483870" algn="l"/>
              </a:tabLst>
            </a:pPr>
            <a:r>
              <a:rPr sz="2950" dirty="0">
                <a:solidFill>
                  <a:srgbClr val="2E7787"/>
                </a:solidFill>
                <a:latin typeface="Arial"/>
                <a:cs typeface="Arial"/>
              </a:rPr>
              <a:t>Σαρώστε</a:t>
            </a:r>
            <a:r>
              <a:rPr sz="2950" spc="-5" dirty="0">
                <a:solidFill>
                  <a:srgbClr val="2E7787"/>
                </a:solidFill>
                <a:latin typeface="Arial"/>
                <a:cs typeface="Arial"/>
              </a:rPr>
              <a:t> </a:t>
            </a:r>
            <a:r>
              <a:rPr sz="2950" dirty="0">
                <a:solidFill>
                  <a:srgbClr val="2E7787"/>
                </a:solidFill>
                <a:latin typeface="Arial"/>
                <a:cs typeface="Arial"/>
              </a:rPr>
              <a:t>τον</a:t>
            </a:r>
            <a:r>
              <a:rPr sz="2950" spc="-5" dirty="0">
                <a:solidFill>
                  <a:srgbClr val="2E7787"/>
                </a:solidFill>
                <a:latin typeface="Arial"/>
                <a:cs typeface="Arial"/>
              </a:rPr>
              <a:t> </a:t>
            </a:r>
            <a:r>
              <a:rPr sz="2950" dirty="0">
                <a:solidFill>
                  <a:srgbClr val="2E7787"/>
                </a:solidFill>
                <a:latin typeface="Arial"/>
                <a:cs typeface="Arial"/>
              </a:rPr>
              <a:t>κώδικα</a:t>
            </a:r>
            <a:r>
              <a:rPr sz="2950" spc="-5" dirty="0">
                <a:solidFill>
                  <a:srgbClr val="2E7787"/>
                </a:solidFill>
                <a:latin typeface="Arial"/>
                <a:cs typeface="Arial"/>
              </a:rPr>
              <a:t> </a:t>
            </a:r>
            <a:r>
              <a:rPr sz="2950" dirty="0">
                <a:solidFill>
                  <a:srgbClr val="2E7787"/>
                </a:solidFill>
                <a:latin typeface="Arial"/>
                <a:cs typeface="Arial"/>
              </a:rPr>
              <a:t>(QR Code)</a:t>
            </a:r>
            <a:r>
              <a:rPr sz="2950" spc="-10" dirty="0">
                <a:solidFill>
                  <a:srgbClr val="2E7787"/>
                </a:solidFill>
                <a:latin typeface="Arial"/>
                <a:cs typeface="Arial"/>
              </a:rPr>
              <a:t> </a:t>
            </a:r>
            <a:r>
              <a:rPr sz="2950" dirty="0">
                <a:solidFill>
                  <a:srgbClr val="2E7787"/>
                </a:solidFill>
                <a:latin typeface="Arial"/>
                <a:cs typeface="Arial"/>
              </a:rPr>
              <a:t>στο</a:t>
            </a:r>
            <a:r>
              <a:rPr sz="2950" spc="-5" dirty="0">
                <a:solidFill>
                  <a:srgbClr val="2E7787"/>
                </a:solidFill>
                <a:latin typeface="Arial"/>
                <a:cs typeface="Arial"/>
              </a:rPr>
              <a:t> </a:t>
            </a:r>
            <a:r>
              <a:rPr sz="2950" dirty="0">
                <a:solidFill>
                  <a:srgbClr val="2E7787"/>
                </a:solidFill>
                <a:latin typeface="Arial"/>
                <a:cs typeface="Arial"/>
              </a:rPr>
              <a:t>έντυπο </a:t>
            </a:r>
            <a:r>
              <a:rPr sz="2950" spc="-10" dirty="0">
                <a:solidFill>
                  <a:srgbClr val="2E7787"/>
                </a:solidFill>
                <a:latin typeface="Arial"/>
                <a:cs typeface="Arial"/>
              </a:rPr>
              <a:t>οδηγιών, χρησιμοποιώντας:</a:t>
            </a:r>
            <a:endParaRPr sz="2950">
              <a:latin typeface="Arial"/>
              <a:cs typeface="Arial"/>
            </a:endParaRPr>
          </a:p>
          <a:p>
            <a:pPr marL="389255">
              <a:lnSpc>
                <a:spcPct val="100000"/>
              </a:lnSpc>
              <a:spcBef>
                <a:spcPts val="2220"/>
              </a:spcBef>
            </a:pPr>
            <a:r>
              <a:rPr sz="2950" dirty="0">
                <a:solidFill>
                  <a:srgbClr val="2E7787"/>
                </a:solidFill>
                <a:latin typeface="Arial"/>
                <a:cs typeface="Arial"/>
              </a:rPr>
              <a:t>(α) είτε</a:t>
            </a:r>
            <a:r>
              <a:rPr sz="2950" spc="5" dirty="0">
                <a:solidFill>
                  <a:srgbClr val="2E7787"/>
                </a:solidFill>
                <a:latin typeface="Arial"/>
                <a:cs typeface="Arial"/>
              </a:rPr>
              <a:t> </a:t>
            </a:r>
            <a:r>
              <a:rPr sz="2950" dirty="0">
                <a:solidFill>
                  <a:srgbClr val="2E7787"/>
                </a:solidFill>
                <a:latin typeface="Arial"/>
                <a:cs typeface="Arial"/>
              </a:rPr>
              <a:t>την</a:t>
            </a:r>
            <a:r>
              <a:rPr sz="2950" spc="-20" dirty="0">
                <a:solidFill>
                  <a:srgbClr val="2E7787"/>
                </a:solidFill>
                <a:latin typeface="Arial"/>
                <a:cs typeface="Arial"/>
              </a:rPr>
              <a:t> </a:t>
            </a:r>
            <a:r>
              <a:rPr sz="2950" dirty="0">
                <a:solidFill>
                  <a:srgbClr val="2E7787"/>
                </a:solidFill>
                <a:latin typeface="Arial"/>
                <a:cs typeface="Arial"/>
              </a:rPr>
              <a:t>κάμερα</a:t>
            </a:r>
            <a:r>
              <a:rPr sz="2950" spc="15"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κινητού</a:t>
            </a:r>
            <a:r>
              <a:rPr sz="2950" spc="-5" dirty="0">
                <a:solidFill>
                  <a:srgbClr val="2E7787"/>
                </a:solidFill>
                <a:latin typeface="Arial"/>
                <a:cs typeface="Arial"/>
              </a:rPr>
              <a:t> </a:t>
            </a:r>
            <a:r>
              <a:rPr sz="2950" spc="-20" dirty="0">
                <a:solidFill>
                  <a:srgbClr val="2E7787"/>
                </a:solidFill>
                <a:latin typeface="Arial"/>
                <a:cs typeface="Arial"/>
              </a:rPr>
              <a:t>σας,</a:t>
            </a:r>
            <a:endParaRPr sz="2950">
              <a:latin typeface="Arial"/>
              <a:cs typeface="Arial"/>
            </a:endParaRPr>
          </a:p>
          <a:p>
            <a:pPr marL="389255" marR="43180">
              <a:lnSpc>
                <a:spcPts val="5760"/>
              </a:lnSpc>
              <a:spcBef>
                <a:spcPts val="560"/>
              </a:spcBef>
            </a:pPr>
            <a:r>
              <a:rPr sz="2950" dirty="0">
                <a:solidFill>
                  <a:srgbClr val="2E7787"/>
                </a:solidFill>
                <a:latin typeface="Arial"/>
                <a:cs typeface="Arial"/>
              </a:rPr>
              <a:t>(β)</a:t>
            </a:r>
            <a:r>
              <a:rPr sz="2950" spc="-15" dirty="0">
                <a:solidFill>
                  <a:srgbClr val="2E7787"/>
                </a:solidFill>
                <a:latin typeface="Arial"/>
                <a:cs typeface="Arial"/>
              </a:rPr>
              <a:t> </a:t>
            </a:r>
            <a:r>
              <a:rPr sz="2950" dirty="0">
                <a:solidFill>
                  <a:srgbClr val="2E7787"/>
                </a:solidFill>
                <a:latin typeface="Arial"/>
                <a:cs typeface="Arial"/>
              </a:rPr>
              <a:t>είτε</a:t>
            </a:r>
            <a:r>
              <a:rPr sz="2950" spc="-15" dirty="0">
                <a:solidFill>
                  <a:srgbClr val="2E7787"/>
                </a:solidFill>
                <a:latin typeface="Arial"/>
                <a:cs typeface="Arial"/>
              </a:rPr>
              <a:t> </a:t>
            </a:r>
            <a:r>
              <a:rPr sz="2950" dirty="0">
                <a:solidFill>
                  <a:srgbClr val="2E7787"/>
                </a:solidFill>
                <a:latin typeface="Arial"/>
                <a:cs typeface="Arial"/>
              </a:rPr>
              <a:t>ένα</a:t>
            </a:r>
            <a:r>
              <a:rPr sz="2950" spc="-15" dirty="0">
                <a:solidFill>
                  <a:srgbClr val="2E7787"/>
                </a:solidFill>
                <a:latin typeface="Arial"/>
                <a:cs typeface="Arial"/>
              </a:rPr>
              <a:t> </a:t>
            </a:r>
            <a:r>
              <a:rPr sz="2950" dirty="0">
                <a:solidFill>
                  <a:srgbClr val="2E7787"/>
                </a:solidFill>
                <a:latin typeface="Arial"/>
                <a:cs typeface="Arial"/>
              </a:rPr>
              <a:t>QR</a:t>
            </a:r>
            <a:r>
              <a:rPr sz="2950" spc="-5" dirty="0">
                <a:solidFill>
                  <a:srgbClr val="2E7787"/>
                </a:solidFill>
                <a:latin typeface="Arial"/>
                <a:cs typeface="Arial"/>
              </a:rPr>
              <a:t> </a:t>
            </a:r>
            <a:r>
              <a:rPr sz="2950" dirty="0">
                <a:solidFill>
                  <a:srgbClr val="2E7787"/>
                </a:solidFill>
                <a:latin typeface="Arial"/>
                <a:cs typeface="Arial"/>
              </a:rPr>
              <a:t>code</a:t>
            </a:r>
            <a:r>
              <a:rPr sz="2950" spc="-15" dirty="0">
                <a:solidFill>
                  <a:srgbClr val="2E7787"/>
                </a:solidFill>
                <a:latin typeface="Arial"/>
                <a:cs typeface="Arial"/>
              </a:rPr>
              <a:t> </a:t>
            </a:r>
            <a:r>
              <a:rPr sz="2950" dirty="0">
                <a:solidFill>
                  <a:srgbClr val="2E7787"/>
                </a:solidFill>
                <a:latin typeface="Arial"/>
                <a:cs typeface="Arial"/>
              </a:rPr>
              <a:t>reader</a:t>
            </a:r>
            <a:r>
              <a:rPr sz="2950" spc="-15" dirty="0">
                <a:solidFill>
                  <a:srgbClr val="2E7787"/>
                </a:solidFill>
                <a:latin typeface="Arial"/>
                <a:cs typeface="Arial"/>
              </a:rPr>
              <a:t> </a:t>
            </a:r>
            <a:r>
              <a:rPr sz="2950" dirty="0">
                <a:solidFill>
                  <a:srgbClr val="2E7787"/>
                </a:solidFill>
                <a:latin typeface="Arial"/>
                <a:cs typeface="Arial"/>
              </a:rPr>
              <a:t>app</a:t>
            </a:r>
            <a:r>
              <a:rPr sz="2950" spc="-20" dirty="0">
                <a:solidFill>
                  <a:srgbClr val="2E7787"/>
                </a:solidFill>
                <a:latin typeface="Arial"/>
                <a:cs typeface="Arial"/>
              </a:rPr>
              <a:t> </a:t>
            </a:r>
            <a:r>
              <a:rPr sz="2950" dirty="0">
                <a:solidFill>
                  <a:srgbClr val="2E7787"/>
                </a:solidFill>
                <a:latin typeface="Arial"/>
                <a:cs typeface="Arial"/>
              </a:rPr>
              <a:t>αν έχετε</a:t>
            </a:r>
            <a:r>
              <a:rPr sz="2950" spc="-30" dirty="0">
                <a:solidFill>
                  <a:srgbClr val="2E7787"/>
                </a:solidFill>
                <a:latin typeface="Arial"/>
                <a:cs typeface="Arial"/>
              </a:rPr>
              <a:t> </a:t>
            </a:r>
            <a:r>
              <a:rPr sz="2950" dirty="0">
                <a:solidFill>
                  <a:srgbClr val="2E7787"/>
                </a:solidFill>
                <a:latin typeface="Arial"/>
                <a:cs typeface="Arial"/>
              </a:rPr>
              <a:t>εγκατεστημένο</a:t>
            </a:r>
            <a:r>
              <a:rPr sz="2950" spc="-30" dirty="0">
                <a:solidFill>
                  <a:srgbClr val="2E7787"/>
                </a:solidFill>
                <a:latin typeface="Arial"/>
                <a:cs typeface="Arial"/>
              </a:rPr>
              <a:t> </a:t>
            </a:r>
            <a:r>
              <a:rPr sz="2950" dirty="0">
                <a:solidFill>
                  <a:srgbClr val="2E7787"/>
                </a:solidFill>
                <a:latin typeface="Arial"/>
                <a:cs typeface="Arial"/>
              </a:rPr>
              <a:t>στο</a:t>
            </a:r>
            <a:r>
              <a:rPr sz="2950" spc="-5" dirty="0">
                <a:solidFill>
                  <a:srgbClr val="2E7787"/>
                </a:solidFill>
                <a:latin typeface="Arial"/>
                <a:cs typeface="Arial"/>
              </a:rPr>
              <a:t> </a:t>
            </a:r>
            <a:r>
              <a:rPr sz="2950" dirty="0">
                <a:solidFill>
                  <a:srgbClr val="2E7787"/>
                </a:solidFill>
                <a:latin typeface="Arial"/>
                <a:cs typeface="Arial"/>
              </a:rPr>
              <a:t>κινητό</a:t>
            </a:r>
            <a:r>
              <a:rPr sz="2950" spc="80" dirty="0">
                <a:solidFill>
                  <a:srgbClr val="2E7787"/>
                </a:solidFill>
                <a:latin typeface="Arial"/>
                <a:cs typeface="Arial"/>
              </a:rPr>
              <a:t> </a:t>
            </a:r>
            <a:r>
              <a:rPr sz="2950" spc="-20" dirty="0">
                <a:solidFill>
                  <a:srgbClr val="2E7787"/>
                </a:solidFill>
                <a:latin typeface="Arial"/>
                <a:cs typeface="Arial"/>
              </a:rPr>
              <a:t>σας, </a:t>
            </a:r>
            <a:r>
              <a:rPr sz="2950" dirty="0">
                <a:solidFill>
                  <a:srgbClr val="2E7787"/>
                </a:solidFill>
                <a:latin typeface="Arial"/>
                <a:cs typeface="Arial"/>
              </a:rPr>
              <a:t>(γ)</a:t>
            </a:r>
            <a:r>
              <a:rPr sz="2950" spc="-25" dirty="0">
                <a:solidFill>
                  <a:srgbClr val="2E7787"/>
                </a:solidFill>
                <a:latin typeface="Arial"/>
                <a:cs typeface="Arial"/>
              </a:rPr>
              <a:t> </a:t>
            </a:r>
            <a:r>
              <a:rPr sz="2950" dirty="0">
                <a:solidFill>
                  <a:srgbClr val="2E7787"/>
                </a:solidFill>
                <a:latin typeface="Arial"/>
                <a:cs typeface="Arial"/>
              </a:rPr>
              <a:t>είτε</a:t>
            </a:r>
            <a:r>
              <a:rPr sz="2950" spc="-30" dirty="0">
                <a:solidFill>
                  <a:srgbClr val="2E7787"/>
                </a:solidFill>
                <a:latin typeface="Arial"/>
                <a:cs typeface="Arial"/>
              </a:rPr>
              <a:t> </a:t>
            </a:r>
            <a:r>
              <a:rPr sz="2950" dirty="0">
                <a:solidFill>
                  <a:srgbClr val="2E7787"/>
                </a:solidFill>
                <a:latin typeface="Arial"/>
                <a:cs typeface="Arial"/>
              </a:rPr>
              <a:t>επισκεφθείτε</a:t>
            </a:r>
            <a:r>
              <a:rPr sz="2950" spc="-25" dirty="0">
                <a:solidFill>
                  <a:srgbClr val="2E7787"/>
                </a:solidFill>
                <a:latin typeface="Arial"/>
                <a:cs typeface="Arial"/>
              </a:rPr>
              <a:t> </a:t>
            </a:r>
            <a:r>
              <a:rPr sz="2950" dirty="0">
                <a:solidFill>
                  <a:srgbClr val="2E7787"/>
                </a:solidFill>
                <a:latin typeface="Arial"/>
                <a:cs typeface="Arial"/>
              </a:rPr>
              <a:t>το</a:t>
            </a:r>
            <a:r>
              <a:rPr sz="2950" spc="-45" dirty="0">
                <a:solidFill>
                  <a:srgbClr val="2E7787"/>
                </a:solidFill>
                <a:latin typeface="Arial"/>
                <a:cs typeface="Arial"/>
              </a:rPr>
              <a:t> </a:t>
            </a:r>
            <a:r>
              <a:rPr sz="2950" dirty="0">
                <a:solidFill>
                  <a:srgbClr val="2E7787"/>
                </a:solidFill>
                <a:latin typeface="Arial"/>
                <a:cs typeface="Arial"/>
              </a:rPr>
              <a:t>σύνδεσμο</a:t>
            </a:r>
            <a:r>
              <a:rPr sz="2950" spc="20" dirty="0">
                <a:solidFill>
                  <a:srgbClr val="2E7787"/>
                </a:solidFill>
                <a:latin typeface="Arial"/>
                <a:cs typeface="Arial"/>
              </a:rPr>
              <a:t> </a:t>
            </a:r>
            <a:r>
              <a:rPr sz="2950" u="sng" dirty="0">
                <a:solidFill>
                  <a:srgbClr val="0462C1"/>
                </a:solidFill>
                <a:uFill>
                  <a:solidFill>
                    <a:srgbClr val="0462C1"/>
                  </a:solidFill>
                </a:uFill>
                <a:latin typeface="Arial"/>
                <a:cs typeface="Arial"/>
                <a:hlinkClick r:id="rId2"/>
              </a:rPr>
              <a:t>elections24.cy</a:t>
            </a:r>
            <a:r>
              <a:rPr sz="2950" u="none" spc="-30" dirty="0">
                <a:solidFill>
                  <a:srgbClr val="0462C1"/>
                </a:solidFill>
                <a:latin typeface="Arial"/>
                <a:cs typeface="Arial"/>
              </a:rPr>
              <a:t> </a:t>
            </a:r>
            <a:r>
              <a:rPr sz="2950" u="none" dirty="0">
                <a:solidFill>
                  <a:srgbClr val="2E7787"/>
                </a:solidFill>
                <a:latin typeface="Arial"/>
                <a:cs typeface="Arial"/>
              </a:rPr>
              <a:t>και</a:t>
            </a:r>
            <a:r>
              <a:rPr sz="2950" u="none" spc="-15" dirty="0">
                <a:solidFill>
                  <a:srgbClr val="2E7787"/>
                </a:solidFill>
                <a:latin typeface="Arial"/>
                <a:cs typeface="Arial"/>
              </a:rPr>
              <a:t> </a:t>
            </a:r>
            <a:r>
              <a:rPr sz="2950" u="none" dirty="0">
                <a:solidFill>
                  <a:srgbClr val="2E7787"/>
                </a:solidFill>
                <a:latin typeface="Arial"/>
                <a:cs typeface="Arial"/>
              </a:rPr>
              <a:t>ακολουθήστε</a:t>
            </a:r>
            <a:r>
              <a:rPr sz="2950" u="none" spc="-10" dirty="0">
                <a:solidFill>
                  <a:srgbClr val="2E7787"/>
                </a:solidFill>
                <a:latin typeface="Arial"/>
                <a:cs typeface="Arial"/>
              </a:rPr>
              <a:t> </a:t>
            </a:r>
            <a:r>
              <a:rPr sz="2950" u="none" spc="-25" dirty="0">
                <a:solidFill>
                  <a:srgbClr val="2E7787"/>
                </a:solidFill>
                <a:latin typeface="Arial"/>
                <a:cs typeface="Arial"/>
              </a:rPr>
              <a:t>τις</a:t>
            </a:r>
            <a:endParaRPr sz="2950">
              <a:latin typeface="Arial"/>
              <a:cs typeface="Arial"/>
            </a:endParaRPr>
          </a:p>
          <a:p>
            <a:pPr marL="870585">
              <a:lnSpc>
                <a:spcPct val="100000"/>
              </a:lnSpc>
              <a:spcBef>
                <a:spcPts val="175"/>
              </a:spcBef>
            </a:pPr>
            <a:r>
              <a:rPr sz="2950" dirty="0">
                <a:solidFill>
                  <a:srgbClr val="2E7787"/>
                </a:solidFill>
                <a:latin typeface="Arial"/>
                <a:cs typeface="Arial"/>
              </a:rPr>
              <a:t>οδηγίες</a:t>
            </a:r>
            <a:r>
              <a:rPr sz="2950" spc="-20" dirty="0">
                <a:solidFill>
                  <a:srgbClr val="2E7787"/>
                </a:solidFill>
                <a:latin typeface="Arial"/>
                <a:cs typeface="Arial"/>
              </a:rPr>
              <a:t> </a:t>
            </a:r>
            <a:r>
              <a:rPr sz="2950" dirty="0">
                <a:solidFill>
                  <a:srgbClr val="2E7787"/>
                </a:solidFill>
                <a:latin typeface="Arial"/>
                <a:cs typeface="Arial"/>
              </a:rPr>
              <a:t>που αναφέρονται</a:t>
            </a:r>
            <a:r>
              <a:rPr sz="2950" spc="20" dirty="0">
                <a:solidFill>
                  <a:srgbClr val="2E7787"/>
                </a:solidFill>
                <a:latin typeface="Arial"/>
                <a:cs typeface="Arial"/>
              </a:rPr>
              <a:t> </a:t>
            </a:r>
            <a:r>
              <a:rPr sz="2950" dirty="0">
                <a:solidFill>
                  <a:srgbClr val="2E7787"/>
                </a:solidFill>
                <a:latin typeface="Arial"/>
                <a:cs typeface="Arial"/>
              </a:rPr>
              <a:t>στο </a:t>
            </a:r>
            <a:r>
              <a:rPr sz="2950" spc="-10" dirty="0">
                <a:solidFill>
                  <a:srgbClr val="2E7787"/>
                </a:solidFill>
                <a:latin typeface="Arial"/>
                <a:cs typeface="Arial"/>
              </a:rPr>
              <a:t>έντυπο</a:t>
            </a:r>
            <a:endParaRPr sz="2950">
              <a:latin typeface="Arial"/>
              <a:cs typeface="Arial"/>
            </a:endParaRPr>
          </a:p>
          <a:p>
            <a:pPr marL="483870" marR="5080" indent="-471805">
              <a:lnSpc>
                <a:spcPct val="120800"/>
              </a:lnSpc>
              <a:spcBef>
                <a:spcPts val="1480"/>
              </a:spcBef>
              <a:buSzPct val="120338"/>
              <a:buChar char="•"/>
              <a:tabLst>
                <a:tab pos="483870" algn="l"/>
              </a:tabLst>
            </a:pPr>
            <a:r>
              <a:rPr sz="2950" dirty="0">
                <a:solidFill>
                  <a:srgbClr val="2E7787"/>
                </a:solidFill>
                <a:latin typeface="Arial"/>
                <a:cs typeface="Arial"/>
              </a:rPr>
              <a:t>Σαρώνοντας</a:t>
            </a:r>
            <a:r>
              <a:rPr sz="2950" spc="-10"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κωδικό</a:t>
            </a:r>
            <a:r>
              <a:rPr sz="2950" spc="-5"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πατώντας</a:t>
            </a:r>
            <a:r>
              <a:rPr sz="2950" spc="5" dirty="0">
                <a:solidFill>
                  <a:srgbClr val="2E7787"/>
                </a:solidFill>
                <a:latin typeface="Arial"/>
                <a:cs typeface="Arial"/>
              </a:rPr>
              <a:t> </a:t>
            </a:r>
            <a:r>
              <a:rPr sz="2950" dirty="0">
                <a:solidFill>
                  <a:srgbClr val="2E7787"/>
                </a:solidFill>
                <a:latin typeface="Arial"/>
                <a:cs typeface="Arial"/>
              </a:rPr>
              <a:t>στη</a:t>
            </a:r>
            <a:r>
              <a:rPr sz="2950" spc="-10" dirty="0">
                <a:solidFill>
                  <a:srgbClr val="2E7787"/>
                </a:solidFill>
                <a:latin typeface="Arial"/>
                <a:cs typeface="Arial"/>
              </a:rPr>
              <a:t> </a:t>
            </a:r>
            <a:r>
              <a:rPr sz="2950" dirty="0">
                <a:solidFill>
                  <a:srgbClr val="2E7787"/>
                </a:solidFill>
                <a:latin typeface="Arial"/>
                <a:cs typeface="Arial"/>
              </a:rPr>
              <a:t>διεύθυνση</a:t>
            </a:r>
            <a:r>
              <a:rPr sz="2950" spc="-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θα</a:t>
            </a:r>
            <a:r>
              <a:rPr sz="2950" spc="-5" dirty="0">
                <a:solidFill>
                  <a:srgbClr val="2E7787"/>
                </a:solidFill>
                <a:latin typeface="Arial"/>
                <a:cs typeface="Arial"/>
              </a:rPr>
              <a:t> </a:t>
            </a:r>
            <a:r>
              <a:rPr sz="2950" spc="-10" dirty="0">
                <a:solidFill>
                  <a:srgbClr val="2E7787"/>
                </a:solidFill>
                <a:latin typeface="Arial"/>
                <a:cs typeface="Arial"/>
              </a:rPr>
              <a:t>εμφανιστεί, </a:t>
            </a:r>
            <a:r>
              <a:rPr sz="2950" dirty="0">
                <a:solidFill>
                  <a:srgbClr val="2E7787"/>
                </a:solidFill>
                <a:latin typeface="Arial"/>
                <a:cs typeface="Arial"/>
              </a:rPr>
              <a:t>θα</a:t>
            </a:r>
            <a:r>
              <a:rPr sz="2950" spc="-10" dirty="0">
                <a:solidFill>
                  <a:srgbClr val="2E7787"/>
                </a:solidFill>
                <a:latin typeface="Arial"/>
                <a:cs typeface="Arial"/>
              </a:rPr>
              <a:t> </a:t>
            </a:r>
            <a:r>
              <a:rPr sz="2950" dirty="0">
                <a:solidFill>
                  <a:srgbClr val="2E7787"/>
                </a:solidFill>
                <a:latin typeface="Arial"/>
                <a:cs typeface="Arial"/>
              </a:rPr>
              <a:t>σας</a:t>
            </a:r>
            <a:r>
              <a:rPr sz="2950" spc="-10" dirty="0">
                <a:solidFill>
                  <a:srgbClr val="2E7787"/>
                </a:solidFill>
                <a:latin typeface="Arial"/>
                <a:cs typeface="Arial"/>
              </a:rPr>
              <a:t> </a:t>
            </a:r>
            <a:r>
              <a:rPr sz="2950" dirty="0">
                <a:solidFill>
                  <a:srgbClr val="2E7787"/>
                </a:solidFill>
                <a:latin typeface="Arial"/>
                <a:cs typeface="Arial"/>
              </a:rPr>
              <a:t>μεταφέρει</a:t>
            </a:r>
            <a:r>
              <a:rPr sz="2950" spc="-20" dirty="0">
                <a:solidFill>
                  <a:srgbClr val="2E7787"/>
                </a:solidFill>
                <a:latin typeface="Arial"/>
                <a:cs typeface="Arial"/>
              </a:rPr>
              <a:t> </a:t>
            </a:r>
            <a:r>
              <a:rPr sz="2950" dirty="0">
                <a:solidFill>
                  <a:srgbClr val="2E7787"/>
                </a:solidFill>
                <a:latin typeface="Arial"/>
                <a:cs typeface="Arial"/>
              </a:rPr>
              <a:t>σε</a:t>
            </a:r>
            <a:r>
              <a:rPr sz="2950" spc="-10" dirty="0">
                <a:solidFill>
                  <a:srgbClr val="2E7787"/>
                </a:solidFill>
                <a:latin typeface="Arial"/>
                <a:cs typeface="Arial"/>
              </a:rPr>
              <a:t> </a:t>
            </a:r>
            <a:r>
              <a:rPr sz="2950" dirty="0">
                <a:solidFill>
                  <a:srgbClr val="2E7787"/>
                </a:solidFill>
                <a:latin typeface="Arial"/>
                <a:cs typeface="Arial"/>
              </a:rPr>
              <a:t>καινούρια</a:t>
            </a:r>
            <a:r>
              <a:rPr sz="2950" spc="-5" dirty="0">
                <a:solidFill>
                  <a:srgbClr val="2E7787"/>
                </a:solidFill>
                <a:latin typeface="Arial"/>
                <a:cs typeface="Arial"/>
              </a:rPr>
              <a:t> </a:t>
            </a:r>
            <a:r>
              <a:rPr sz="2950" spc="-10" dirty="0">
                <a:solidFill>
                  <a:srgbClr val="2E7787"/>
                </a:solidFill>
                <a:latin typeface="Arial"/>
                <a:cs typeface="Arial"/>
              </a:rPr>
              <a:t>σελίδα</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Σύστημα</a:t>
            </a:r>
            <a:r>
              <a:rPr spc="300" dirty="0"/>
              <a:t> </a:t>
            </a:r>
            <a:r>
              <a:rPr spc="60" dirty="0"/>
              <a:t>αποστολής</a:t>
            </a:r>
            <a:r>
              <a:rPr spc="305" dirty="0"/>
              <a:t> </a:t>
            </a:r>
            <a:r>
              <a:rPr spc="70" dirty="0"/>
              <a:t>αποτελεσμάτων</a:t>
            </a:r>
            <a:r>
              <a:rPr spc="310" dirty="0"/>
              <a:t> </a:t>
            </a:r>
            <a:r>
              <a:rPr spc="60" dirty="0"/>
              <a:t>από</a:t>
            </a:r>
            <a:r>
              <a:rPr spc="265" dirty="0"/>
              <a:t> </a:t>
            </a:r>
            <a:r>
              <a:rPr dirty="0"/>
              <a:t>τα</a:t>
            </a:r>
            <a:r>
              <a:rPr spc="270" dirty="0"/>
              <a:t> </a:t>
            </a:r>
            <a:r>
              <a:rPr spc="65" dirty="0"/>
              <a:t>εκλογικά</a:t>
            </a:r>
            <a:r>
              <a:rPr spc="305" dirty="0"/>
              <a:t> </a:t>
            </a:r>
            <a:r>
              <a:rPr spc="60" dirty="0"/>
              <a:t>κέντρα</a:t>
            </a:r>
          </a:p>
        </p:txBody>
      </p:sp>
      <p:grpSp>
        <p:nvGrpSpPr>
          <p:cNvPr id="4" name="object 4"/>
          <p:cNvGrpSpPr/>
          <p:nvPr/>
        </p:nvGrpSpPr>
        <p:grpSpPr>
          <a:xfrm>
            <a:off x="12838980" y="2088313"/>
            <a:ext cx="6839584" cy="7866380"/>
            <a:chOff x="12838980" y="2088313"/>
            <a:chExt cx="6839584" cy="7866380"/>
          </a:xfrm>
        </p:grpSpPr>
        <p:pic>
          <p:nvPicPr>
            <p:cNvPr id="5" name="object 5"/>
            <p:cNvPicPr/>
            <p:nvPr/>
          </p:nvPicPr>
          <p:blipFill>
            <a:blip r:embed="rId3" cstate="print"/>
            <a:stretch>
              <a:fillRect/>
            </a:stretch>
          </p:blipFill>
          <p:spPr>
            <a:xfrm>
              <a:off x="12838980" y="2088313"/>
              <a:ext cx="6839372" cy="2945355"/>
            </a:xfrm>
            <a:prstGeom prst="rect">
              <a:avLst/>
            </a:prstGeom>
          </p:spPr>
        </p:pic>
        <p:pic>
          <p:nvPicPr>
            <p:cNvPr id="6" name="object 6"/>
            <p:cNvPicPr/>
            <p:nvPr/>
          </p:nvPicPr>
          <p:blipFill>
            <a:blip r:embed="rId4" cstate="print"/>
            <a:stretch>
              <a:fillRect/>
            </a:stretch>
          </p:blipFill>
          <p:spPr>
            <a:xfrm>
              <a:off x="13122951" y="2372283"/>
              <a:ext cx="6298865" cy="2404952"/>
            </a:xfrm>
            <a:prstGeom prst="rect">
              <a:avLst/>
            </a:prstGeom>
          </p:spPr>
        </p:pic>
        <p:sp>
          <p:nvSpPr>
            <p:cNvPr id="7" name="object 7"/>
            <p:cNvSpPr/>
            <p:nvPr/>
          </p:nvSpPr>
          <p:spPr>
            <a:xfrm>
              <a:off x="13086302" y="2335635"/>
              <a:ext cx="6372225" cy="2478405"/>
            </a:xfrm>
            <a:custGeom>
              <a:avLst/>
              <a:gdLst/>
              <a:ahLst/>
              <a:cxnLst/>
              <a:rect l="l" t="t" r="r" b="b"/>
              <a:pathLst>
                <a:path w="6372225" h="2478404">
                  <a:moveTo>
                    <a:pt x="436531" y="0"/>
                  </a:moveTo>
                  <a:lnTo>
                    <a:pt x="6372161" y="0"/>
                  </a:lnTo>
                  <a:lnTo>
                    <a:pt x="6372161" y="2041717"/>
                  </a:lnTo>
                  <a:lnTo>
                    <a:pt x="6369963" y="2085486"/>
                  </a:lnTo>
                  <a:lnTo>
                    <a:pt x="6363366" y="2128940"/>
                  </a:lnTo>
                  <a:lnTo>
                    <a:pt x="6352581" y="2170823"/>
                  </a:lnTo>
                  <a:lnTo>
                    <a:pt x="6337817" y="2211032"/>
                  </a:lnTo>
                  <a:lnTo>
                    <a:pt x="6319388" y="2249355"/>
                  </a:lnTo>
                  <a:lnTo>
                    <a:pt x="6297504" y="2285375"/>
                  </a:lnTo>
                  <a:lnTo>
                    <a:pt x="6272269" y="2319091"/>
                  </a:lnTo>
                  <a:lnTo>
                    <a:pt x="6244103" y="2350190"/>
                  </a:lnTo>
                  <a:lnTo>
                    <a:pt x="6213004" y="2378356"/>
                  </a:lnTo>
                  <a:lnTo>
                    <a:pt x="6179288" y="2403591"/>
                  </a:lnTo>
                  <a:lnTo>
                    <a:pt x="6143268" y="2425475"/>
                  </a:lnTo>
                  <a:lnTo>
                    <a:pt x="6104945" y="2443904"/>
                  </a:lnTo>
                  <a:lnTo>
                    <a:pt x="6064736" y="2458668"/>
                  </a:lnTo>
                  <a:lnTo>
                    <a:pt x="6022853" y="2469453"/>
                  </a:lnTo>
                  <a:lnTo>
                    <a:pt x="5979399" y="2476050"/>
                  </a:lnTo>
                  <a:lnTo>
                    <a:pt x="5935630" y="2478249"/>
                  </a:lnTo>
                  <a:lnTo>
                    <a:pt x="0" y="2478249"/>
                  </a:lnTo>
                  <a:lnTo>
                    <a:pt x="0" y="436531"/>
                  </a:lnTo>
                  <a:lnTo>
                    <a:pt x="2198" y="392762"/>
                  </a:lnTo>
                  <a:lnTo>
                    <a:pt x="8795" y="349308"/>
                  </a:lnTo>
                  <a:lnTo>
                    <a:pt x="19580" y="307425"/>
                  </a:lnTo>
                  <a:lnTo>
                    <a:pt x="34344" y="267216"/>
                  </a:lnTo>
                  <a:lnTo>
                    <a:pt x="52773" y="228893"/>
                  </a:lnTo>
                  <a:lnTo>
                    <a:pt x="74657" y="192873"/>
                  </a:lnTo>
                  <a:lnTo>
                    <a:pt x="99892" y="159157"/>
                  </a:lnTo>
                  <a:lnTo>
                    <a:pt x="128058" y="128058"/>
                  </a:lnTo>
                  <a:lnTo>
                    <a:pt x="159157" y="99892"/>
                  </a:lnTo>
                  <a:lnTo>
                    <a:pt x="192873" y="74657"/>
                  </a:lnTo>
                  <a:lnTo>
                    <a:pt x="228893" y="52773"/>
                  </a:lnTo>
                  <a:lnTo>
                    <a:pt x="267216" y="34344"/>
                  </a:lnTo>
                  <a:lnTo>
                    <a:pt x="307425" y="19580"/>
                  </a:lnTo>
                  <a:lnTo>
                    <a:pt x="349308" y="8795"/>
                  </a:lnTo>
                  <a:lnTo>
                    <a:pt x="392762" y="2198"/>
                  </a:lnTo>
                  <a:lnTo>
                    <a:pt x="436531" y="0"/>
                  </a:lnTo>
                  <a:close/>
                </a:path>
              </a:pathLst>
            </a:custGeom>
            <a:ln w="73296">
              <a:solidFill>
                <a:srgbClr val="FFFFFF"/>
              </a:solidFill>
            </a:ln>
          </p:spPr>
          <p:txBody>
            <a:bodyPr wrap="square" lIns="0" tIns="0" rIns="0" bIns="0" rtlCol="0"/>
            <a:lstStyle/>
            <a:p>
              <a:endParaRPr/>
            </a:p>
          </p:txBody>
        </p:sp>
        <p:pic>
          <p:nvPicPr>
            <p:cNvPr id="8" name="object 8"/>
            <p:cNvPicPr/>
            <p:nvPr/>
          </p:nvPicPr>
          <p:blipFill>
            <a:blip r:embed="rId5" cstate="print"/>
            <a:stretch>
              <a:fillRect/>
            </a:stretch>
          </p:blipFill>
          <p:spPr>
            <a:xfrm>
              <a:off x="14996401" y="2088313"/>
              <a:ext cx="3925534" cy="7865938"/>
            </a:xfrm>
            <a:prstGeom prst="rect">
              <a:avLst/>
            </a:prstGeom>
          </p:spPr>
        </p:pic>
        <p:pic>
          <p:nvPicPr>
            <p:cNvPr id="9" name="object 9"/>
            <p:cNvPicPr/>
            <p:nvPr/>
          </p:nvPicPr>
          <p:blipFill>
            <a:blip r:embed="rId6" cstate="print"/>
            <a:stretch>
              <a:fillRect/>
            </a:stretch>
          </p:blipFill>
          <p:spPr>
            <a:xfrm>
              <a:off x="15280372" y="2372283"/>
              <a:ext cx="3385027" cy="7325431"/>
            </a:xfrm>
            <a:prstGeom prst="rect">
              <a:avLst/>
            </a:prstGeom>
          </p:spPr>
        </p:pic>
        <p:sp>
          <p:nvSpPr>
            <p:cNvPr id="10" name="object 10"/>
            <p:cNvSpPr/>
            <p:nvPr/>
          </p:nvSpPr>
          <p:spPr>
            <a:xfrm>
              <a:off x="15243724" y="2335635"/>
              <a:ext cx="3458845" cy="7399020"/>
            </a:xfrm>
            <a:custGeom>
              <a:avLst/>
              <a:gdLst/>
              <a:ahLst/>
              <a:cxnLst/>
              <a:rect l="l" t="t" r="r" b="b"/>
              <a:pathLst>
                <a:path w="3458844" h="7399020">
                  <a:moveTo>
                    <a:pt x="599877" y="0"/>
                  </a:moveTo>
                  <a:lnTo>
                    <a:pt x="3458324" y="0"/>
                  </a:lnTo>
                  <a:lnTo>
                    <a:pt x="3458324" y="6798850"/>
                  </a:lnTo>
                  <a:lnTo>
                    <a:pt x="3455287" y="6859267"/>
                  </a:lnTo>
                  <a:lnTo>
                    <a:pt x="3446177" y="6918951"/>
                  </a:lnTo>
                  <a:lnTo>
                    <a:pt x="3431309" y="6976541"/>
                  </a:lnTo>
                  <a:lnTo>
                    <a:pt x="3411100" y="7031827"/>
                  </a:lnTo>
                  <a:lnTo>
                    <a:pt x="3385865" y="7084286"/>
                  </a:lnTo>
                  <a:lnTo>
                    <a:pt x="3355709" y="7133918"/>
                  </a:lnTo>
                  <a:lnTo>
                    <a:pt x="3321155" y="7180095"/>
                  </a:lnTo>
                  <a:lnTo>
                    <a:pt x="3282413" y="7222816"/>
                  </a:lnTo>
                  <a:lnTo>
                    <a:pt x="3239691" y="7261559"/>
                  </a:lnTo>
                  <a:lnTo>
                    <a:pt x="3193515" y="7296112"/>
                  </a:lnTo>
                  <a:lnTo>
                    <a:pt x="3143883" y="7326269"/>
                  </a:lnTo>
                  <a:lnTo>
                    <a:pt x="3091424" y="7351503"/>
                  </a:lnTo>
                  <a:lnTo>
                    <a:pt x="3036137" y="7371712"/>
                  </a:lnTo>
                  <a:lnTo>
                    <a:pt x="2978548" y="7386581"/>
                  </a:lnTo>
                  <a:lnTo>
                    <a:pt x="2918864" y="7395691"/>
                  </a:lnTo>
                  <a:lnTo>
                    <a:pt x="2858446" y="7398727"/>
                  </a:lnTo>
                  <a:lnTo>
                    <a:pt x="0" y="7398727"/>
                  </a:lnTo>
                  <a:lnTo>
                    <a:pt x="0" y="599877"/>
                  </a:lnTo>
                  <a:lnTo>
                    <a:pt x="3036" y="539460"/>
                  </a:lnTo>
                  <a:lnTo>
                    <a:pt x="12146" y="479775"/>
                  </a:lnTo>
                  <a:lnTo>
                    <a:pt x="27014" y="422186"/>
                  </a:lnTo>
                  <a:lnTo>
                    <a:pt x="47223" y="366899"/>
                  </a:lnTo>
                  <a:lnTo>
                    <a:pt x="72458" y="314440"/>
                  </a:lnTo>
                  <a:lnTo>
                    <a:pt x="102614" y="264808"/>
                  </a:lnTo>
                  <a:lnTo>
                    <a:pt x="137168" y="218632"/>
                  </a:lnTo>
                  <a:lnTo>
                    <a:pt x="175910" y="175910"/>
                  </a:lnTo>
                  <a:lnTo>
                    <a:pt x="218632" y="137168"/>
                  </a:lnTo>
                  <a:lnTo>
                    <a:pt x="264808" y="102614"/>
                  </a:lnTo>
                  <a:lnTo>
                    <a:pt x="314440" y="72458"/>
                  </a:lnTo>
                  <a:lnTo>
                    <a:pt x="366899" y="47223"/>
                  </a:lnTo>
                  <a:lnTo>
                    <a:pt x="422186" y="27014"/>
                  </a:lnTo>
                  <a:lnTo>
                    <a:pt x="479775" y="12146"/>
                  </a:lnTo>
                  <a:lnTo>
                    <a:pt x="539460" y="3036"/>
                  </a:lnTo>
                  <a:lnTo>
                    <a:pt x="599877" y="0"/>
                  </a:lnTo>
                  <a:close/>
                </a:path>
              </a:pathLst>
            </a:custGeom>
            <a:ln w="73296">
              <a:solidFill>
                <a:srgbClr val="FFFFFF"/>
              </a:solidFill>
            </a:ln>
          </p:spPr>
          <p:txBody>
            <a:bodyPr wrap="square" lIns="0" tIns="0" rIns="0" bIns="0" rtlCol="0"/>
            <a:lstStyle/>
            <a:p>
              <a:endParaRPr/>
            </a:p>
          </p:txBody>
        </p:sp>
        <p:sp>
          <p:nvSpPr>
            <p:cNvPr id="11" name="object 11"/>
            <p:cNvSpPr/>
            <p:nvPr/>
          </p:nvSpPr>
          <p:spPr>
            <a:xfrm>
              <a:off x="14579241" y="7384487"/>
              <a:ext cx="1431290" cy="408940"/>
            </a:xfrm>
            <a:custGeom>
              <a:avLst/>
              <a:gdLst/>
              <a:ahLst/>
              <a:cxnLst/>
              <a:rect l="l" t="t" r="r" b="b"/>
              <a:pathLst>
                <a:path w="1431290" h="408940">
                  <a:moveTo>
                    <a:pt x="1226978" y="0"/>
                  </a:moveTo>
                  <a:lnTo>
                    <a:pt x="1226978" y="102091"/>
                  </a:lnTo>
                  <a:lnTo>
                    <a:pt x="0" y="102091"/>
                  </a:lnTo>
                  <a:lnTo>
                    <a:pt x="0" y="306273"/>
                  </a:lnTo>
                  <a:lnTo>
                    <a:pt x="1226978" y="306273"/>
                  </a:lnTo>
                  <a:lnTo>
                    <a:pt x="1226978" y="408364"/>
                  </a:lnTo>
                  <a:lnTo>
                    <a:pt x="1431160" y="204182"/>
                  </a:lnTo>
                  <a:lnTo>
                    <a:pt x="1226978" y="0"/>
                  </a:lnTo>
                  <a:close/>
                </a:path>
              </a:pathLst>
            </a:custGeom>
            <a:solidFill>
              <a:srgbClr val="FFC000"/>
            </a:solidFill>
          </p:spPr>
          <p:txBody>
            <a:bodyPr wrap="square" lIns="0" tIns="0" rIns="0" bIns="0" rtlCol="0"/>
            <a:lstStyle/>
            <a:p>
              <a:endParaRPr/>
            </a:p>
          </p:txBody>
        </p:sp>
        <p:sp>
          <p:nvSpPr>
            <p:cNvPr id="12" name="object 12"/>
            <p:cNvSpPr/>
            <p:nvPr/>
          </p:nvSpPr>
          <p:spPr>
            <a:xfrm>
              <a:off x="14579241" y="7384487"/>
              <a:ext cx="1431290" cy="408940"/>
            </a:xfrm>
            <a:custGeom>
              <a:avLst/>
              <a:gdLst/>
              <a:ahLst/>
              <a:cxnLst/>
              <a:rect l="l" t="t" r="r" b="b"/>
              <a:pathLst>
                <a:path w="1431290" h="408940">
                  <a:moveTo>
                    <a:pt x="0" y="102091"/>
                  </a:moveTo>
                  <a:lnTo>
                    <a:pt x="1226978" y="102091"/>
                  </a:lnTo>
                  <a:lnTo>
                    <a:pt x="1226978" y="0"/>
                  </a:lnTo>
                  <a:lnTo>
                    <a:pt x="1431160" y="204182"/>
                  </a:lnTo>
                  <a:lnTo>
                    <a:pt x="1226978" y="408364"/>
                  </a:lnTo>
                  <a:lnTo>
                    <a:pt x="1226978" y="306273"/>
                  </a:lnTo>
                  <a:lnTo>
                    <a:pt x="0" y="306273"/>
                  </a:lnTo>
                  <a:lnTo>
                    <a:pt x="0" y="102091"/>
                  </a:lnTo>
                  <a:close/>
                </a:path>
              </a:pathLst>
            </a:custGeom>
            <a:ln w="10470">
              <a:solidFill>
                <a:srgbClr val="6C4F00"/>
              </a:solidFill>
            </a:ln>
          </p:spPr>
          <p:txBody>
            <a:bodyPr wrap="square" lIns="0" tIns="0" rIns="0" bIns="0" rtlCol="0"/>
            <a:lstStyle/>
            <a:p>
              <a:endParaRPr/>
            </a:p>
          </p:txBody>
        </p:sp>
      </p:grpSp>
      <p:pic>
        <p:nvPicPr>
          <p:cNvPr id="13" name="object 13"/>
          <p:cNvPicPr/>
          <p:nvPr/>
        </p:nvPicPr>
        <p:blipFill>
          <a:blip r:embed="rId7" cstate="print"/>
          <a:stretch>
            <a:fillRect/>
          </a:stretch>
        </p:blipFill>
        <p:spPr>
          <a:xfrm>
            <a:off x="1032848" y="12565"/>
            <a:ext cx="2798239" cy="1882246"/>
          </a:xfrm>
          <a:prstGeom prst="rect">
            <a:avLst/>
          </a:prstGeom>
        </p:spPr>
      </p:pic>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456237" y="2227785"/>
            <a:ext cx="12647930" cy="8730615"/>
            <a:chOff x="7456237" y="2227785"/>
            <a:chExt cx="12647930" cy="8730615"/>
          </a:xfrm>
        </p:grpSpPr>
        <p:pic>
          <p:nvPicPr>
            <p:cNvPr id="3" name="object 3"/>
            <p:cNvPicPr/>
            <p:nvPr/>
          </p:nvPicPr>
          <p:blipFill>
            <a:blip r:embed="rId2" cstate="print"/>
            <a:stretch>
              <a:fillRect/>
            </a:stretch>
          </p:blipFill>
          <p:spPr>
            <a:xfrm>
              <a:off x="12588936" y="2227785"/>
              <a:ext cx="3704389" cy="7387209"/>
            </a:xfrm>
            <a:prstGeom prst="rect">
              <a:avLst/>
            </a:prstGeom>
          </p:spPr>
        </p:pic>
        <p:pic>
          <p:nvPicPr>
            <p:cNvPr id="4" name="object 4"/>
            <p:cNvPicPr/>
            <p:nvPr/>
          </p:nvPicPr>
          <p:blipFill>
            <a:blip r:embed="rId3" cstate="print"/>
            <a:stretch>
              <a:fillRect/>
            </a:stretch>
          </p:blipFill>
          <p:spPr>
            <a:xfrm>
              <a:off x="12872906" y="2511755"/>
              <a:ext cx="3163882" cy="6846702"/>
            </a:xfrm>
            <a:prstGeom prst="rect">
              <a:avLst/>
            </a:prstGeom>
          </p:spPr>
        </p:pic>
        <p:sp>
          <p:nvSpPr>
            <p:cNvPr id="5" name="object 5"/>
            <p:cNvSpPr/>
            <p:nvPr/>
          </p:nvSpPr>
          <p:spPr>
            <a:xfrm>
              <a:off x="12836258" y="2475107"/>
              <a:ext cx="3237230" cy="6920230"/>
            </a:xfrm>
            <a:custGeom>
              <a:avLst/>
              <a:gdLst/>
              <a:ahLst/>
              <a:cxnLst/>
              <a:rect l="l" t="t" r="r" b="b"/>
              <a:pathLst>
                <a:path w="3237230" h="6920230">
                  <a:moveTo>
                    <a:pt x="563019" y="0"/>
                  </a:moveTo>
                  <a:lnTo>
                    <a:pt x="3237178" y="0"/>
                  </a:lnTo>
                  <a:lnTo>
                    <a:pt x="3237178" y="6356979"/>
                  </a:lnTo>
                  <a:lnTo>
                    <a:pt x="3234351" y="6413626"/>
                  </a:lnTo>
                  <a:lnTo>
                    <a:pt x="3225765" y="6469645"/>
                  </a:lnTo>
                  <a:lnTo>
                    <a:pt x="3211839" y="6523675"/>
                  </a:lnTo>
                  <a:lnTo>
                    <a:pt x="3192887" y="6575611"/>
                  </a:lnTo>
                  <a:lnTo>
                    <a:pt x="3169118" y="6624929"/>
                  </a:lnTo>
                  <a:lnTo>
                    <a:pt x="3140846" y="6671419"/>
                  </a:lnTo>
                  <a:lnTo>
                    <a:pt x="3108387" y="6714769"/>
                  </a:lnTo>
                  <a:lnTo>
                    <a:pt x="3072053" y="6754872"/>
                  </a:lnTo>
                  <a:lnTo>
                    <a:pt x="3031949" y="6791206"/>
                  </a:lnTo>
                  <a:lnTo>
                    <a:pt x="2988600" y="6823666"/>
                  </a:lnTo>
                  <a:lnTo>
                    <a:pt x="2942109" y="6851937"/>
                  </a:lnTo>
                  <a:lnTo>
                    <a:pt x="2892791" y="6875706"/>
                  </a:lnTo>
                  <a:lnTo>
                    <a:pt x="2840855" y="6894659"/>
                  </a:lnTo>
                  <a:lnTo>
                    <a:pt x="2786826" y="6908585"/>
                  </a:lnTo>
                  <a:lnTo>
                    <a:pt x="2730806" y="6917171"/>
                  </a:lnTo>
                  <a:lnTo>
                    <a:pt x="2674159" y="6919998"/>
                  </a:lnTo>
                  <a:lnTo>
                    <a:pt x="0" y="6919998"/>
                  </a:lnTo>
                  <a:lnTo>
                    <a:pt x="0" y="563019"/>
                  </a:lnTo>
                  <a:lnTo>
                    <a:pt x="2827" y="506372"/>
                  </a:lnTo>
                  <a:lnTo>
                    <a:pt x="11413" y="450352"/>
                  </a:lnTo>
                  <a:lnTo>
                    <a:pt x="25339" y="396323"/>
                  </a:lnTo>
                  <a:lnTo>
                    <a:pt x="44291" y="344387"/>
                  </a:lnTo>
                  <a:lnTo>
                    <a:pt x="68060" y="295069"/>
                  </a:lnTo>
                  <a:lnTo>
                    <a:pt x="96332" y="248578"/>
                  </a:lnTo>
                  <a:lnTo>
                    <a:pt x="128791" y="205229"/>
                  </a:lnTo>
                  <a:lnTo>
                    <a:pt x="165125" y="165125"/>
                  </a:lnTo>
                  <a:lnTo>
                    <a:pt x="205229" y="128791"/>
                  </a:lnTo>
                  <a:lnTo>
                    <a:pt x="248578" y="96332"/>
                  </a:lnTo>
                  <a:lnTo>
                    <a:pt x="295069" y="68060"/>
                  </a:lnTo>
                  <a:lnTo>
                    <a:pt x="344387" y="44291"/>
                  </a:lnTo>
                  <a:lnTo>
                    <a:pt x="396323" y="25339"/>
                  </a:lnTo>
                  <a:lnTo>
                    <a:pt x="450352" y="11413"/>
                  </a:lnTo>
                  <a:lnTo>
                    <a:pt x="506372" y="2827"/>
                  </a:lnTo>
                  <a:lnTo>
                    <a:pt x="563019" y="0"/>
                  </a:lnTo>
                  <a:close/>
                </a:path>
              </a:pathLst>
            </a:custGeom>
            <a:ln w="73296">
              <a:solidFill>
                <a:srgbClr val="FFFFFF"/>
              </a:solidFill>
            </a:ln>
          </p:spPr>
          <p:txBody>
            <a:bodyPr wrap="square" lIns="0" tIns="0" rIns="0" bIns="0" rtlCol="0"/>
            <a:lstStyle/>
            <a:p>
              <a:endParaRPr/>
            </a:p>
          </p:txBody>
        </p:sp>
        <p:pic>
          <p:nvPicPr>
            <p:cNvPr id="6" name="object 6"/>
            <p:cNvPicPr/>
            <p:nvPr/>
          </p:nvPicPr>
          <p:blipFill>
            <a:blip r:embed="rId4" cstate="print"/>
            <a:stretch>
              <a:fillRect/>
            </a:stretch>
          </p:blipFill>
          <p:spPr>
            <a:xfrm>
              <a:off x="16432589" y="2227785"/>
              <a:ext cx="3671510" cy="7387209"/>
            </a:xfrm>
            <a:prstGeom prst="rect">
              <a:avLst/>
            </a:prstGeom>
          </p:spPr>
        </p:pic>
        <p:pic>
          <p:nvPicPr>
            <p:cNvPr id="7" name="object 7"/>
            <p:cNvPicPr/>
            <p:nvPr/>
          </p:nvPicPr>
          <p:blipFill>
            <a:blip r:embed="rId5" cstate="print"/>
            <a:stretch>
              <a:fillRect/>
            </a:stretch>
          </p:blipFill>
          <p:spPr>
            <a:xfrm>
              <a:off x="16716559" y="2511755"/>
              <a:ext cx="3163882" cy="6846702"/>
            </a:xfrm>
            <a:prstGeom prst="rect">
              <a:avLst/>
            </a:prstGeom>
          </p:spPr>
        </p:pic>
        <p:sp>
          <p:nvSpPr>
            <p:cNvPr id="8" name="object 8"/>
            <p:cNvSpPr/>
            <p:nvPr/>
          </p:nvSpPr>
          <p:spPr>
            <a:xfrm>
              <a:off x="16679911" y="2475107"/>
              <a:ext cx="3237230" cy="6920230"/>
            </a:xfrm>
            <a:custGeom>
              <a:avLst/>
              <a:gdLst/>
              <a:ahLst/>
              <a:cxnLst/>
              <a:rect l="l" t="t" r="r" b="b"/>
              <a:pathLst>
                <a:path w="3237230" h="6920230">
                  <a:moveTo>
                    <a:pt x="563019" y="0"/>
                  </a:moveTo>
                  <a:lnTo>
                    <a:pt x="3237178" y="0"/>
                  </a:lnTo>
                  <a:lnTo>
                    <a:pt x="3237178" y="6356979"/>
                  </a:lnTo>
                  <a:lnTo>
                    <a:pt x="3234351" y="6413626"/>
                  </a:lnTo>
                  <a:lnTo>
                    <a:pt x="3225765" y="6469645"/>
                  </a:lnTo>
                  <a:lnTo>
                    <a:pt x="3211839" y="6523675"/>
                  </a:lnTo>
                  <a:lnTo>
                    <a:pt x="3192887" y="6575611"/>
                  </a:lnTo>
                  <a:lnTo>
                    <a:pt x="3169118" y="6624929"/>
                  </a:lnTo>
                  <a:lnTo>
                    <a:pt x="3140846" y="6671419"/>
                  </a:lnTo>
                  <a:lnTo>
                    <a:pt x="3108387" y="6714769"/>
                  </a:lnTo>
                  <a:lnTo>
                    <a:pt x="3072053" y="6754872"/>
                  </a:lnTo>
                  <a:lnTo>
                    <a:pt x="3031949" y="6791206"/>
                  </a:lnTo>
                  <a:lnTo>
                    <a:pt x="2988600" y="6823666"/>
                  </a:lnTo>
                  <a:lnTo>
                    <a:pt x="2942109" y="6851937"/>
                  </a:lnTo>
                  <a:lnTo>
                    <a:pt x="2892791" y="6875706"/>
                  </a:lnTo>
                  <a:lnTo>
                    <a:pt x="2840855" y="6894659"/>
                  </a:lnTo>
                  <a:lnTo>
                    <a:pt x="2786826" y="6908585"/>
                  </a:lnTo>
                  <a:lnTo>
                    <a:pt x="2730806" y="6917171"/>
                  </a:lnTo>
                  <a:lnTo>
                    <a:pt x="2674159" y="6919998"/>
                  </a:lnTo>
                  <a:lnTo>
                    <a:pt x="0" y="6919998"/>
                  </a:lnTo>
                  <a:lnTo>
                    <a:pt x="0" y="563019"/>
                  </a:lnTo>
                  <a:lnTo>
                    <a:pt x="2827" y="506372"/>
                  </a:lnTo>
                  <a:lnTo>
                    <a:pt x="11413" y="450352"/>
                  </a:lnTo>
                  <a:lnTo>
                    <a:pt x="25339" y="396323"/>
                  </a:lnTo>
                  <a:lnTo>
                    <a:pt x="44291" y="344387"/>
                  </a:lnTo>
                  <a:lnTo>
                    <a:pt x="68060" y="295069"/>
                  </a:lnTo>
                  <a:lnTo>
                    <a:pt x="96332" y="248578"/>
                  </a:lnTo>
                  <a:lnTo>
                    <a:pt x="128791" y="205229"/>
                  </a:lnTo>
                  <a:lnTo>
                    <a:pt x="165125" y="165125"/>
                  </a:lnTo>
                  <a:lnTo>
                    <a:pt x="205229" y="128791"/>
                  </a:lnTo>
                  <a:lnTo>
                    <a:pt x="248578" y="96332"/>
                  </a:lnTo>
                  <a:lnTo>
                    <a:pt x="295069" y="68060"/>
                  </a:lnTo>
                  <a:lnTo>
                    <a:pt x="344387" y="44291"/>
                  </a:lnTo>
                  <a:lnTo>
                    <a:pt x="396323" y="25339"/>
                  </a:lnTo>
                  <a:lnTo>
                    <a:pt x="450352" y="11413"/>
                  </a:lnTo>
                  <a:lnTo>
                    <a:pt x="506372" y="2827"/>
                  </a:lnTo>
                  <a:lnTo>
                    <a:pt x="563019" y="0"/>
                  </a:lnTo>
                  <a:close/>
                </a:path>
              </a:pathLst>
            </a:custGeom>
            <a:ln w="73296">
              <a:solidFill>
                <a:srgbClr val="FFFFFF"/>
              </a:solidFill>
            </a:ln>
          </p:spPr>
          <p:txBody>
            <a:bodyPr wrap="square" lIns="0" tIns="0" rIns="0" bIns="0" rtlCol="0"/>
            <a:lstStyle/>
            <a:p>
              <a:endParaRPr/>
            </a:p>
          </p:txBody>
        </p:sp>
        <p:sp>
          <p:nvSpPr>
            <p:cNvPr id="9" name="object 9"/>
            <p:cNvSpPr/>
            <p:nvPr/>
          </p:nvSpPr>
          <p:spPr>
            <a:xfrm>
              <a:off x="15600781" y="5935735"/>
              <a:ext cx="1431290" cy="407670"/>
            </a:xfrm>
            <a:custGeom>
              <a:avLst/>
              <a:gdLst/>
              <a:ahLst/>
              <a:cxnLst/>
              <a:rect l="l" t="t" r="r" b="b"/>
              <a:pathLst>
                <a:path w="1431290" h="407670">
                  <a:moveTo>
                    <a:pt x="1227606" y="0"/>
                  </a:moveTo>
                  <a:lnTo>
                    <a:pt x="1227606" y="101777"/>
                  </a:lnTo>
                  <a:lnTo>
                    <a:pt x="0" y="101777"/>
                  </a:lnTo>
                  <a:lnTo>
                    <a:pt x="0" y="305331"/>
                  </a:lnTo>
                  <a:lnTo>
                    <a:pt x="1227606" y="305331"/>
                  </a:lnTo>
                  <a:lnTo>
                    <a:pt x="1227606" y="407108"/>
                  </a:lnTo>
                  <a:lnTo>
                    <a:pt x="1431160" y="203554"/>
                  </a:lnTo>
                  <a:lnTo>
                    <a:pt x="1227606" y="0"/>
                  </a:lnTo>
                  <a:close/>
                </a:path>
              </a:pathLst>
            </a:custGeom>
            <a:solidFill>
              <a:srgbClr val="FFC000"/>
            </a:solidFill>
          </p:spPr>
          <p:txBody>
            <a:bodyPr wrap="square" lIns="0" tIns="0" rIns="0" bIns="0" rtlCol="0"/>
            <a:lstStyle/>
            <a:p>
              <a:endParaRPr/>
            </a:p>
          </p:txBody>
        </p:sp>
        <p:sp>
          <p:nvSpPr>
            <p:cNvPr id="10" name="object 10"/>
            <p:cNvSpPr/>
            <p:nvPr/>
          </p:nvSpPr>
          <p:spPr>
            <a:xfrm>
              <a:off x="15600781" y="5935735"/>
              <a:ext cx="1431290" cy="407670"/>
            </a:xfrm>
            <a:custGeom>
              <a:avLst/>
              <a:gdLst/>
              <a:ahLst/>
              <a:cxnLst/>
              <a:rect l="l" t="t" r="r" b="b"/>
              <a:pathLst>
                <a:path w="1431290" h="407670">
                  <a:moveTo>
                    <a:pt x="0" y="101777"/>
                  </a:moveTo>
                  <a:lnTo>
                    <a:pt x="1227606" y="101777"/>
                  </a:lnTo>
                  <a:lnTo>
                    <a:pt x="1227606" y="0"/>
                  </a:lnTo>
                  <a:lnTo>
                    <a:pt x="1431160" y="203554"/>
                  </a:lnTo>
                  <a:lnTo>
                    <a:pt x="1227606" y="407108"/>
                  </a:lnTo>
                  <a:lnTo>
                    <a:pt x="1227606" y="305331"/>
                  </a:lnTo>
                  <a:lnTo>
                    <a:pt x="0" y="305331"/>
                  </a:lnTo>
                  <a:lnTo>
                    <a:pt x="0" y="101777"/>
                  </a:lnTo>
                  <a:close/>
                </a:path>
              </a:pathLst>
            </a:custGeom>
            <a:ln w="10470">
              <a:solidFill>
                <a:srgbClr val="6C4F00"/>
              </a:solidFill>
            </a:ln>
          </p:spPr>
          <p:txBody>
            <a:bodyPr wrap="square" lIns="0" tIns="0" rIns="0" bIns="0" rtlCol="0"/>
            <a:lstStyle/>
            <a:p>
              <a:endParaRPr/>
            </a:p>
          </p:txBody>
        </p:sp>
      </p:grpSp>
      <p:sp>
        <p:nvSpPr>
          <p:cNvPr id="11" name="object 11"/>
          <p:cNvSpPr txBox="1"/>
          <p:nvPr/>
        </p:nvSpPr>
        <p:spPr>
          <a:xfrm>
            <a:off x="1030954" y="3003071"/>
            <a:ext cx="9905365" cy="2929255"/>
          </a:xfrm>
          <a:prstGeom prst="rect">
            <a:avLst/>
          </a:prstGeom>
        </p:spPr>
        <p:txBody>
          <a:bodyPr vert="horz" wrap="square" lIns="0" tIns="106045" rIns="0" bIns="0" rtlCol="0">
            <a:spAutoFit/>
          </a:bodyPr>
          <a:lstStyle/>
          <a:p>
            <a:pPr marL="483234" indent="-470534">
              <a:lnSpc>
                <a:spcPct val="100000"/>
              </a:lnSpc>
              <a:spcBef>
                <a:spcPts val="835"/>
              </a:spcBef>
              <a:buClr>
                <a:srgbClr val="2E7787"/>
              </a:buClr>
              <a:buSzPct val="120338"/>
              <a:buFont typeface="Arial"/>
              <a:buChar char="•"/>
              <a:tabLst>
                <a:tab pos="483234" algn="l"/>
              </a:tabLst>
            </a:pPr>
            <a:r>
              <a:rPr sz="2950" dirty="0">
                <a:solidFill>
                  <a:srgbClr val="2E7787"/>
                </a:solidFill>
                <a:latin typeface="Arial"/>
                <a:cs typeface="Arial"/>
              </a:rPr>
              <a:t>Εισάγετε</a:t>
            </a:r>
            <a:r>
              <a:rPr sz="2950" spc="-10" dirty="0">
                <a:solidFill>
                  <a:srgbClr val="2E7787"/>
                </a:solidFill>
                <a:latin typeface="Arial"/>
                <a:cs typeface="Arial"/>
              </a:rPr>
              <a:t> </a:t>
            </a:r>
            <a:r>
              <a:rPr sz="2950" dirty="0">
                <a:solidFill>
                  <a:srgbClr val="2E7787"/>
                </a:solidFill>
                <a:latin typeface="Arial"/>
                <a:cs typeface="Arial"/>
              </a:rPr>
              <a:t>τον</a:t>
            </a:r>
            <a:r>
              <a:rPr sz="2950" spc="-5" dirty="0">
                <a:solidFill>
                  <a:srgbClr val="2E7787"/>
                </a:solidFill>
                <a:latin typeface="Arial"/>
                <a:cs typeface="Arial"/>
              </a:rPr>
              <a:t> </a:t>
            </a:r>
            <a:r>
              <a:rPr sz="2950" dirty="0">
                <a:solidFill>
                  <a:srgbClr val="2E7787"/>
                </a:solidFill>
                <a:latin typeface="Arial"/>
                <a:cs typeface="Arial"/>
              </a:rPr>
              <a:t>αριθμό</a:t>
            </a:r>
            <a:r>
              <a:rPr sz="2950" spc="-5"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κινητού</a:t>
            </a:r>
            <a:r>
              <a:rPr sz="2950" spc="-5" dirty="0">
                <a:solidFill>
                  <a:srgbClr val="2E7787"/>
                </a:solidFill>
                <a:latin typeface="Arial"/>
                <a:cs typeface="Arial"/>
              </a:rPr>
              <a:t> </a:t>
            </a:r>
            <a:r>
              <a:rPr sz="2950" dirty="0">
                <a:solidFill>
                  <a:srgbClr val="2E7787"/>
                </a:solidFill>
                <a:latin typeface="Arial"/>
                <a:cs typeface="Arial"/>
              </a:rPr>
              <a:t>σας</a:t>
            </a:r>
            <a:r>
              <a:rPr sz="2950" spc="-5" dirty="0">
                <a:solidFill>
                  <a:srgbClr val="2E7787"/>
                </a:solidFill>
                <a:latin typeface="Arial"/>
                <a:cs typeface="Arial"/>
              </a:rPr>
              <a:t> </a:t>
            </a:r>
            <a:r>
              <a:rPr sz="2950" dirty="0">
                <a:solidFill>
                  <a:srgbClr val="2E7787"/>
                </a:solidFill>
                <a:latin typeface="Arial"/>
                <a:cs typeface="Arial"/>
              </a:rPr>
              <a:t>και </a:t>
            </a:r>
            <a:r>
              <a:rPr sz="2950" spc="-10" dirty="0">
                <a:solidFill>
                  <a:srgbClr val="2E7787"/>
                </a:solidFill>
                <a:latin typeface="Arial"/>
                <a:cs typeface="Arial"/>
              </a:rPr>
              <a:t>πατήστε</a:t>
            </a:r>
            <a:endParaRPr sz="2950">
              <a:latin typeface="Arial"/>
              <a:cs typeface="Arial"/>
            </a:endParaRPr>
          </a:p>
          <a:p>
            <a:pPr marL="483234">
              <a:lnSpc>
                <a:spcPct val="100000"/>
              </a:lnSpc>
              <a:spcBef>
                <a:spcPts val="735"/>
              </a:spcBef>
            </a:pPr>
            <a:r>
              <a:rPr sz="2950" spc="-10" dirty="0">
                <a:solidFill>
                  <a:srgbClr val="2E7787"/>
                </a:solidFill>
                <a:latin typeface="Arial"/>
                <a:cs typeface="Arial"/>
              </a:rPr>
              <a:t>«Πιστοποίηση».</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Θα</a:t>
            </a:r>
            <a:r>
              <a:rPr sz="2950" spc="-5" dirty="0">
                <a:solidFill>
                  <a:srgbClr val="2E7787"/>
                </a:solidFill>
                <a:latin typeface="Arial"/>
                <a:cs typeface="Arial"/>
              </a:rPr>
              <a:t> </a:t>
            </a:r>
            <a:r>
              <a:rPr sz="2950" dirty="0">
                <a:solidFill>
                  <a:srgbClr val="2E7787"/>
                </a:solidFill>
                <a:latin typeface="Arial"/>
                <a:cs typeface="Arial"/>
              </a:rPr>
              <a:t>λάβετε</a:t>
            </a:r>
            <a:r>
              <a:rPr sz="2950" spc="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SMS</a:t>
            </a:r>
            <a:r>
              <a:rPr sz="2950" spc="-15" dirty="0">
                <a:solidFill>
                  <a:srgbClr val="2E7787"/>
                </a:solidFill>
                <a:latin typeface="Arial"/>
                <a:cs typeface="Arial"/>
              </a:rPr>
              <a:t> </a:t>
            </a:r>
            <a:r>
              <a:rPr sz="2950" dirty="0">
                <a:solidFill>
                  <a:srgbClr val="2E7787"/>
                </a:solidFill>
                <a:latin typeface="Arial"/>
                <a:cs typeface="Arial"/>
              </a:rPr>
              <a:t>στο κινητό</a:t>
            </a:r>
            <a:r>
              <a:rPr sz="2950" spc="-15" dirty="0">
                <a:solidFill>
                  <a:srgbClr val="2E7787"/>
                </a:solidFill>
                <a:latin typeface="Arial"/>
                <a:cs typeface="Arial"/>
              </a:rPr>
              <a:t> </a:t>
            </a:r>
            <a:r>
              <a:rPr sz="2950" dirty="0">
                <a:solidFill>
                  <a:srgbClr val="2E7787"/>
                </a:solidFill>
                <a:latin typeface="Arial"/>
                <a:cs typeface="Arial"/>
              </a:rPr>
              <a:t>σας</a:t>
            </a:r>
            <a:r>
              <a:rPr sz="2950" spc="10" dirty="0">
                <a:solidFill>
                  <a:srgbClr val="2E7787"/>
                </a:solidFill>
                <a:latin typeface="Arial"/>
                <a:cs typeface="Arial"/>
              </a:rPr>
              <a:t> </a:t>
            </a:r>
            <a:r>
              <a:rPr sz="2950" dirty="0">
                <a:solidFill>
                  <a:srgbClr val="2E7787"/>
                </a:solidFill>
                <a:latin typeface="Arial"/>
                <a:cs typeface="Arial"/>
              </a:rPr>
              <a:t>κωδικό μιας </a:t>
            </a:r>
            <a:r>
              <a:rPr sz="2950" spc="-10" dirty="0">
                <a:solidFill>
                  <a:srgbClr val="2E7787"/>
                </a:solidFill>
                <a:latin typeface="Arial"/>
                <a:cs typeface="Arial"/>
              </a:rPr>
              <a:t>χρήσης</a:t>
            </a:r>
            <a:endParaRPr sz="2950">
              <a:latin typeface="Arial"/>
              <a:cs typeface="Arial"/>
            </a:endParaRPr>
          </a:p>
          <a:p>
            <a:pPr marL="483234">
              <a:lnSpc>
                <a:spcPct val="100000"/>
              </a:lnSpc>
              <a:spcBef>
                <a:spcPts val="730"/>
              </a:spcBef>
            </a:pPr>
            <a:r>
              <a:rPr sz="2950" dirty="0">
                <a:solidFill>
                  <a:srgbClr val="2E7787"/>
                </a:solidFill>
                <a:latin typeface="Arial"/>
                <a:cs typeface="Arial"/>
              </a:rPr>
              <a:t>(OTP),</a:t>
            </a:r>
            <a:r>
              <a:rPr sz="2950" spc="-15" dirty="0">
                <a:solidFill>
                  <a:srgbClr val="2E7787"/>
                </a:solidFill>
                <a:latin typeface="Arial"/>
                <a:cs typeface="Arial"/>
              </a:rPr>
              <a:t> </a:t>
            </a:r>
            <a:r>
              <a:rPr sz="2950" dirty="0">
                <a:solidFill>
                  <a:srgbClr val="2E7787"/>
                </a:solidFill>
                <a:latin typeface="Arial"/>
                <a:cs typeface="Arial"/>
              </a:rPr>
              <a:t>τον οποίο</a:t>
            </a:r>
            <a:r>
              <a:rPr sz="2950" spc="-5" dirty="0">
                <a:solidFill>
                  <a:srgbClr val="2E7787"/>
                </a:solidFill>
                <a:latin typeface="Arial"/>
                <a:cs typeface="Arial"/>
              </a:rPr>
              <a:t> </a:t>
            </a:r>
            <a:r>
              <a:rPr sz="2950" dirty="0">
                <a:solidFill>
                  <a:srgbClr val="2E7787"/>
                </a:solidFill>
                <a:latin typeface="Arial"/>
                <a:cs typeface="Arial"/>
              </a:rPr>
              <a:t>θα πρέπει</a:t>
            </a:r>
            <a:r>
              <a:rPr sz="2950" spc="-1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εισάγετε</a:t>
            </a:r>
            <a:r>
              <a:rPr sz="2950" spc="-15" dirty="0">
                <a:solidFill>
                  <a:srgbClr val="2E7787"/>
                </a:solidFill>
                <a:latin typeface="Arial"/>
                <a:cs typeface="Arial"/>
              </a:rPr>
              <a:t> </a:t>
            </a:r>
            <a:r>
              <a:rPr sz="2950" dirty="0">
                <a:solidFill>
                  <a:srgbClr val="2E7787"/>
                </a:solidFill>
                <a:latin typeface="Arial"/>
                <a:cs typeface="Arial"/>
              </a:rPr>
              <a:t>και να </a:t>
            </a:r>
            <a:r>
              <a:rPr sz="2950" spc="-10" dirty="0">
                <a:solidFill>
                  <a:srgbClr val="2E7787"/>
                </a:solidFill>
                <a:latin typeface="Arial"/>
                <a:cs typeface="Arial"/>
              </a:rPr>
              <a:t>πατήσετε</a:t>
            </a:r>
            <a:endParaRPr sz="2950">
              <a:latin typeface="Arial"/>
              <a:cs typeface="Arial"/>
            </a:endParaRPr>
          </a:p>
          <a:p>
            <a:pPr marL="483234">
              <a:lnSpc>
                <a:spcPct val="100000"/>
              </a:lnSpc>
              <a:spcBef>
                <a:spcPts val="740"/>
              </a:spcBef>
            </a:pPr>
            <a:r>
              <a:rPr sz="2950" spc="-10" dirty="0">
                <a:solidFill>
                  <a:srgbClr val="2E7787"/>
                </a:solidFill>
                <a:latin typeface="Arial"/>
                <a:cs typeface="Arial"/>
              </a:rPr>
              <a:t>«Επαλήθευση».</a:t>
            </a:r>
            <a:endParaRPr sz="2950">
              <a:latin typeface="Arial"/>
              <a:cs typeface="Arial"/>
            </a:endParaRPr>
          </a:p>
        </p:txBody>
      </p:sp>
      <p:pic>
        <p:nvPicPr>
          <p:cNvPr id="12" name="object 12"/>
          <p:cNvPicPr/>
          <p:nvPr/>
        </p:nvPicPr>
        <p:blipFill>
          <a:blip r:embed="rId6" cstate="print"/>
          <a:stretch>
            <a:fillRect/>
          </a:stretch>
        </p:blipFill>
        <p:spPr>
          <a:xfrm>
            <a:off x="1086660" y="461680"/>
            <a:ext cx="2601488" cy="982334"/>
          </a:xfrm>
          <a:prstGeom prst="rect">
            <a:avLst/>
          </a:prstGeom>
        </p:spPr>
      </p:pic>
      <p:sp>
        <p:nvSpPr>
          <p:cNvPr id="13" name="object 1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Σύστημα</a:t>
            </a:r>
            <a:r>
              <a:rPr spc="300" dirty="0"/>
              <a:t> </a:t>
            </a:r>
            <a:r>
              <a:rPr spc="60" dirty="0"/>
              <a:t>αποστολής</a:t>
            </a:r>
            <a:r>
              <a:rPr spc="305" dirty="0"/>
              <a:t> </a:t>
            </a:r>
            <a:r>
              <a:rPr spc="70" dirty="0"/>
              <a:t>αποτελεσμάτων</a:t>
            </a:r>
            <a:r>
              <a:rPr spc="310" dirty="0"/>
              <a:t> </a:t>
            </a:r>
            <a:r>
              <a:rPr spc="60" dirty="0"/>
              <a:t>από</a:t>
            </a:r>
            <a:r>
              <a:rPr spc="265" dirty="0"/>
              <a:t> </a:t>
            </a:r>
            <a:r>
              <a:rPr dirty="0"/>
              <a:t>τα</a:t>
            </a:r>
            <a:r>
              <a:rPr spc="270" dirty="0"/>
              <a:t> </a:t>
            </a:r>
            <a:r>
              <a:rPr spc="65" dirty="0"/>
              <a:t>εκλογικά</a:t>
            </a:r>
            <a:r>
              <a:rPr spc="305" dirty="0"/>
              <a:t> </a:t>
            </a:r>
            <a:r>
              <a:rPr spc="60" dirty="0"/>
              <a:t>κέντρα</a:t>
            </a:r>
          </a:p>
        </p:txBody>
      </p:sp>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456237" y="2178781"/>
            <a:ext cx="12647930" cy="8780145"/>
            <a:chOff x="7456237" y="2178781"/>
            <a:chExt cx="12647930" cy="8780145"/>
          </a:xfrm>
        </p:grpSpPr>
        <p:pic>
          <p:nvPicPr>
            <p:cNvPr id="3" name="object 3"/>
            <p:cNvPicPr/>
            <p:nvPr/>
          </p:nvPicPr>
          <p:blipFill>
            <a:blip r:embed="rId2" cstate="print"/>
            <a:stretch>
              <a:fillRect/>
            </a:stretch>
          </p:blipFill>
          <p:spPr>
            <a:xfrm>
              <a:off x="12126541" y="2178781"/>
              <a:ext cx="3704389" cy="7387209"/>
            </a:xfrm>
            <a:prstGeom prst="rect">
              <a:avLst/>
            </a:prstGeom>
          </p:spPr>
        </p:pic>
        <p:pic>
          <p:nvPicPr>
            <p:cNvPr id="4" name="object 4"/>
            <p:cNvPicPr/>
            <p:nvPr/>
          </p:nvPicPr>
          <p:blipFill>
            <a:blip r:embed="rId3" cstate="print"/>
            <a:stretch>
              <a:fillRect/>
            </a:stretch>
          </p:blipFill>
          <p:spPr>
            <a:xfrm>
              <a:off x="12410512" y="2462752"/>
              <a:ext cx="3163882" cy="6846702"/>
            </a:xfrm>
            <a:prstGeom prst="rect">
              <a:avLst/>
            </a:prstGeom>
          </p:spPr>
        </p:pic>
        <p:sp>
          <p:nvSpPr>
            <p:cNvPr id="5" name="object 5"/>
            <p:cNvSpPr/>
            <p:nvPr/>
          </p:nvSpPr>
          <p:spPr>
            <a:xfrm>
              <a:off x="12373864" y="2426104"/>
              <a:ext cx="3237230" cy="6920230"/>
            </a:xfrm>
            <a:custGeom>
              <a:avLst/>
              <a:gdLst/>
              <a:ahLst/>
              <a:cxnLst/>
              <a:rect l="l" t="t" r="r" b="b"/>
              <a:pathLst>
                <a:path w="3237230" h="6920230">
                  <a:moveTo>
                    <a:pt x="563019" y="0"/>
                  </a:moveTo>
                  <a:lnTo>
                    <a:pt x="3237178" y="0"/>
                  </a:lnTo>
                  <a:lnTo>
                    <a:pt x="3237178" y="6356979"/>
                  </a:lnTo>
                  <a:lnTo>
                    <a:pt x="3234351" y="6413626"/>
                  </a:lnTo>
                  <a:lnTo>
                    <a:pt x="3225765" y="6469645"/>
                  </a:lnTo>
                  <a:lnTo>
                    <a:pt x="3211839" y="6523675"/>
                  </a:lnTo>
                  <a:lnTo>
                    <a:pt x="3192887" y="6575611"/>
                  </a:lnTo>
                  <a:lnTo>
                    <a:pt x="3169118" y="6624929"/>
                  </a:lnTo>
                  <a:lnTo>
                    <a:pt x="3140846" y="6671419"/>
                  </a:lnTo>
                  <a:lnTo>
                    <a:pt x="3108387" y="6714769"/>
                  </a:lnTo>
                  <a:lnTo>
                    <a:pt x="3072053" y="6754872"/>
                  </a:lnTo>
                  <a:lnTo>
                    <a:pt x="3031949" y="6791206"/>
                  </a:lnTo>
                  <a:lnTo>
                    <a:pt x="2988600" y="6823666"/>
                  </a:lnTo>
                  <a:lnTo>
                    <a:pt x="2942109" y="6851937"/>
                  </a:lnTo>
                  <a:lnTo>
                    <a:pt x="2892791" y="6875706"/>
                  </a:lnTo>
                  <a:lnTo>
                    <a:pt x="2840855" y="6894659"/>
                  </a:lnTo>
                  <a:lnTo>
                    <a:pt x="2786826" y="6908585"/>
                  </a:lnTo>
                  <a:lnTo>
                    <a:pt x="2730806" y="6917171"/>
                  </a:lnTo>
                  <a:lnTo>
                    <a:pt x="2674159" y="6919998"/>
                  </a:lnTo>
                  <a:lnTo>
                    <a:pt x="0" y="6919998"/>
                  </a:lnTo>
                  <a:lnTo>
                    <a:pt x="0" y="563019"/>
                  </a:lnTo>
                  <a:lnTo>
                    <a:pt x="2827" y="506372"/>
                  </a:lnTo>
                  <a:lnTo>
                    <a:pt x="11413" y="450352"/>
                  </a:lnTo>
                  <a:lnTo>
                    <a:pt x="25339" y="396323"/>
                  </a:lnTo>
                  <a:lnTo>
                    <a:pt x="44291" y="344387"/>
                  </a:lnTo>
                  <a:lnTo>
                    <a:pt x="68060" y="295069"/>
                  </a:lnTo>
                  <a:lnTo>
                    <a:pt x="96332" y="248578"/>
                  </a:lnTo>
                  <a:lnTo>
                    <a:pt x="128791" y="205229"/>
                  </a:lnTo>
                  <a:lnTo>
                    <a:pt x="165125" y="165125"/>
                  </a:lnTo>
                  <a:lnTo>
                    <a:pt x="205229" y="128791"/>
                  </a:lnTo>
                  <a:lnTo>
                    <a:pt x="248578" y="96332"/>
                  </a:lnTo>
                  <a:lnTo>
                    <a:pt x="295069" y="68060"/>
                  </a:lnTo>
                  <a:lnTo>
                    <a:pt x="344387" y="44291"/>
                  </a:lnTo>
                  <a:lnTo>
                    <a:pt x="396323" y="25339"/>
                  </a:lnTo>
                  <a:lnTo>
                    <a:pt x="450352" y="11413"/>
                  </a:lnTo>
                  <a:lnTo>
                    <a:pt x="506372" y="2827"/>
                  </a:lnTo>
                  <a:lnTo>
                    <a:pt x="563019" y="0"/>
                  </a:lnTo>
                  <a:close/>
                </a:path>
              </a:pathLst>
            </a:custGeom>
            <a:ln w="73296">
              <a:solidFill>
                <a:srgbClr val="FFFFFF"/>
              </a:solidFill>
            </a:ln>
          </p:spPr>
          <p:txBody>
            <a:bodyPr wrap="square" lIns="0" tIns="0" rIns="0" bIns="0" rtlCol="0"/>
            <a:lstStyle/>
            <a:p>
              <a:endParaRPr/>
            </a:p>
          </p:txBody>
        </p:sp>
        <p:pic>
          <p:nvPicPr>
            <p:cNvPr id="6" name="object 6"/>
            <p:cNvPicPr/>
            <p:nvPr/>
          </p:nvPicPr>
          <p:blipFill>
            <a:blip r:embed="rId2" cstate="print"/>
            <a:stretch>
              <a:fillRect/>
            </a:stretch>
          </p:blipFill>
          <p:spPr>
            <a:xfrm>
              <a:off x="16220239" y="2178781"/>
              <a:ext cx="3704389" cy="7387209"/>
            </a:xfrm>
            <a:prstGeom prst="rect">
              <a:avLst/>
            </a:prstGeom>
          </p:spPr>
        </p:pic>
        <p:pic>
          <p:nvPicPr>
            <p:cNvPr id="7" name="object 7"/>
            <p:cNvPicPr/>
            <p:nvPr/>
          </p:nvPicPr>
          <p:blipFill>
            <a:blip r:embed="rId4" cstate="print"/>
            <a:stretch>
              <a:fillRect/>
            </a:stretch>
          </p:blipFill>
          <p:spPr>
            <a:xfrm>
              <a:off x="16504209" y="2462752"/>
              <a:ext cx="3163882" cy="6846702"/>
            </a:xfrm>
            <a:prstGeom prst="rect">
              <a:avLst/>
            </a:prstGeom>
          </p:spPr>
        </p:pic>
        <p:sp>
          <p:nvSpPr>
            <p:cNvPr id="8" name="object 8"/>
            <p:cNvSpPr/>
            <p:nvPr/>
          </p:nvSpPr>
          <p:spPr>
            <a:xfrm>
              <a:off x="16467561" y="2426104"/>
              <a:ext cx="3237230" cy="6920230"/>
            </a:xfrm>
            <a:custGeom>
              <a:avLst/>
              <a:gdLst/>
              <a:ahLst/>
              <a:cxnLst/>
              <a:rect l="l" t="t" r="r" b="b"/>
              <a:pathLst>
                <a:path w="3237230" h="6920230">
                  <a:moveTo>
                    <a:pt x="563019" y="0"/>
                  </a:moveTo>
                  <a:lnTo>
                    <a:pt x="3237178" y="0"/>
                  </a:lnTo>
                  <a:lnTo>
                    <a:pt x="3237178" y="6356979"/>
                  </a:lnTo>
                  <a:lnTo>
                    <a:pt x="3234351" y="6413626"/>
                  </a:lnTo>
                  <a:lnTo>
                    <a:pt x="3225765" y="6469645"/>
                  </a:lnTo>
                  <a:lnTo>
                    <a:pt x="3211839" y="6523675"/>
                  </a:lnTo>
                  <a:lnTo>
                    <a:pt x="3192887" y="6575611"/>
                  </a:lnTo>
                  <a:lnTo>
                    <a:pt x="3169118" y="6624929"/>
                  </a:lnTo>
                  <a:lnTo>
                    <a:pt x="3140846" y="6671419"/>
                  </a:lnTo>
                  <a:lnTo>
                    <a:pt x="3108387" y="6714769"/>
                  </a:lnTo>
                  <a:lnTo>
                    <a:pt x="3072053" y="6754872"/>
                  </a:lnTo>
                  <a:lnTo>
                    <a:pt x="3031949" y="6791206"/>
                  </a:lnTo>
                  <a:lnTo>
                    <a:pt x="2988600" y="6823666"/>
                  </a:lnTo>
                  <a:lnTo>
                    <a:pt x="2942109" y="6851937"/>
                  </a:lnTo>
                  <a:lnTo>
                    <a:pt x="2892791" y="6875706"/>
                  </a:lnTo>
                  <a:lnTo>
                    <a:pt x="2840855" y="6894659"/>
                  </a:lnTo>
                  <a:lnTo>
                    <a:pt x="2786826" y="6908585"/>
                  </a:lnTo>
                  <a:lnTo>
                    <a:pt x="2730806" y="6917171"/>
                  </a:lnTo>
                  <a:lnTo>
                    <a:pt x="2674159" y="6919998"/>
                  </a:lnTo>
                  <a:lnTo>
                    <a:pt x="0" y="6919998"/>
                  </a:lnTo>
                  <a:lnTo>
                    <a:pt x="0" y="563019"/>
                  </a:lnTo>
                  <a:lnTo>
                    <a:pt x="2827" y="506372"/>
                  </a:lnTo>
                  <a:lnTo>
                    <a:pt x="11413" y="450352"/>
                  </a:lnTo>
                  <a:lnTo>
                    <a:pt x="25339" y="396323"/>
                  </a:lnTo>
                  <a:lnTo>
                    <a:pt x="44291" y="344387"/>
                  </a:lnTo>
                  <a:lnTo>
                    <a:pt x="68060" y="295069"/>
                  </a:lnTo>
                  <a:lnTo>
                    <a:pt x="96332" y="248578"/>
                  </a:lnTo>
                  <a:lnTo>
                    <a:pt x="128791" y="205229"/>
                  </a:lnTo>
                  <a:lnTo>
                    <a:pt x="165125" y="165125"/>
                  </a:lnTo>
                  <a:lnTo>
                    <a:pt x="205229" y="128791"/>
                  </a:lnTo>
                  <a:lnTo>
                    <a:pt x="248578" y="96332"/>
                  </a:lnTo>
                  <a:lnTo>
                    <a:pt x="295069" y="68060"/>
                  </a:lnTo>
                  <a:lnTo>
                    <a:pt x="344387" y="44291"/>
                  </a:lnTo>
                  <a:lnTo>
                    <a:pt x="396323" y="25339"/>
                  </a:lnTo>
                  <a:lnTo>
                    <a:pt x="450352" y="11413"/>
                  </a:lnTo>
                  <a:lnTo>
                    <a:pt x="506372" y="2827"/>
                  </a:lnTo>
                  <a:lnTo>
                    <a:pt x="563019" y="0"/>
                  </a:lnTo>
                  <a:close/>
                </a:path>
              </a:pathLst>
            </a:custGeom>
            <a:ln w="73296">
              <a:solidFill>
                <a:srgbClr val="FFFFFF"/>
              </a:solidFill>
            </a:ln>
          </p:spPr>
          <p:txBody>
            <a:bodyPr wrap="square" lIns="0" tIns="0" rIns="0" bIns="0" rtlCol="0"/>
            <a:lstStyle/>
            <a:p>
              <a:endParaRPr/>
            </a:p>
          </p:txBody>
        </p:sp>
        <p:sp>
          <p:nvSpPr>
            <p:cNvPr id="9" name="object 9"/>
            <p:cNvSpPr/>
            <p:nvPr/>
          </p:nvSpPr>
          <p:spPr>
            <a:xfrm>
              <a:off x="15285398" y="5548731"/>
              <a:ext cx="1431290" cy="407670"/>
            </a:xfrm>
            <a:custGeom>
              <a:avLst/>
              <a:gdLst/>
              <a:ahLst/>
              <a:cxnLst/>
              <a:rect l="l" t="t" r="r" b="b"/>
              <a:pathLst>
                <a:path w="1431290" h="407670">
                  <a:moveTo>
                    <a:pt x="1227606" y="0"/>
                  </a:moveTo>
                  <a:lnTo>
                    <a:pt x="1227606" y="101777"/>
                  </a:lnTo>
                  <a:lnTo>
                    <a:pt x="0" y="101777"/>
                  </a:lnTo>
                  <a:lnTo>
                    <a:pt x="0" y="305331"/>
                  </a:lnTo>
                  <a:lnTo>
                    <a:pt x="1227606" y="305331"/>
                  </a:lnTo>
                  <a:lnTo>
                    <a:pt x="1227606" y="407108"/>
                  </a:lnTo>
                  <a:lnTo>
                    <a:pt x="1431160" y="203554"/>
                  </a:lnTo>
                  <a:lnTo>
                    <a:pt x="1227606" y="0"/>
                  </a:lnTo>
                  <a:close/>
                </a:path>
              </a:pathLst>
            </a:custGeom>
            <a:solidFill>
              <a:srgbClr val="FFC000"/>
            </a:solidFill>
          </p:spPr>
          <p:txBody>
            <a:bodyPr wrap="square" lIns="0" tIns="0" rIns="0" bIns="0" rtlCol="0"/>
            <a:lstStyle/>
            <a:p>
              <a:endParaRPr/>
            </a:p>
          </p:txBody>
        </p:sp>
        <p:sp>
          <p:nvSpPr>
            <p:cNvPr id="10" name="object 10"/>
            <p:cNvSpPr/>
            <p:nvPr/>
          </p:nvSpPr>
          <p:spPr>
            <a:xfrm>
              <a:off x="15285398" y="5548731"/>
              <a:ext cx="1431290" cy="407670"/>
            </a:xfrm>
            <a:custGeom>
              <a:avLst/>
              <a:gdLst/>
              <a:ahLst/>
              <a:cxnLst/>
              <a:rect l="l" t="t" r="r" b="b"/>
              <a:pathLst>
                <a:path w="1431290" h="407670">
                  <a:moveTo>
                    <a:pt x="0" y="101777"/>
                  </a:moveTo>
                  <a:lnTo>
                    <a:pt x="1227606" y="101777"/>
                  </a:lnTo>
                  <a:lnTo>
                    <a:pt x="1227606" y="0"/>
                  </a:lnTo>
                  <a:lnTo>
                    <a:pt x="1431160" y="203554"/>
                  </a:lnTo>
                  <a:lnTo>
                    <a:pt x="1227606" y="407108"/>
                  </a:lnTo>
                  <a:lnTo>
                    <a:pt x="1227606" y="305331"/>
                  </a:lnTo>
                  <a:lnTo>
                    <a:pt x="0" y="305331"/>
                  </a:lnTo>
                  <a:lnTo>
                    <a:pt x="0" y="101777"/>
                  </a:lnTo>
                  <a:close/>
                </a:path>
              </a:pathLst>
            </a:custGeom>
            <a:ln w="10470">
              <a:solidFill>
                <a:srgbClr val="6C4F00"/>
              </a:solidFill>
            </a:ln>
          </p:spPr>
          <p:txBody>
            <a:bodyPr wrap="square" lIns="0" tIns="0" rIns="0" bIns="0" rtlCol="0"/>
            <a:lstStyle/>
            <a:p>
              <a:endParaRPr/>
            </a:p>
          </p:txBody>
        </p:sp>
      </p:grpSp>
      <p:sp>
        <p:nvSpPr>
          <p:cNvPr id="11" name="object 11"/>
          <p:cNvSpPr txBox="1"/>
          <p:nvPr/>
        </p:nvSpPr>
        <p:spPr>
          <a:xfrm>
            <a:off x="1030954" y="3003071"/>
            <a:ext cx="10786745" cy="4558030"/>
          </a:xfrm>
          <a:prstGeom prst="rect">
            <a:avLst/>
          </a:prstGeom>
        </p:spPr>
        <p:txBody>
          <a:bodyPr vert="horz" wrap="square" lIns="0" tIns="12065" rIns="0" bIns="0" rtlCol="0">
            <a:spAutoFit/>
          </a:bodyPr>
          <a:lstStyle/>
          <a:p>
            <a:pPr marL="483234" marR="350520" indent="-471170" algn="just">
              <a:lnSpc>
                <a:spcPct val="120800"/>
              </a:lnSpc>
              <a:spcBef>
                <a:spcPts val="95"/>
              </a:spcBef>
              <a:buClr>
                <a:srgbClr val="2E7787"/>
              </a:buClr>
              <a:buSzPct val="120338"/>
              <a:buFont typeface="Arial"/>
              <a:buChar char="•"/>
              <a:tabLst>
                <a:tab pos="483234" algn="l"/>
              </a:tabLst>
            </a:pPr>
            <a:r>
              <a:rPr sz="2950" dirty="0">
                <a:solidFill>
                  <a:srgbClr val="2E7787"/>
                </a:solidFill>
                <a:latin typeface="Arial"/>
                <a:cs typeface="Arial"/>
              </a:rPr>
              <a:t>Αφού</a:t>
            </a:r>
            <a:r>
              <a:rPr sz="2950" spc="-10" dirty="0">
                <a:solidFill>
                  <a:srgbClr val="2E7787"/>
                </a:solidFill>
                <a:latin typeface="Arial"/>
                <a:cs typeface="Arial"/>
              </a:rPr>
              <a:t> </a:t>
            </a:r>
            <a:r>
              <a:rPr sz="2950" dirty="0">
                <a:solidFill>
                  <a:srgbClr val="2E7787"/>
                </a:solidFill>
                <a:latin typeface="Arial"/>
                <a:cs typeface="Arial"/>
              </a:rPr>
              <a:t>ολοκληρώσετε</a:t>
            </a:r>
            <a:r>
              <a:rPr sz="2950" spc="-30" dirty="0">
                <a:solidFill>
                  <a:srgbClr val="2E7787"/>
                </a:solidFill>
                <a:latin typeface="Arial"/>
                <a:cs typeface="Arial"/>
              </a:rPr>
              <a:t> </a:t>
            </a:r>
            <a:r>
              <a:rPr sz="2950" dirty="0">
                <a:solidFill>
                  <a:srgbClr val="2E7787"/>
                </a:solidFill>
                <a:latin typeface="Arial"/>
                <a:cs typeface="Arial"/>
              </a:rPr>
              <a:t>τη</a:t>
            </a:r>
            <a:r>
              <a:rPr sz="2950" spc="-5" dirty="0">
                <a:solidFill>
                  <a:srgbClr val="2E7787"/>
                </a:solidFill>
                <a:latin typeface="Arial"/>
                <a:cs typeface="Arial"/>
              </a:rPr>
              <a:t> </a:t>
            </a:r>
            <a:r>
              <a:rPr sz="2950" dirty="0">
                <a:solidFill>
                  <a:srgbClr val="2E7787"/>
                </a:solidFill>
                <a:latin typeface="Arial"/>
                <a:cs typeface="Arial"/>
              </a:rPr>
              <a:t>διαδικασία</a:t>
            </a:r>
            <a:r>
              <a:rPr sz="2950" spc="-10" dirty="0">
                <a:solidFill>
                  <a:srgbClr val="2E7787"/>
                </a:solidFill>
                <a:latin typeface="Arial"/>
                <a:cs typeface="Arial"/>
              </a:rPr>
              <a:t> </a:t>
            </a:r>
            <a:r>
              <a:rPr sz="2950" dirty="0">
                <a:solidFill>
                  <a:srgbClr val="2E7787"/>
                </a:solidFill>
                <a:latin typeface="Arial"/>
                <a:cs typeface="Arial"/>
              </a:rPr>
              <a:t>ταυτοποίησης,</a:t>
            </a:r>
            <a:r>
              <a:rPr sz="2950" spc="-10" dirty="0">
                <a:solidFill>
                  <a:srgbClr val="2E7787"/>
                </a:solidFill>
                <a:latin typeface="Arial"/>
                <a:cs typeface="Arial"/>
              </a:rPr>
              <a:t> μπορείτε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προσθέσετε</a:t>
            </a:r>
            <a:r>
              <a:rPr sz="2950" spc="-10" dirty="0">
                <a:solidFill>
                  <a:srgbClr val="2E7787"/>
                </a:solidFill>
                <a:latin typeface="Arial"/>
                <a:cs typeface="Arial"/>
              </a:rPr>
              <a:t> </a:t>
            </a:r>
            <a:r>
              <a:rPr sz="2950" dirty="0">
                <a:solidFill>
                  <a:srgbClr val="2E7787"/>
                </a:solidFill>
                <a:latin typeface="Arial"/>
                <a:cs typeface="Arial"/>
              </a:rPr>
              <a:t>εικονίδιο</a:t>
            </a:r>
            <a:r>
              <a:rPr sz="2950" spc="-25" dirty="0">
                <a:solidFill>
                  <a:srgbClr val="2E7787"/>
                </a:solidFill>
                <a:latin typeface="Arial"/>
                <a:cs typeface="Arial"/>
              </a:rPr>
              <a:t> </a:t>
            </a:r>
            <a:r>
              <a:rPr sz="2950" dirty="0">
                <a:solidFill>
                  <a:srgbClr val="2E7787"/>
                </a:solidFill>
                <a:latin typeface="Arial"/>
                <a:cs typeface="Arial"/>
              </a:rPr>
              <a:t>της εφαρμογής</a:t>
            </a:r>
            <a:r>
              <a:rPr sz="2950" spc="-15" dirty="0">
                <a:solidFill>
                  <a:srgbClr val="2E7787"/>
                </a:solidFill>
                <a:latin typeface="Arial"/>
                <a:cs typeface="Arial"/>
              </a:rPr>
              <a:t> </a:t>
            </a:r>
            <a:r>
              <a:rPr sz="2950" dirty="0">
                <a:solidFill>
                  <a:srgbClr val="2E7787"/>
                </a:solidFill>
                <a:latin typeface="Arial"/>
                <a:cs typeface="Arial"/>
              </a:rPr>
              <a:t>στην</a:t>
            </a:r>
            <a:r>
              <a:rPr sz="2950" spc="-5" dirty="0">
                <a:solidFill>
                  <a:srgbClr val="2E7787"/>
                </a:solidFill>
                <a:latin typeface="Arial"/>
                <a:cs typeface="Arial"/>
              </a:rPr>
              <a:t> </a:t>
            </a:r>
            <a:r>
              <a:rPr sz="2950" dirty="0">
                <a:solidFill>
                  <a:srgbClr val="2E7787"/>
                </a:solidFill>
                <a:latin typeface="Arial"/>
                <a:cs typeface="Arial"/>
              </a:rPr>
              <a:t>κυρίως</a:t>
            </a:r>
            <a:r>
              <a:rPr sz="2950" spc="5" dirty="0">
                <a:solidFill>
                  <a:srgbClr val="2E7787"/>
                </a:solidFill>
                <a:latin typeface="Arial"/>
                <a:cs typeface="Arial"/>
              </a:rPr>
              <a:t> </a:t>
            </a:r>
            <a:r>
              <a:rPr sz="2950" spc="-10" dirty="0">
                <a:solidFill>
                  <a:srgbClr val="2E7787"/>
                </a:solidFill>
                <a:latin typeface="Arial"/>
                <a:cs typeface="Arial"/>
              </a:rPr>
              <a:t>οθόνη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συσκευής</a:t>
            </a:r>
            <a:r>
              <a:rPr sz="2950" spc="-5" dirty="0">
                <a:solidFill>
                  <a:srgbClr val="2E7787"/>
                </a:solidFill>
                <a:latin typeface="Arial"/>
                <a:cs typeface="Arial"/>
              </a:rPr>
              <a:t> </a:t>
            </a:r>
            <a:r>
              <a:rPr sz="2950" dirty="0">
                <a:solidFill>
                  <a:srgbClr val="2E7787"/>
                </a:solidFill>
                <a:latin typeface="Arial"/>
                <a:cs typeface="Arial"/>
              </a:rPr>
              <a:t>σας,</a:t>
            </a:r>
            <a:r>
              <a:rPr sz="2950" spc="10" dirty="0">
                <a:solidFill>
                  <a:srgbClr val="2E7787"/>
                </a:solidFill>
                <a:latin typeface="Arial"/>
                <a:cs typeface="Arial"/>
              </a:rPr>
              <a:t> </a:t>
            </a:r>
            <a:r>
              <a:rPr sz="2950" dirty="0">
                <a:solidFill>
                  <a:srgbClr val="2E7787"/>
                </a:solidFill>
                <a:latin typeface="Arial"/>
                <a:cs typeface="Arial"/>
              </a:rPr>
              <a:t>για</a:t>
            </a:r>
            <a:r>
              <a:rPr sz="2950" spc="-10" dirty="0">
                <a:solidFill>
                  <a:srgbClr val="2E7787"/>
                </a:solidFill>
                <a:latin typeface="Arial"/>
                <a:cs typeface="Arial"/>
              </a:rPr>
              <a:t> </a:t>
            </a:r>
            <a:r>
              <a:rPr sz="2950" dirty="0">
                <a:solidFill>
                  <a:srgbClr val="2E7787"/>
                </a:solidFill>
                <a:latin typeface="Arial"/>
                <a:cs typeface="Arial"/>
              </a:rPr>
              <a:t>εύκολη</a:t>
            </a:r>
            <a:r>
              <a:rPr sz="2950" spc="-5" dirty="0">
                <a:solidFill>
                  <a:srgbClr val="2E7787"/>
                </a:solidFill>
                <a:latin typeface="Arial"/>
                <a:cs typeface="Arial"/>
              </a:rPr>
              <a:t> </a:t>
            </a:r>
            <a:r>
              <a:rPr sz="2950" dirty="0">
                <a:solidFill>
                  <a:srgbClr val="2E7787"/>
                </a:solidFill>
                <a:latin typeface="Arial"/>
                <a:cs typeface="Arial"/>
              </a:rPr>
              <a:t>πρόσβαση</a:t>
            </a:r>
            <a:r>
              <a:rPr sz="2950" spc="5" dirty="0">
                <a:solidFill>
                  <a:srgbClr val="2E7787"/>
                </a:solidFill>
                <a:latin typeface="Arial"/>
                <a:cs typeface="Arial"/>
              </a:rPr>
              <a:t> </a:t>
            </a:r>
            <a:r>
              <a:rPr sz="2950" dirty="0">
                <a:solidFill>
                  <a:srgbClr val="2E7787"/>
                </a:solidFill>
                <a:latin typeface="Arial"/>
                <a:cs typeface="Arial"/>
              </a:rPr>
              <a:t>στη</a:t>
            </a:r>
            <a:r>
              <a:rPr sz="2950" spc="-5" dirty="0">
                <a:solidFill>
                  <a:srgbClr val="2E7787"/>
                </a:solidFill>
                <a:latin typeface="Arial"/>
                <a:cs typeface="Arial"/>
              </a:rPr>
              <a:t> </a:t>
            </a:r>
            <a:r>
              <a:rPr sz="2950" spc="-10" dirty="0">
                <a:solidFill>
                  <a:srgbClr val="2E7787"/>
                </a:solidFill>
                <a:latin typeface="Arial"/>
                <a:cs typeface="Arial"/>
              </a:rPr>
              <a:t>συνέχεια,</a:t>
            </a:r>
            <a:endParaRPr sz="2950">
              <a:latin typeface="Arial"/>
              <a:cs typeface="Arial"/>
            </a:endParaRPr>
          </a:p>
          <a:p>
            <a:pPr marL="483234" marR="667385" algn="just">
              <a:lnSpc>
                <a:spcPct val="120700"/>
              </a:lnSpc>
              <a:spcBef>
                <a:spcPts val="5"/>
              </a:spcBef>
            </a:pPr>
            <a:r>
              <a:rPr sz="2950" dirty="0">
                <a:solidFill>
                  <a:srgbClr val="2E7787"/>
                </a:solidFill>
                <a:latin typeface="Arial"/>
                <a:cs typeface="Arial"/>
              </a:rPr>
              <a:t>πατώντας «Προσθήκη</a:t>
            </a:r>
            <a:r>
              <a:rPr sz="2950" spc="-15" dirty="0">
                <a:solidFill>
                  <a:srgbClr val="2E7787"/>
                </a:solidFill>
                <a:latin typeface="Arial"/>
                <a:cs typeface="Arial"/>
              </a:rPr>
              <a:t> </a:t>
            </a:r>
            <a:r>
              <a:rPr sz="2950" dirty="0">
                <a:solidFill>
                  <a:srgbClr val="2E7787"/>
                </a:solidFill>
                <a:latin typeface="Arial"/>
                <a:cs typeface="Arial"/>
              </a:rPr>
              <a:t>στην</a:t>
            </a:r>
            <a:r>
              <a:rPr sz="2950" spc="-5" dirty="0">
                <a:solidFill>
                  <a:srgbClr val="2E7787"/>
                </a:solidFill>
                <a:latin typeface="Arial"/>
                <a:cs typeface="Arial"/>
              </a:rPr>
              <a:t> </a:t>
            </a:r>
            <a:r>
              <a:rPr sz="2950" dirty="0">
                <a:solidFill>
                  <a:srgbClr val="2E7787"/>
                </a:solidFill>
                <a:latin typeface="Arial"/>
                <a:cs typeface="Arial"/>
              </a:rPr>
              <a:t>οθόνη»</a:t>
            </a:r>
            <a:r>
              <a:rPr sz="2950" spc="-20"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ακολουθώντας</a:t>
            </a:r>
            <a:r>
              <a:rPr sz="2950" spc="5" dirty="0">
                <a:solidFill>
                  <a:srgbClr val="2E7787"/>
                </a:solidFill>
                <a:latin typeface="Arial"/>
                <a:cs typeface="Arial"/>
              </a:rPr>
              <a:t> </a:t>
            </a:r>
            <a:r>
              <a:rPr sz="2950" spc="-25" dirty="0">
                <a:solidFill>
                  <a:srgbClr val="2E7787"/>
                </a:solidFill>
                <a:latin typeface="Arial"/>
                <a:cs typeface="Arial"/>
              </a:rPr>
              <a:t>τις </a:t>
            </a:r>
            <a:r>
              <a:rPr sz="2950" dirty="0">
                <a:solidFill>
                  <a:srgbClr val="2E7787"/>
                </a:solidFill>
                <a:latin typeface="Arial"/>
                <a:cs typeface="Arial"/>
              </a:rPr>
              <a:t>οδηγίες</a:t>
            </a:r>
            <a:r>
              <a:rPr sz="2950" spc="-40" dirty="0">
                <a:solidFill>
                  <a:srgbClr val="2E7787"/>
                </a:solidFill>
                <a:latin typeface="Arial"/>
                <a:cs typeface="Arial"/>
              </a:rPr>
              <a:t> </a:t>
            </a:r>
            <a:r>
              <a:rPr sz="2950" dirty="0">
                <a:solidFill>
                  <a:srgbClr val="2E7787"/>
                </a:solidFill>
                <a:latin typeface="Arial"/>
                <a:cs typeface="Arial"/>
              </a:rPr>
              <a:t>ανάλογα</a:t>
            </a:r>
            <a:r>
              <a:rPr sz="2950" spc="5" dirty="0">
                <a:solidFill>
                  <a:srgbClr val="2E7787"/>
                </a:solidFill>
                <a:latin typeface="Arial"/>
                <a:cs typeface="Arial"/>
              </a:rPr>
              <a:t> </a:t>
            </a:r>
            <a:r>
              <a:rPr sz="2950" dirty="0">
                <a:solidFill>
                  <a:srgbClr val="2E7787"/>
                </a:solidFill>
                <a:latin typeface="Arial"/>
                <a:cs typeface="Arial"/>
              </a:rPr>
              <a:t>με</a:t>
            </a:r>
            <a:r>
              <a:rPr sz="2950" spc="-15" dirty="0">
                <a:solidFill>
                  <a:srgbClr val="2E7787"/>
                </a:solidFill>
                <a:latin typeface="Arial"/>
                <a:cs typeface="Arial"/>
              </a:rPr>
              <a:t> </a:t>
            </a:r>
            <a:r>
              <a:rPr sz="2950" dirty="0">
                <a:solidFill>
                  <a:srgbClr val="2E7787"/>
                </a:solidFill>
                <a:latin typeface="Arial"/>
                <a:cs typeface="Arial"/>
              </a:rPr>
              <a:t>τη</a:t>
            </a:r>
            <a:r>
              <a:rPr sz="2950" spc="-20" dirty="0">
                <a:solidFill>
                  <a:srgbClr val="2E7787"/>
                </a:solidFill>
                <a:latin typeface="Arial"/>
                <a:cs typeface="Arial"/>
              </a:rPr>
              <a:t> </a:t>
            </a:r>
            <a:r>
              <a:rPr sz="2950" dirty="0">
                <a:solidFill>
                  <a:srgbClr val="2E7787"/>
                </a:solidFill>
                <a:latin typeface="Arial"/>
                <a:cs typeface="Arial"/>
              </a:rPr>
              <a:t>συσκευή</a:t>
            </a:r>
            <a:r>
              <a:rPr sz="2950" spc="-10" dirty="0">
                <a:solidFill>
                  <a:srgbClr val="2E7787"/>
                </a:solidFill>
                <a:latin typeface="Arial"/>
                <a:cs typeface="Arial"/>
              </a:rPr>
              <a:t> </a:t>
            </a:r>
            <a:r>
              <a:rPr sz="2950" spc="-25" dirty="0">
                <a:solidFill>
                  <a:srgbClr val="2E7787"/>
                </a:solidFill>
                <a:latin typeface="Arial"/>
                <a:cs typeface="Arial"/>
              </a:rPr>
              <a:t>σας</a:t>
            </a:r>
            <a:endParaRPr sz="2950">
              <a:latin typeface="Arial"/>
              <a:cs typeface="Arial"/>
            </a:endParaRPr>
          </a:p>
          <a:p>
            <a:pPr marL="483234" marR="5080" indent="-471170">
              <a:lnSpc>
                <a:spcPct val="120700"/>
              </a:lnSpc>
              <a:spcBef>
                <a:spcPts val="1485"/>
              </a:spcBef>
              <a:buSzPct val="120338"/>
              <a:buChar char="•"/>
              <a:tabLst>
                <a:tab pos="483234" algn="l"/>
              </a:tabLst>
            </a:pPr>
            <a:r>
              <a:rPr sz="2950" dirty="0">
                <a:solidFill>
                  <a:srgbClr val="2E7787"/>
                </a:solidFill>
                <a:latin typeface="Arial"/>
                <a:cs typeface="Arial"/>
              </a:rPr>
              <a:t>Εναλλακτικά,</a:t>
            </a:r>
            <a:r>
              <a:rPr sz="2950" spc="-5" dirty="0">
                <a:solidFill>
                  <a:srgbClr val="2E7787"/>
                </a:solidFill>
                <a:latin typeface="Arial"/>
                <a:cs typeface="Arial"/>
              </a:rPr>
              <a:t> </a:t>
            </a:r>
            <a:r>
              <a:rPr sz="2950" dirty="0">
                <a:solidFill>
                  <a:srgbClr val="2E7787"/>
                </a:solidFill>
                <a:latin typeface="Arial"/>
                <a:cs typeface="Arial"/>
              </a:rPr>
              <a:t>μπορείτε</a:t>
            </a:r>
            <a:r>
              <a:rPr sz="2950" spc="-30"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σαρώσετε ξανά</a:t>
            </a:r>
            <a:r>
              <a:rPr sz="2950" spc="-5" dirty="0">
                <a:solidFill>
                  <a:srgbClr val="2E7787"/>
                </a:solidFill>
                <a:latin typeface="Arial"/>
                <a:cs typeface="Arial"/>
              </a:rPr>
              <a:t> </a:t>
            </a:r>
            <a:r>
              <a:rPr sz="2950" dirty="0">
                <a:solidFill>
                  <a:srgbClr val="2E7787"/>
                </a:solidFill>
                <a:latin typeface="Arial"/>
                <a:cs typeface="Arial"/>
              </a:rPr>
              <a:t>τον</a:t>
            </a:r>
            <a:r>
              <a:rPr sz="2950" spc="-5" dirty="0">
                <a:solidFill>
                  <a:srgbClr val="2E7787"/>
                </a:solidFill>
                <a:latin typeface="Arial"/>
                <a:cs typeface="Arial"/>
              </a:rPr>
              <a:t> </a:t>
            </a:r>
            <a:r>
              <a:rPr sz="2950" dirty="0">
                <a:solidFill>
                  <a:srgbClr val="2E7787"/>
                </a:solidFill>
                <a:latin typeface="Arial"/>
                <a:cs typeface="Arial"/>
              </a:rPr>
              <a:t>κώδικα</a:t>
            </a:r>
            <a:r>
              <a:rPr sz="2950" spc="-10" dirty="0">
                <a:solidFill>
                  <a:srgbClr val="2E7787"/>
                </a:solidFill>
                <a:latin typeface="Arial"/>
                <a:cs typeface="Arial"/>
              </a:rPr>
              <a:t> </a:t>
            </a:r>
            <a:r>
              <a:rPr sz="2950" spc="-25" dirty="0">
                <a:solidFill>
                  <a:srgbClr val="2E7787"/>
                </a:solidFill>
                <a:latin typeface="Arial"/>
                <a:cs typeface="Arial"/>
              </a:rPr>
              <a:t>(QR </a:t>
            </a:r>
            <a:r>
              <a:rPr sz="2950" dirty="0">
                <a:solidFill>
                  <a:srgbClr val="2E7787"/>
                </a:solidFill>
                <a:latin typeface="Arial"/>
                <a:cs typeface="Arial"/>
              </a:rPr>
              <a:t>Code)</a:t>
            </a:r>
            <a:r>
              <a:rPr sz="2950" spc="-20"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σας</a:t>
            </a:r>
            <a:r>
              <a:rPr sz="2950" spc="15" dirty="0">
                <a:solidFill>
                  <a:srgbClr val="2E7787"/>
                </a:solidFill>
                <a:latin typeface="Arial"/>
                <a:cs typeface="Arial"/>
              </a:rPr>
              <a:t> </a:t>
            </a:r>
            <a:r>
              <a:rPr sz="2950" dirty="0">
                <a:solidFill>
                  <a:srgbClr val="2E7787"/>
                </a:solidFill>
                <a:latin typeface="Arial"/>
                <a:cs typeface="Arial"/>
              </a:rPr>
              <a:t>μεταφέρει</a:t>
            </a:r>
            <a:r>
              <a:rPr sz="2950" spc="-20" dirty="0">
                <a:solidFill>
                  <a:srgbClr val="2E7787"/>
                </a:solidFill>
                <a:latin typeface="Arial"/>
                <a:cs typeface="Arial"/>
              </a:rPr>
              <a:t> </a:t>
            </a:r>
            <a:r>
              <a:rPr sz="2950" dirty="0">
                <a:solidFill>
                  <a:srgbClr val="2E7787"/>
                </a:solidFill>
                <a:latin typeface="Arial"/>
                <a:cs typeface="Arial"/>
              </a:rPr>
              <a:t>στη</a:t>
            </a:r>
            <a:r>
              <a:rPr sz="2950" spc="-5" dirty="0">
                <a:solidFill>
                  <a:srgbClr val="2E7787"/>
                </a:solidFill>
                <a:latin typeface="Arial"/>
                <a:cs typeface="Arial"/>
              </a:rPr>
              <a:t> </a:t>
            </a:r>
            <a:r>
              <a:rPr sz="2950" dirty="0">
                <a:solidFill>
                  <a:srgbClr val="2E7787"/>
                </a:solidFill>
                <a:latin typeface="Arial"/>
                <a:cs typeface="Arial"/>
              </a:rPr>
              <a:t>σελίδα</a:t>
            </a:r>
            <a:r>
              <a:rPr sz="2950" spc="-5"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εφαρμογής,</a:t>
            </a:r>
            <a:r>
              <a:rPr sz="2950" spc="-5" dirty="0">
                <a:solidFill>
                  <a:srgbClr val="2E7787"/>
                </a:solidFill>
                <a:latin typeface="Arial"/>
                <a:cs typeface="Arial"/>
              </a:rPr>
              <a:t> </a:t>
            </a:r>
            <a:r>
              <a:rPr sz="2950" spc="-10" dirty="0">
                <a:solidFill>
                  <a:srgbClr val="2E7787"/>
                </a:solidFill>
                <a:latin typeface="Arial"/>
                <a:cs typeface="Arial"/>
              </a:rPr>
              <a:t>χωρίς </a:t>
            </a:r>
            <a:r>
              <a:rPr sz="2950" dirty="0">
                <a:solidFill>
                  <a:srgbClr val="2E7787"/>
                </a:solidFill>
                <a:latin typeface="Arial"/>
                <a:cs typeface="Arial"/>
              </a:rPr>
              <a:t>να</a:t>
            </a:r>
            <a:r>
              <a:rPr sz="2950" spc="-20" dirty="0">
                <a:solidFill>
                  <a:srgbClr val="2E7787"/>
                </a:solidFill>
                <a:latin typeface="Arial"/>
                <a:cs typeface="Arial"/>
              </a:rPr>
              <a:t> </a:t>
            </a:r>
            <a:r>
              <a:rPr sz="2950" dirty="0">
                <a:solidFill>
                  <a:srgbClr val="2E7787"/>
                </a:solidFill>
                <a:latin typeface="Arial"/>
                <a:cs typeface="Arial"/>
              </a:rPr>
              <a:t>απαιτείται</a:t>
            </a:r>
            <a:r>
              <a:rPr sz="2950" spc="10" dirty="0">
                <a:solidFill>
                  <a:srgbClr val="2E7787"/>
                </a:solidFill>
                <a:latin typeface="Arial"/>
                <a:cs typeface="Arial"/>
              </a:rPr>
              <a:t> </a:t>
            </a:r>
            <a:r>
              <a:rPr sz="2950" dirty="0">
                <a:solidFill>
                  <a:srgbClr val="2E7787"/>
                </a:solidFill>
                <a:latin typeface="Arial"/>
                <a:cs typeface="Arial"/>
              </a:rPr>
              <a:t>επανάληψη</a:t>
            </a:r>
            <a:r>
              <a:rPr sz="2950" spc="-10"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διαδικασίας</a:t>
            </a:r>
            <a:r>
              <a:rPr sz="2950" spc="15" dirty="0">
                <a:solidFill>
                  <a:srgbClr val="2E7787"/>
                </a:solidFill>
                <a:latin typeface="Arial"/>
                <a:cs typeface="Arial"/>
              </a:rPr>
              <a:t> </a:t>
            </a:r>
            <a:r>
              <a:rPr sz="2950" spc="-10" dirty="0">
                <a:solidFill>
                  <a:srgbClr val="2E7787"/>
                </a:solidFill>
                <a:latin typeface="Arial"/>
                <a:cs typeface="Arial"/>
              </a:rPr>
              <a:t>ταυτοποίησης</a:t>
            </a:r>
            <a:endParaRPr sz="2950">
              <a:latin typeface="Arial"/>
              <a:cs typeface="Arial"/>
            </a:endParaRPr>
          </a:p>
        </p:txBody>
      </p:sp>
      <p:pic>
        <p:nvPicPr>
          <p:cNvPr id="12" name="object 12"/>
          <p:cNvPicPr/>
          <p:nvPr/>
        </p:nvPicPr>
        <p:blipFill>
          <a:blip r:embed="rId5" cstate="print"/>
          <a:stretch>
            <a:fillRect/>
          </a:stretch>
        </p:blipFill>
        <p:spPr>
          <a:xfrm>
            <a:off x="1086660" y="461680"/>
            <a:ext cx="2601488" cy="982334"/>
          </a:xfrm>
          <a:prstGeom prst="rect">
            <a:avLst/>
          </a:prstGeom>
        </p:spPr>
      </p:pic>
      <p:sp>
        <p:nvSpPr>
          <p:cNvPr id="13" name="object 1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Σύστημα</a:t>
            </a:r>
            <a:r>
              <a:rPr spc="300" dirty="0"/>
              <a:t> </a:t>
            </a:r>
            <a:r>
              <a:rPr spc="60" dirty="0"/>
              <a:t>αποστολής</a:t>
            </a:r>
            <a:r>
              <a:rPr spc="305" dirty="0"/>
              <a:t> </a:t>
            </a:r>
            <a:r>
              <a:rPr spc="70" dirty="0"/>
              <a:t>αποτελεσμάτων</a:t>
            </a:r>
            <a:r>
              <a:rPr spc="310" dirty="0"/>
              <a:t> </a:t>
            </a:r>
            <a:r>
              <a:rPr spc="60" dirty="0"/>
              <a:t>από</a:t>
            </a:r>
            <a:r>
              <a:rPr spc="265" dirty="0"/>
              <a:t> </a:t>
            </a:r>
            <a:r>
              <a:rPr dirty="0"/>
              <a:t>τα</a:t>
            </a:r>
            <a:r>
              <a:rPr spc="270" dirty="0"/>
              <a:t> </a:t>
            </a:r>
            <a:r>
              <a:rPr spc="65" dirty="0"/>
              <a:t>εκλογικά</a:t>
            </a:r>
            <a:r>
              <a:rPr spc="305" dirty="0"/>
              <a:t> </a:t>
            </a:r>
            <a:r>
              <a:rPr spc="60" dirty="0"/>
              <a:t>κέντρα</a:t>
            </a:r>
          </a:p>
        </p:txBody>
      </p:sp>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23429" y="3756582"/>
            <a:ext cx="15257780" cy="3795395"/>
            <a:chOff x="2423429" y="3756582"/>
            <a:chExt cx="15257780" cy="3795395"/>
          </a:xfrm>
        </p:grpSpPr>
        <p:sp>
          <p:nvSpPr>
            <p:cNvPr id="3" name="object 3"/>
            <p:cNvSpPr/>
            <p:nvPr/>
          </p:nvSpPr>
          <p:spPr>
            <a:xfrm>
              <a:off x="2428826" y="3761979"/>
              <a:ext cx="15246985" cy="3784600"/>
            </a:xfrm>
            <a:custGeom>
              <a:avLst/>
              <a:gdLst/>
              <a:ahLst/>
              <a:cxnLst/>
              <a:rect l="l" t="t" r="r" b="b"/>
              <a:pathLst>
                <a:path w="15246985" h="3784600">
                  <a:moveTo>
                    <a:pt x="14615680" y="0"/>
                  </a:moveTo>
                  <a:lnTo>
                    <a:pt x="630766" y="0"/>
                  </a:lnTo>
                  <a:lnTo>
                    <a:pt x="583690" y="1730"/>
                  </a:lnTo>
                  <a:lnTo>
                    <a:pt x="537555" y="6839"/>
                  </a:lnTo>
                  <a:lnTo>
                    <a:pt x="492481" y="15204"/>
                  </a:lnTo>
                  <a:lnTo>
                    <a:pt x="448591" y="26705"/>
                  </a:lnTo>
                  <a:lnTo>
                    <a:pt x="406006" y="41219"/>
                  </a:lnTo>
                  <a:lnTo>
                    <a:pt x="364849" y="58624"/>
                  </a:lnTo>
                  <a:lnTo>
                    <a:pt x="325241" y="78798"/>
                  </a:lnTo>
                  <a:lnTo>
                    <a:pt x="287305" y="101619"/>
                  </a:lnTo>
                  <a:lnTo>
                    <a:pt x="251162" y="126965"/>
                  </a:lnTo>
                  <a:lnTo>
                    <a:pt x="216935" y="154715"/>
                  </a:lnTo>
                  <a:lnTo>
                    <a:pt x="184745" y="184745"/>
                  </a:lnTo>
                  <a:lnTo>
                    <a:pt x="154715" y="216935"/>
                  </a:lnTo>
                  <a:lnTo>
                    <a:pt x="126965" y="251162"/>
                  </a:lnTo>
                  <a:lnTo>
                    <a:pt x="101619" y="287305"/>
                  </a:lnTo>
                  <a:lnTo>
                    <a:pt x="78798" y="325241"/>
                  </a:lnTo>
                  <a:lnTo>
                    <a:pt x="58624" y="364849"/>
                  </a:lnTo>
                  <a:lnTo>
                    <a:pt x="41219" y="406006"/>
                  </a:lnTo>
                  <a:lnTo>
                    <a:pt x="26705" y="448591"/>
                  </a:lnTo>
                  <a:lnTo>
                    <a:pt x="15204" y="492481"/>
                  </a:lnTo>
                  <a:lnTo>
                    <a:pt x="6839" y="537555"/>
                  </a:lnTo>
                  <a:lnTo>
                    <a:pt x="1730" y="583690"/>
                  </a:lnTo>
                  <a:lnTo>
                    <a:pt x="0" y="630766"/>
                  </a:lnTo>
                  <a:lnTo>
                    <a:pt x="0" y="3153830"/>
                  </a:lnTo>
                  <a:lnTo>
                    <a:pt x="1730" y="3200905"/>
                  </a:lnTo>
                  <a:lnTo>
                    <a:pt x="6839" y="3247041"/>
                  </a:lnTo>
                  <a:lnTo>
                    <a:pt x="15204" y="3292115"/>
                  </a:lnTo>
                  <a:lnTo>
                    <a:pt x="26705" y="3336005"/>
                  </a:lnTo>
                  <a:lnTo>
                    <a:pt x="41219" y="3378590"/>
                  </a:lnTo>
                  <a:lnTo>
                    <a:pt x="58624" y="3419747"/>
                  </a:lnTo>
                  <a:lnTo>
                    <a:pt x="78798" y="3459355"/>
                  </a:lnTo>
                  <a:lnTo>
                    <a:pt x="101619" y="3497291"/>
                  </a:lnTo>
                  <a:lnTo>
                    <a:pt x="126965" y="3533433"/>
                  </a:lnTo>
                  <a:lnTo>
                    <a:pt x="154715" y="3567661"/>
                  </a:lnTo>
                  <a:lnTo>
                    <a:pt x="184745" y="3599851"/>
                  </a:lnTo>
                  <a:lnTo>
                    <a:pt x="216935" y="3629881"/>
                  </a:lnTo>
                  <a:lnTo>
                    <a:pt x="251162" y="3657631"/>
                  </a:lnTo>
                  <a:lnTo>
                    <a:pt x="287305" y="3682977"/>
                  </a:lnTo>
                  <a:lnTo>
                    <a:pt x="325241" y="3705798"/>
                  </a:lnTo>
                  <a:lnTo>
                    <a:pt x="364849" y="3725972"/>
                  </a:lnTo>
                  <a:lnTo>
                    <a:pt x="406006" y="3743377"/>
                  </a:lnTo>
                  <a:lnTo>
                    <a:pt x="448591" y="3757891"/>
                  </a:lnTo>
                  <a:lnTo>
                    <a:pt x="492481" y="3769391"/>
                  </a:lnTo>
                  <a:lnTo>
                    <a:pt x="537555" y="3777757"/>
                  </a:lnTo>
                  <a:lnTo>
                    <a:pt x="583690" y="3782866"/>
                  </a:lnTo>
                  <a:lnTo>
                    <a:pt x="630766" y="3784596"/>
                  </a:lnTo>
                  <a:lnTo>
                    <a:pt x="14615680" y="3784596"/>
                  </a:lnTo>
                  <a:lnTo>
                    <a:pt x="14662755" y="3782866"/>
                  </a:lnTo>
                  <a:lnTo>
                    <a:pt x="14708891" y="3777757"/>
                  </a:lnTo>
                  <a:lnTo>
                    <a:pt x="14753965" y="3769391"/>
                  </a:lnTo>
                  <a:lnTo>
                    <a:pt x="14797855" y="3757891"/>
                  </a:lnTo>
                  <a:lnTo>
                    <a:pt x="14840440" y="3743377"/>
                  </a:lnTo>
                  <a:lnTo>
                    <a:pt x="14881597" y="3725972"/>
                  </a:lnTo>
                  <a:lnTo>
                    <a:pt x="14921204" y="3705798"/>
                  </a:lnTo>
                  <a:lnTo>
                    <a:pt x="14959141" y="3682977"/>
                  </a:lnTo>
                  <a:lnTo>
                    <a:pt x="14995283" y="3657631"/>
                  </a:lnTo>
                  <a:lnTo>
                    <a:pt x="15029511" y="3629881"/>
                  </a:lnTo>
                  <a:lnTo>
                    <a:pt x="15061701" y="3599851"/>
                  </a:lnTo>
                  <a:lnTo>
                    <a:pt x="15091731" y="3567661"/>
                  </a:lnTo>
                  <a:lnTo>
                    <a:pt x="15119481" y="3533433"/>
                  </a:lnTo>
                  <a:lnTo>
                    <a:pt x="15144827" y="3497291"/>
                  </a:lnTo>
                  <a:lnTo>
                    <a:pt x="15167648" y="3459355"/>
                  </a:lnTo>
                  <a:lnTo>
                    <a:pt x="15187822" y="3419747"/>
                  </a:lnTo>
                  <a:lnTo>
                    <a:pt x="15205227" y="3378590"/>
                  </a:lnTo>
                  <a:lnTo>
                    <a:pt x="15219741" y="3336005"/>
                  </a:lnTo>
                  <a:lnTo>
                    <a:pt x="15231241" y="3292115"/>
                  </a:lnTo>
                  <a:lnTo>
                    <a:pt x="15239607" y="3247041"/>
                  </a:lnTo>
                  <a:lnTo>
                    <a:pt x="15244716" y="3200905"/>
                  </a:lnTo>
                  <a:lnTo>
                    <a:pt x="15246446" y="3153830"/>
                  </a:lnTo>
                  <a:lnTo>
                    <a:pt x="15246446" y="630766"/>
                  </a:lnTo>
                  <a:lnTo>
                    <a:pt x="15244716" y="583690"/>
                  </a:lnTo>
                  <a:lnTo>
                    <a:pt x="15239607" y="537555"/>
                  </a:lnTo>
                  <a:lnTo>
                    <a:pt x="15231241" y="492481"/>
                  </a:lnTo>
                  <a:lnTo>
                    <a:pt x="15219741" y="448591"/>
                  </a:lnTo>
                  <a:lnTo>
                    <a:pt x="15205227" y="406006"/>
                  </a:lnTo>
                  <a:lnTo>
                    <a:pt x="15187822" y="364849"/>
                  </a:lnTo>
                  <a:lnTo>
                    <a:pt x="15167648" y="325241"/>
                  </a:lnTo>
                  <a:lnTo>
                    <a:pt x="15144827" y="287305"/>
                  </a:lnTo>
                  <a:lnTo>
                    <a:pt x="15119481" y="251162"/>
                  </a:lnTo>
                  <a:lnTo>
                    <a:pt x="15091731" y="216935"/>
                  </a:lnTo>
                  <a:lnTo>
                    <a:pt x="15061701" y="184745"/>
                  </a:lnTo>
                  <a:lnTo>
                    <a:pt x="15029511" y="154715"/>
                  </a:lnTo>
                  <a:lnTo>
                    <a:pt x="14995283" y="126965"/>
                  </a:lnTo>
                  <a:lnTo>
                    <a:pt x="14959141" y="101619"/>
                  </a:lnTo>
                  <a:lnTo>
                    <a:pt x="14921204" y="78798"/>
                  </a:lnTo>
                  <a:lnTo>
                    <a:pt x="14881597" y="58624"/>
                  </a:lnTo>
                  <a:lnTo>
                    <a:pt x="14840440" y="41219"/>
                  </a:lnTo>
                  <a:lnTo>
                    <a:pt x="14797855" y="26705"/>
                  </a:lnTo>
                  <a:lnTo>
                    <a:pt x="14753965" y="15204"/>
                  </a:lnTo>
                  <a:lnTo>
                    <a:pt x="14708891" y="6839"/>
                  </a:lnTo>
                  <a:lnTo>
                    <a:pt x="14662755" y="1730"/>
                  </a:lnTo>
                  <a:lnTo>
                    <a:pt x="14615680" y="0"/>
                  </a:lnTo>
                  <a:close/>
                </a:path>
              </a:pathLst>
            </a:custGeom>
            <a:solidFill>
              <a:srgbClr val="FFC000"/>
            </a:solidFill>
          </p:spPr>
          <p:txBody>
            <a:bodyPr wrap="square" lIns="0" tIns="0" rIns="0" bIns="0" rtlCol="0"/>
            <a:lstStyle/>
            <a:p>
              <a:endParaRPr/>
            </a:p>
          </p:txBody>
        </p:sp>
        <p:sp>
          <p:nvSpPr>
            <p:cNvPr id="4" name="object 4"/>
            <p:cNvSpPr/>
            <p:nvPr/>
          </p:nvSpPr>
          <p:spPr>
            <a:xfrm>
              <a:off x="2428826" y="3761979"/>
              <a:ext cx="15246985" cy="3784600"/>
            </a:xfrm>
            <a:custGeom>
              <a:avLst/>
              <a:gdLst/>
              <a:ahLst/>
              <a:cxnLst/>
              <a:rect l="l" t="t" r="r" b="b"/>
              <a:pathLst>
                <a:path w="15246985" h="3784600">
                  <a:moveTo>
                    <a:pt x="0" y="630766"/>
                  </a:moveTo>
                  <a:lnTo>
                    <a:pt x="1730" y="583690"/>
                  </a:lnTo>
                  <a:lnTo>
                    <a:pt x="6839" y="537555"/>
                  </a:lnTo>
                  <a:lnTo>
                    <a:pt x="15204" y="492481"/>
                  </a:lnTo>
                  <a:lnTo>
                    <a:pt x="26705" y="448591"/>
                  </a:lnTo>
                  <a:lnTo>
                    <a:pt x="41219" y="406006"/>
                  </a:lnTo>
                  <a:lnTo>
                    <a:pt x="58624" y="364849"/>
                  </a:lnTo>
                  <a:lnTo>
                    <a:pt x="78798" y="325241"/>
                  </a:lnTo>
                  <a:lnTo>
                    <a:pt x="101619" y="287305"/>
                  </a:lnTo>
                  <a:lnTo>
                    <a:pt x="126965" y="251162"/>
                  </a:lnTo>
                  <a:lnTo>
                    <a:pt x="154715" y="216935"/>
                  </a:lnTo>
                  <a:lnTo>
                    <a:pt x="184745" y="184745"/>
                  </a:lnTo>
                  <a:lnTo>
                    <a:pt x="216935" y="154715"/>
                  </a:lnTo>
                  <a:lnTo>
                    <a:pt x="251162" y="126965"/>
                  </a:lnTo>
                  <a:lnTo>
                    <a:pt x="287305" y="101619"/>
                  </a:lnTo>
                  <a:lnTo>
                    <a:pt x="325241" y="78798"/>
                  </a:lnTo>
                  <a:lnTo>
                    <a:pt x="364849" y="58624"/>
                  </a:lnTo>
                  <a:lnTo>
                    <a:pt x="406006" y="41219"/>
                  </a:lnTo>
                  <a:lnTo>
                    <a:pt x="448591" y="26705"/>
                  </a:lnTo>
                  <a:lnTo>
                    <a:pt x="492481" y="15204"/>
                  </a:lnTo>
                  <a:lnTo>
                    <a:pt x="537555" y="6839"/>
                  </a:lnTo>
                  <a:lnTo>
                    <a:pt x="583690" y="1730"/>
                  </a:lnTo>
                  <a:lnTo>
                    <a:pt x="630766" y="0"/>
                  </a:lnTo>
                  <a:lnTo>
                    <a:pt x="14615680" y="0"/>
                  </a:lnTo>
                  <a:lnTo>
                    <a:pt x="14662755" y="1730"/>
                  </a:lnTo>
                  <a:lnTo>
                    <a:pt x="14708891" y="6839"/>
                  </a:lnTo>
                  <a:lnTo>
                    <a:pt x="14753965" y="15204"/>
                  </a:lnTo>
                  <a:lnTo>
                    <a:pt x="14797855" y="26705"/>
                  </a:lnTo>
                  <a:lnTo>
                    <a:pt x="14840440" y="41219"/>
                  </a:lnTo>
                  <a:lnTo>
                    <a:pt x="14881597" y="58624"/>
                  </a:lnTo>
                  <a:lnTo>
                    <a:pt x="14921204" y="78798"/>
                  </a:lnTo>
                  <a:lnTo>
                    <a:pt x="14959141" y="101619"/>
                  </a:lnTo>
                  <a:lnTo>
                    <a:pt x="14995283" y="126965"/>
                  </a:lnTo>
                  <a:lnTo>
                    <a:pt x="15029511" y="154715"/>
                  </a:lnTo>
                  <a:lnTo>
                    <a:pt x="15061701" y="184745"/>
                  </a:lnTo>
                  <a:lnTo>
                    <a:pt x="15091731" y="216935"/>
                  </a:lnTo>
                  <a:lnTo>
                    <a:pt x="15119481" y="251162"/>
                  </a:lnTo>
                  <a:lnTo>
                    <a:pt x="15144827" y="287305"/>
                  </a:lnTo>
                  <a:lnTo>
                    <a:pt x="15167648" y="325241"/>
                  </a:lnTo>
                  <a:lnTo>
                    <a:pt x="15187822" y="364849"/>
                  </a:lnTo>
                  <a:lnTo>
                    <a:pt x="15205227" y="406006"/>
                  </a:lnTo>
                  <a:lnTo>
                    <a:pt x="15219741" y="448591"/>
                  </a:lnTo>
                  <a:lnTo>
                    <a:pt x="15231241" y="492481"/>
                  </a:lnTo>
                  <a:lnTo>
                    <a:pt x="15239607" y="537555"/>
                  </a:lnTo>
                  <a:lnTo>
                    <a:pt x="15244716" y="583690"/>
                  </a:lnTo>
                  <a:lnTo>
                    <a:pt x="15246446" y="630766"/>
                  </a:lnTo>
                  <a:lnTo>
                    <a:pt x="15246446" y="3153830"/>
                  </a:lnTo>
                  <a:lnTo>
                    <a:pt x="15244716" y="3200905"/>
                  </a:lnTo>
                  <a:lnTo>
                    <a:pt x="15239607" y="3247041"/>
                  </a:lnTo>
                  <a:lnTo>
                    <a:pt x="15231241" y="3292115"/>
                  </a:lnTo>
                  <a:lnTo>
                    <a:pt x="15219741" y="3336005"/>
                  </a:lnTo>
                  <a:lnTo>
                    <a:pt x="15205227" y="3378590"/>
                  </a:lnTo>
                  <a:lnTo>
                    <a:pt x="15187822" y="3419747"/>
                  </a:lnTo>
                  <a:lnTo>
                    <a:pt x="15167648" y="3459355"/>
                  </a:lnTo>
                  <a:lnTo>
                    <a:pt x="15144827" y="3497291"/>
                  </a:lnTo>
                  <a:lnTo>
                    <a:pt x="15119481" y="3533433"/>
                  </a:lnTo>
                  <a:lnTo>
                    <a:pt x="15091731" y="3567661"/>
                  </a:lnTo>
                  <a:lnTo>
                    <a:pt x="15061701" y="3599851"/>
                  </a:lnTo>
                  <a:lnTo>
                    <a:pt x="15029511" y="3629881"/>
                  </a:lnTo>
                  <a:lnTo>
                    <a:pt x="14995283" y="3657631"/>
                  </a:lnTo>
                  <a:lnTo>
                    <a:pt x="14959141" y="3682977"/>
                  </a:lnTo>
                  <a:lnTo>
                    <a:pt x="14921204" y="3705798"/>
                  </a:lnTo>
                  <a:lnTo>
                    <a:pt x="14881597" y="3725972"/>
                  </a:lnTo>
                  <a:lnTo>
                    <a:pt x="14840440" y="3743377"/>
                  </a:lnTo>
                  <a:lnTo>
                    <a:pt x="14797855" y="3757891"/>
                  </a:lnTo>
                  <a:lnTo>
                    <a:pt x="14753965" y="3769391"/>
                  </a:lnTo>
                  <a:lnTo>
                    <a:pt x="14708891" y="3777757"/>
                  </a:lnTo>
                  <a:lnTo>
                    <a:pt x="14662755" y="3782866"/>
                  </a:lnTo>
                  <a:lnTo>
                    <a:pt x="14615680" y="3784596"/>
                  </a:lnTo>
                  <a:lnTo>
                    <a:pt x="630766" y="3784596"/>
                  </a:lnTo>
                  <a:lnTo>
                    <a:pt x="583690" y="3782866"/>
                  </a:lnTo>
                  <a:lnTo>
                    <a:pt x="537555" y="3777757"/>
                  </a:lnTo>
                  <a:lnTo>
                    <a:pt x="492481" y="3769391"/>
                  </a:lnTo>
                  <a:lnTo>
                    <a:pt x="448591" y="3757891"/>
                  </a:lnTo>
                  <a:lnTo>
                    <a:pt x="406006" y="3743377"/>
                  </a:lnTo>
                  <a:lnTo>
                    <a:pt x="364849" y="3725972"/>
                  </a:lnTo>
                  <a:lnTo>
                    <a:pt x="325241" y="3705798"/>
                  </a:lnTo>
                  <a:lnTo>
                    <a:pt x="287305" y="3682977"/>
                  </a:lnTo>
                  <a:lnTo>
                    <a:pt x="251162" y="3657631"/>
                  </a:lnTo>
                  <a:lnTo>
                    <a:pt x="216935" y="3629881"/>
                  </a:lnTo>
                  <a:lnTo>
                    <a:pt x="184745" y="3599851"/>
                  </a:lnTo>
                  <a:lnTo>
                    <a:pt x="154715" y="3567661"/>
                  </a:lnTo>
                  <a:lnTo>
                    <a:pt x="126965" y="3533433"/>
                  </a:lnTo>
                  <a:lnTo>
                    <a:pt x="101619" y="3497291"/>
                  </a:lnTo>
                  <a:lnTo>
                    <a:pt x="78798" y="3459355"/>
                  </a:lnTo>
                  <a:lnTo>
                    <a:pt x="58624" y="3419747"/>
                  </a:lnTo>
                  <a:lnTo>
                    <a:pt x="41219" y="3378590"/>
                  </a:lnTo>
                  <a:lnTo>
                    <a:pt x="26705" y="3336005"/>
                  </a:lnTo>
                  <a:lnTo>
                    <a:pt x="15204" y="3292115"/>
                  </a:lnTo>
                  <a:lnTo>
                    <a:pt x="6839" y="3247041"/>
                  </a:lnTo>
                  <a:lnTo>
                    <a:pt x="1730" y="3200905"/>
                  </a:lnTo>
                  <a:lnTo>
                    <a:pt x="0" y="3153830"/>
                  </a:lnTo>
                  <a:lnTo>
                    <a:pt x="0" y="630766"/>
                  </a:lnTo>
                  <a:close/>
                </a:path>
              </a:pathLst>
            </a:custGeom>
            <a:ln w="10470">
              <a:solidFill>
                <a:srgbClr val="6C4F00"/>
              </a:solidFill>
            </a:ln>
          </p:spPr>
          <p:txBody>
            <a:bodyPr wrap="square" lIns="0" tIns="0" rIns="0" bIns="0" rtlCol="0"/>
            <a:lstStyle/>
            <a:p>
              <a:endParaRPr/>
            </a:p>
          </p:txBody>
        </p:sp>
      </p:grpSp>
      <p:sp>
        <p:nvSpPr>
          <p:cNvPr id="5" name="object 5"/>
          <p:cNvSpPr txBox="1"/>
          <p:nvPr/>
        </p:nvSpPr>
        <p:spPr>
          <a:xfrm>
            <a:off x="3234321" y="4473550"/>
            <a:ext cx="13632815" cy="1759585"/>
          </a:xfrm>
          <a:prstGeom prst="rect">
            <a:avLst/>
          </a:prstGeom>
        </p:spPr>
        <p:txBody>
          <a:bodyPr vert="horz" wrap="square" lIns="0" tIns="10795" rIns="0" bIns="0" rtlCol="0">
            <a:spAutoFit/>
          </a:bodyPr>
          <a:lstStyle/>
          <a:p>
            <a:pPr marL="12065" marR="5080" indent="-1905" algn="ctr">
              <a:lnSpc>
                <a:spcPct val="101200"/>
              </a:lnSpc>
              <a:spcBef>
                <a:spcPts val="85"/>
              </a:spcBef>
            </a:pPr>
            <a:r>
              <a:rPr sz="3750" dirty="0">
                <a:solidFill>
                  <a:srgbClr val="2E7787"/>
                </a:solidFill>
                <a:latin typeface="Arial"/>
                <a:cs typeface="Arial"/>
              </a:rPr>
              <a:t>Η</a:t>
            </a:r>
            <a:r>
              <a:rPr sz="3750" spc="25" dirty="0">
                <a:solidFill>
                  <a:srgbClr val="2E7787"/>
                </a:solidFill>
                <a:latin typeface="Arial"/>
                <a:cs typeface="Arial"/>
              </a:rPr>
              <a:t> </a:t>
            </a:r>
            <a:r>
              <a:rPr sz="3750" dirty="0">
                <a:solidFill>
                  <a:srgbClr val="2E7787"/>
                </a:solidFill>
                <a:latin typeface="Arial"/>
                <a:cs typeface="Arial"/>
              </a:rPr>
              <a:t>διαδικασία</a:t>
            </a:r>
            <a:r>
              <a:rPr sz="3750" spc="85" dirty="0">
                <a:solidFill>
                  <a:srgbClr val="2E7787"/>
                </a:solidFill>
                <a:latin typeface="Arial"/>
                <a:cs typeface="Arial"/>
              </a:rPr>
              <a:t> </a:t>
            </a:r>
            <a:r>
              <a:rPr sz="3750" dirty="0">
                <a:solidFill>
                  <a:srgbClr val="2E7787"/>
                </a:solidFill>
                <a:latin typeface="Arial"/>
                <a:cs typeface="Arial"/>
              </a:rPr>
              <a:t>ταυτοποίησης</a:t>
            </a:r>
            <a:r>
              <a:rPr sz="3750" spc="60" dirty="0">
                <a:solidFill>
                  <a:srgbClr val="2E7787"/>
                </a:solidFill>
                <a:latin typeface="Arial"/>
                <a:cs typeface="Arial"/>
              </a:rPr>
              <a:t> </a:t>
            </a:r>
            <a:r>
              <a:rPr sz="3750" dirty="0">
                <a:solidFill>
                  <a:srgbClr val="2E7787"/>
                </a:solidFill>
                <a:latin typeface="Arial"/>
                <a:cs typeface="Arial"/>
              </a:rPr>
              <a:t>θα</a:t>
            </a:r>
            <a:r>
              <a:rPr sz="3750" spc="40" dirty="0">
                <a:solidFill>
                  <a:srgbClr val="2E7787"/>
                </a:solidFill>
                <a:latin typeface="Arial"/>
                <a:cs typeface="Arial"/>
              </a:rPr>
              <a:t> </a:t>
            </a:r>
            <a:r>
              <a:rPr sz="3750" dirty="0">
                <a:solidFill>
                  <a:srgbClr val="2E7787"/>
                </a:solidFill>
                <a:latin typeface="Arial"/>
                <a:cs typeface="Arial"/>
              </a:rPr>
              <a:t>πρέπει</a:t>
            </a:r>
            <a:r>
              <a:rPr sz="3750" spc="35" dirty="0">
                <a:solidFill>
                  <a:srgbClr val="2E7787"/>
                </a:solidFill>
                <a:latin typeface="Arial"/>
                <a:cs typeface="Arial"/>
              </a:rPr>
              <a:t> </a:t>
            </a:r>
            <a:r>
              <a:rPr sz="3750" dirty="0">
                <a:solidFill>
                  <a:srgbClr val="2E7787"/>
                </a:solidFill>
                <a:latin typeface="Arial"/>
                <a:cs typeface="Arial"/>
              </a:rPr>
              <a:t>να</a:t>
            </a:r>
            <a:r>
              <a:rPr sz="3750" spc="35" dirty="0">
                <a:solidFill>
                  <a:srgbClr val="2E7787"/>
                </a:solidFill>
                <a:latin typeface="Arial"/>
                <a:cs typeface="Arial"/>
              </a:rPr>
              <a:t> </a:t>
            </a:r>
            <a:r>
              <a:rPr sz="3750" dirty="0">
                <a:solidFill>
                  <a:srgbClr val="2E7787"/>
                </a:solidFill>
                <a:latin typeface="Arial"/>
                <a:cs typeface="Arial"/>
              </a:rPr>
              <a:t>ολοκληρωθεί</a:t>
            </a:r>
            <a:r>
              <a:rPr sz="3750" spc="40" dirty="0">
                <a:solidFill>
                  <a:srgbClr val="2E7787"/>
                </a:solidFill>
                <a:latin typeface="Arial"/>
                <a:cs typeface="Arial"/>
              </a:rPr>
              <a:t> </a:t>
            </a:r>
            <a:r>
              <a:rPr sz="3750" dirty="0">
                <a:solidFill>
                  <a:srgbClr val="2E7787"/>
                </a:solidFill>
                <a:latin typeface="Arial"/>
                <a:cs typeface="Arial"/>
              </a:rPr>
              <a:t>πριν</a:t>
            </a:r>
            <a:r>
              <a:rPr sz="3750" spc="45" dirty="0">
                <a:solidFill>
                  <a:srgbClr val="2E7787"/>
                </a:solidFill>
                <a:latin typeface="Arial"/>
                <a:cs typeface="Arial"/>
              </a:rPr>
              <a:t> </a:t>
            </a:r>
            <a:r>
              <a:rPr sz="3750" spc="-25" dirty="0">
                <a:solidFill>
                  <a:srgbClr val="2E7787"/>
                </a:solidFill>
                <a:latin typeface="Arial"/>
                <a:cs typeface="Arial"/>
              </a:rPr>
              <a:t>την </a:t>
            </a:r>
            <a:r>
              <a:rPr sz="3750" dirty="0">
                <a:solidFill>
                  <a:srgbClr val="2E7787"/>
                </a:solidFill>
                <a:latin typeface="Arial"/>
                <a:cs typeface="Arial"/>
              </a:rPr>
              <a:t>ημέρα</a:t>
            </a:r>
            <a:r>
              <a:rPr sz="3750" spc="45" dirty="0">
                <a:solidFill>
                  <a:srgbClr val="2E7787"/>
                </a:solidFill>
                <a:latin typeface="Arial"/>
                <a:cs typeface="Arial"/>
              </a:rPr>
              <a:t> </a:t>
            </a:r>
            <a:r>
              <a:rPr sz="3750" dirty="0">
                <a:solidFill>
                  <a:srgbClr val="2E7787"/>
                </a:solidFill>
                <a:latin typeface="Arial"/>
                <a:cs typeface="Arial"/>
              </a:rPr>
              <a:t>των</a:t>
            </a:r>
            <a:r>
              <a:rPr sz="3750" spc="45" dirty="0">
                <a:solidFill>
                  <a:srgbClr val="2E7787"/>
                </a:solidFill>
                <a:latin typeface="Arial"/>
                <a:cs typeface="Arial"/>
              </a:rPr>
              <a:t> </a:t>
            </a:r>
            <a:r>
              <a:rPr sz="3750" dirty="0">
                <a:solidFill>
                  <a:srgbClr val="2E7787"/>
                </a:solidFill>
                <a:latin typeface="Arial"/>
                <a:cs typeface="Arial"/>
              </a:rPr>
              <a:t>εκλογών,</a:t>
            </a:r>
            <a:r>
              <a:rPr sz="3750" spc="25" dirty="0">
                <a:solidFill>
                  <a:srgbClr val="2E7787"/>
                </a:solidFill>
                <a:latin typeface="Arial"/>
                <a:cs typeface="Arial"/>
              </a:rPr>
              <a:t> </a:t>
            </a:r>
            <a:r>
              <a:rPr sz="3750" dirty="0">
                <a:solidFill>
                  <a:srgbClr val="2E7787"/>
                </a:solidFill>
                <a:latin typeface="Arial"/>
                <a:cs typeface="Arial"/>
              </a:rPr>
              <a:t>με</a:t>
            </a:r>
            <a:r>
              <a:rPr sz="3750" spc="45" dirty="0">
                <a:solidFill>
                  <a:srgbClr val="2E7787"/>
                </a:solidFill>
                <a:latin typeface="Arial"/>
                <a:cs typeface="Arial"/>
              </a:rPr>
              <a:t> </a:t>
            </a:r>
            <a:r>
              <a:rPr sz="3750" dirty="0">
                <a:solidFill>
                  <a:srgbClr val="2E7787"/>
                </a:solidFill>
                <a:latin typeface="Arial"/>
                <a:cs typeface="Arial"/>
              </a:rPr>
              <a:t>την</a:t>
            </a:r>
            <a:r>
              <a:rPr sz="3750" spc="45" dirty="0">
                <a:solidFill>
                  <a:srgbClr val="2E7787"/>
                </a:solidFill>
                <a:latin typeface="Arial"/>
                <a:cs typeface="Arial"/>
              </a:rPr>
              <a:t> </a:t>
            </a:r>
            <a:r>
              <a:rPr sz="3750" dirty="0">
                <a:solidFill>
                  <a:srgbClr val="2E7787"/>
                </a:solidFill>
                <a:latin typeface="Arial"/>
                <a:cs typeface="Arial"/>
              </a:rPr>
              <a:t>παραλαβή</a:t>
            </a:r>
            <a:r>
              <a:rPr sz="3750" spc="75" dirty="0">
                <a:solidFill>
                  <a:srgbClr val="2E7787"/>
                </a:solidFill>
                <a:latin typeface="Arial"/>
                <a:cs typeface="Arial"/>
              </a:rPr>
              <a:t> </a:t>
            </a:r>
            <a:r>
              <a:rPr sz="3750" dirty="0">
                <a:solidFill>
                  <a:srgbClr val="2E7787"/>
                </a:solidFill>
                <a:latin typeface="Arial"/>
                <a:cs typeface="Arial"/>
              </a:rPr>
              <a:t>του</a:t>
            </a:r>
            <a:r>
              <a:rPr sz="3750" spc="45" dirty="0">
                <a:solidFill>
                  <a:srgbClr val="2E7787"/>
                </a:solidFill>
                <a:latin typeface="Arial"/>
                <a:cs typeface="Arial"/>
              </a:rPr>
              <a:t> </a:t>
            </a:r>
            <a:r>
              <a:rPr sz="3750" dirty="0">
                <a:solidFill>
                  <a:srgbClr val="2E7787"/>
                </a:solidFill>
                <a:latin typeface="Arial"/>
                <a:cs typeface="Arial"/>
              </a:rPr>
              <a:t>διορισμού</a:t>
            </a:r>
            <a:r>
              <a:rPr sz="3750" spc="55" dirty="0">
                <a:solidFill>
                  <a:srgbClr val="2E7787"/>
                </a:solidFill>
                <a:latin typeface="Arial"/>
                <a:cs typeface="Arial"/>
              </a:rPr>
              <a:t> </a:t>
            </a:r>
            <a:r>
              <a:rPr sz="3750" dirty="0">
                <a:solidFill>
                  <a:srgbClr val="2E7787"/>
                </a:solidFill>
                <a:latin typeface="Arial"/>
                <a:cs typeface="Arial"/>
              </a:rPr>
              <a:t>σας</a:t>
            </a:r>
            <a:r>
              <a:rPr sz="3750" spc="45" dirty="0">
                <a:solidFill>
                  <a:srgbClr val="2E7787"/>
                </a:solidFill>
                <a:latin typeface="Arial"/>
                <a:cs typeface="Arial"/>
              </a:rPr>
              <a:t> </a:t>
            </a:r>
            <a:r>
              <a:rPr sz="3750" dirty="0">
                <a:solidFill>
                  <a:srgbClr val="2E7787"/>
                </a:solidFill>
                <a:latin typeface="Arial"/>
                <a:cs typeface="Arial"/>
              </a:rPr>
              <a:t>και</a:t>
            </a:r>
            <a:r>
              <a:rPr sz="3750" spc="60" dirty="0">
                <a:solidFill>
                  <a:srgbClr val="2E7787"/>
                </a:solidFill>
                <a:latin typeface="Arial"/>
                <a:cs typeface="Arial"/>
              </a:rPr>
              <a:t> </a:t>
            </a:r>
            <a:r>
              <a:rPr sz="3750" spc="-25" dirty="0">
                <a:solidFill>
                  <a:srgbClr val="2E7787"/>
                </a:solidFill>
                <a:latin typeface="Arial"/>
                <a:cs typeface="Arial"/>
              </a:rPr>
              <a:t>με </a:t>
            </a:r>
            <a:r>
              <a:rPr sz="3750" dirty="0">
                <a:solidFill>
                  <a:srgbClr val="2E7787"/>
                </a:solidFill>
                <a:latin typeface="Arial"/>
                <a:cs typeface="Arial"/>
              </a:rPr>
              <a:t>βοήθεια</a:t>
            </a:r>
            <a:r>
              <a:rPr sz="3750" spc="45" dirty="0">
                <a:solidFill>
                  <a:srgbClr val="2E7787"/>
                </a:solidFill>
                <a:latin typeface="Arial"/>
                <a:cs typeface="Arial"/>
              </a:rPr>
              <a:t> </a:t>
            </a:r>
            <a:r>
              <a:rPr sz="3750" dirty="0">
                <a:solidFill>
                  <a:srgbClr val="2E7787"/>
                </a:solidFill>
                <a:latin typeface="Arial"/>
                <a:cs typeface="Arial"/>
              </a:rPr>
              <a:t>από</a:t>
            </a:r>
            <a:r>
              <a:rPr sz="3750" spc="15" dirty="0">
                <a:solidFill>
                  <a:srgbClr val="2E7787"/>
                </a:solidFill>
                <a:latin typeface="Arial"/>
                <a:cs typeface="Arial"/>
              </a:rPr>
              <a:t> </a:t>
            </a:r>
            <a:r>
              <a:rPr sz="3750" dirty="0">
                <a:solidFill>
                  <a:srgbClr val="2E7787"/>
                </a:solidFill>
                <a:latin typeface="Arial"/>
                <a:cs typeface="Arial"/>
              </a:rPr>
              <a:t>το</a:t>
            </a:r>
            <a:r>
              <a:rPr sz="3750" spc="25" dirty="0">
                <a:solidFill>
                  <a:srgbClr val="2E7787"/>
                </a:solidFill>
                <a:latin typeface="Arial"/>
                <a:cs typeface="Arial"/>
              </a:rPr>
              <a:t> </a:t>
            </a:r>
            <a:r>
              <a:rPr sz="3750" dirty="0">
                <a:solidFill>
                  <a:srgbClr val="2E7787"/>
                </a:solidFill>
                <a:latin typeface="Arial"/>
                <a:cs typeface="Arial"/>
              </a:rPr>
              <a:t>Γραφείο</a:t>
            </a:r>
            <a:r>
              <a:rPr sz="3750" spc="30" dirty="0">
                <a:solidFill>
                  <a:srgbClr val="2E7787"/>
                </a:solidFill>
                <a:latin typeface="Arial"/>
                <a:cs typeface="Arial"/>
              </a:rPr>
              <a:t> </a:t>
            </a:r>
            <a:r>
              <a:rPr sz="3750" dirty="0">
                <a:solidFill>
                  <a:srgbClr val="2E7787"/>
                </a:solidFill>
                <a:latin typeface="Arial"/>
                <a:cs typeface="Arial"/>
              </a:rPr>
              <a:t>του/ης</a:t>
            </a:r>
            <a:r>
              <a:rPr sz="3750" spc="15" dirty="0">
                <a:solidFill>
                  <a:srgbClr val="2E7787"/>
                </a:solidFill>
                <a:latin typeface="Arial"/>
                <a:cs typeface="Arial"/>
              </a:rPr>
              <a:t> </a:t>
            </a:r>
            <a:r>
              <a:rPr sz="3750" dirty="0">
                <a:solidFill>
                  <a:srgbClr val="2E7787"/>
                </a:solidFill>
                <a:latin typeface="Arial"/>
                <a:cs typeface="Arial"/>
              </a:rPr>
              <a:t>Εφόρου</a:t>
            </a:r>
            <a:r>
              <a:rPr sz="3750" spc="40" dirty="0">
                <a:solidFill>
                  <a:srgbClr val="2E7787"/>
                </a:solidFill>
                <a:latin typeface="Arial"/>
                <a:cs typeface="Arial"/>
              </a:rPr>
              <a:t> </a:t>
            </a:r>
            <a:r>
              <a:rPr sz="3750" spc="-10" dirty="0">
                <a:solidFill>
                  <a:srgbClr val="2E7787"/>
                </a:solidFill>
                <a:latin typeface="Arial"/>
                <a:cs typeface="Arial"/>
              </a:rPr>
              <a:t>Εκλογής</a:t>
            </a:r>
            <a:endParaRPr sz="3750">
              <a:latin typeface="Arial"/>
              <a:cs typeface="Arial"/>
            </a:endParaRPr>
          </a:p>
        </p:txBody>
      </p:sp>
      <p:grpSp>
        <p:nvGrpSpPr>
          <p:cNvPr id="6" name="object 6"/>
          <p:cNvGrpSpPr/>
          <p:nvPr/>
        </p:nvGrpSpPr>
        <p:grpSpPr>
          <a:xfrm>
            <a:off x="1087869" y="461469"/>
            <a:ext cx="15205075" cy="3611245"/>
            <a:chOff x="1087869" y="461469"/>
            <a:chExt cx="15205075" cy="3611245"/>
          </a:xfrm>
        </p:grpSpPr>
        <p:sp>
          <p:nvSpPr>
            <p:cNvPr id="7" name="object 7"/>
            <p:cNvSpPr/>
            <p:nvPr/>
          </p:nvSpPr>
          <p:spPr>
            <a:xfrm>
              <a:off x="14882043" y="1498854"/>
              <a:ext cx="1394460" cy="2556510"/>
            </a:xfrm>
            <a:custGeom>
              <a:avLst/>
              <a:gdLst/>
              <a:ahLst/>
              <a:cxnLst/>
              <a:rect l="l" t="t" r="r" b="b"/>
              <a:pathLst>
                <a:path w="1394459" h="2556510">
                  <a:moveTo>
                    <a:pt x="1335776" y="0"/>
                  </a:moveTo>
                  <a:lnTo>
                    <a:pt x="58077" y="0"/>
                  </a:lnTo>
                  <a:lnTo>
                    <a:pt x="35526" y="4584"/>
                  </a:lnTo>
                  <a:lnTo>
                    <a:pt x="17060" y="17067"/>
                  </a:lnTo>
                  <a:lnTo>
                    <a:pt x="4582" y="35541"/>
                  </a:lnTo>
                  <a:lnTo>
                    <a:pt x="0" y="58100"/>
                  </a:lnTo>
                  <a:lnTo>
                    <a:pt x="0" y="2498367"/>
                  </a:lnTo>
                  <a:lnTo>
                    <a:pt x="4582" y="2520927"/>
                  </a:lnTo>
                  <a:lnTo>
                    <a:pt x="17060" y="2539401"/>
                  </a:lnTo>
                  <a:lnTo>
                    <a:pt x="35526" y="2551883"/>
                  </a:lnTo>
                  <a:lnTo>
                    <a:pt x="58077" y="2556468"/>
                  </a:lnTo>
                  <a:lnTo>
                    <a:pt x="1335776" y="2556468"/>
                  </a:lnTo>
                  <a:lnTo>
                    <a:pt x="1358327" y="2551883"/>
                  </a:lnTo>
                  <a:lnTo>
                    <a:pt x="1376793" y="2539401"/>
                  </a:lnTo>
                  <a:lnTo>
                    <a:pt x="1389271" y="2520927"/>
                  </a:lnTo>
                  <a:lnTo>
                    <a:pt x="1393854" y="2498367"/>
                  </a:lnTo>
                  <a:lnTo>
                    <a:pt x="1393854" y="2207873"/>
                  </a:lnTo>
                  <a:lnTo>
                    <a:pt x="174231" y="2207873"/>
                  </a:lnTo>
                  <a:lnTo>
                    <a:pt x="174231" y="348652"/>
                  </a:lnTo>
                  <a:lnTo>
                    <a:pt x="1393854" y="348652"/>
                  </a:lnTo>
                  <a:lnTo>
                    <a:pt x="1393854" y="232402"/>
                  </a:lnTo>
                  <a:lnTo>
                    <a:pt x="580772" y="232402"/>
                  </a:lnTo>
                  <a:lnTo>
                    <a:pt x="558222" y="227818"/>
                  </a:lnTo>
                  <a:lnTo>
                    <a:pt x="539755" y="215335"/>
                  </a:lnTo>
                  <a:lnTo>
                    <a:pt x="527277" y="196861"/>
                  </a:lnTo>
                  <a:lnTo>
                    <a:pt x="522695" y="174302"/>
                  </a:lnTo>
                  <a:lnTo>
                    <a:pt x="527277" y="151742"/>
                  </a:lnTo>
                  <a:lnTo>
                    <a:pt x="539755" y="133268"/>
                  </a:lnTo>
                  <a:lnTo>
                    <a:pt x="558222" y="120785"/>
                  </a:lnTo>
                  <a:lnTo>
                    <a:pt x="580772" y="116201"/>
                  </a:lnTo>
                  <a:lnTo>
                    <a:pt x="1393854" y="116201"/>
                  </a:lnTo>
                  <a:lnTo>
                    <a:pt x="1393854" y="58100"/>
                  </a:lnTo>
                  <a:lnTo>
                    <a:pt x="1389271" y="35541"/>
                  </a:lnTo>
                  <a:lnTo>
                    <a:pt x="1376793" y="17067"/>
                  </a:lnTo>
                  <a:lnTo>
                    <a:pt x="1358327" y="4584"/>
                  </a:lnTo>
                  <a:lnTo>
                    <a:pt x="1335776" y="0"/>
                  </a:lnTo>
                  <a:close/>
                </a:path>
                <a:path w="1394459" h="2556510">
                  <a:moveTo>
                    <a:pt x="1393854" y="348652"/>
                  </a:moveTo>
                  <a:lnTo>
                    <a:pt x="1219622" y="348652"/>
                  </a:lnTo>
                  <a:lnTo>
                    <a:pt x="1219622" y="2207873"/>
                  </a:lnTo>
                  <a:lnTo>
                    <a:pt x="1393854" y="2207873"/>
                  </a:lnTo>
                  <a:lnTo>
                    <a:pt x="1393854" y="348652"/>
                  </a:lnTo>
                  <a:close/>
                </a:path>
                <a:path w="1394459" h="2556510">
                  <a:moveTo>
                    <a:pt x="1393854" y="116201"/>
                  </a:moveTo>
                  <a:lnTo>
                    <a:pt x="813081" y="116201"/>
                  </a:lnTo>
                  <a:lnTo>
                    <a:pt x="835631" y="120785"/>
                  </a:lnTo>
                  <a:lnTo>
                    <a:pt x="854098" y="133268"/>
                  </a:lnTo>
                  <a:lnTo>
                    <a:pt x="866576" y="151742"/>
                  </a:lnTo>
                  <a:lnTo>
                    <a:pt x="871158" y="174302"/>
                  </a:lnTo>
                  <a:lnTo>
                    <a:pt x="866576" y="196861"/>
                  </a:lnTo>
                  <a:lnTo>
                    <a:pt x="854098" y="215335"/>
                  </a:lnTo>
                  <a:lnTo>
                    <a:pt x="835631" y="227818"/>
                  </a:lnTo>
                  <a:lnTo>
                    <a:pt x="813081" y="232402"/>
                  </a:lnTo>
                  <a:lnTo>
                    <a:pt x="1393854" y="232402"/>
                  </a:lnTo>
                  <a:lnTo>
                    <a:pt x="1393854" y="116201"/>
                  </a:lnTo>
                  <a:close/>
                </a:path>
              </a:pathLst>
            </a:custGeom>
            <a:solidFill>
              <a:srgbClr val="FFFFFF"/>
            </a:solidFill>
          </p:spPr>
          <p:txBody>
            <a:bodyPr wrap="square" lIns="0" tIns="0" rIns="0" bIns="0" rtlCol="0"/>
            <a:lstStyle/>
            <a:p>
              <a:endParaRPr/>
            </a:p>
          </p:txBody>
        </p:sp>
        <p:sp>
          <p:nvSpPr>
            <p:cNvPr id="8" name="object 8"/>
            <p:cNvSpPr/>
            <p:nvPr/>
          </p:nvSpPr>
          <p:spPr>
            <a:xfrm>
              <a:off x="14882043" y="1498854"/>
              <a:ext cx="1394460" cy="2556510"/>
            </a:xfrm>
            <a:custGeom>
              <a:avLst/>
              <a:gdLst/>
              <a:ahLst/>
              <a:cxnLst/>
              <a:rect l="l" t="t" r="r" b="b"/>
              <a:pathLst>
                <a:path w="1394459" h="2556510">
                  <a:moveTo>
                    <a:pt x="1219622" y="2207874"/>
                  </a:moveTo>
                  <a:lnTo>
                    <a:pt x="174231" y="2207874"/>
                  </a:lnTo>
                  <a:lnTo>
                    <a:pt x="174231" y="348652"/>
                  </a:lnTo>
                  <a:lnTo>
                    <a:pt x="1219622" y="348652"/>
                  </a:lnTo>
                  <a:lnTo>
                    <a:pt x="1219622" y="2207874"/>
                  </a:lnTo>
                  <a:close/>
                </a:path>
                <a:path w="1394459" h="2556510">
                  <a:moveTo>
                    <a:pt x="580772" y="116201"/>
                  </a:moveTo>
                  <a:lnTo>
                    <a:pt x="813081" y="116201"/>
                  </a:lnTo>
                  <a:lnTo>
                    <a:pt x="835631" y="120785"/>
                  </a:lnTo>
                  <a:lnTo>
                    <a:pt x="854098" y="133268"/>
                  </a:lnTo>
                  <a:lnTo>
                    <a:pt x="866576" y="151742"/>
                  </a:lnTo>
                  <a:lnTo>
                    <a:pt x="871158" y="174302"/>
                  </a:lnTo>
                  <a:lnTo>
                    <a:pt x="866576" y="196861"/>
                  </a:lnTo>
                  <a:lnTo>
                    <a:pt x="854098" y="215335"/>
                  </a:lnTo>
                  <a:lnTo>
                    <a:pt x="835631" y="227818"/>
                  </a:lnTo>
                  <a:lnTo>
                    <a:pt x="813081" y="232402"/>
                  </a:lnTo>
                  <a:lnTo>
                    <a:pt x="580772" y="232402"/>
                  </a:lnTo>
                  <a:lnTo>
                    <a:pt x="558222" y="227818"/>
                  </a:lnTo>
                  <a:lnTo>
                    <a:pt x="539755" y="215335"/>
                  </a:lnTo>
                  <a:lnTo>
                    <a:pt x="527277" y="196861"/>
                  </a:lnTo>
                  <a:lnTo>
                    <a:pt x="522695" y="174302"/>
                  </a:lnTo>
                  <a:lnTo>
                    <a:pt x="527277" y="151742"/>
                  </a:lnTo>
                  <a:lnTo>
                    <a:pt x="539755" y="133268"/>
                  </a:lnTo>
                  <a:lnTo>
                    <a:pt x="558222" y="120785"/>
                  </a:lnTo>
                  <a:lnTo>
                    <a:pt x="580772" y="116201"/>
                  </a:lnTo>
                  <a:close/>
                </a:path>
                <a:path w="1394459" h="2556510">
                  <a:moveTo>
                    <a:pt x="1335776" y="0"/>
                  </a:moveTo>
                  <a:lnTo>
                    <a:pt x="58077" y="0"/>
                  </a:lnTo>
                  <a:lnTo>
                    <a:pt x="35526" y="4584"/>
                  </a:lnTo>
                  <a:lnTo>
                    <a:pt x="17060" y="17067"/>
                  </a:lnTo>
                  <a:lnTo>
                    <a:pt x="4582" y="35541"/>
                  </a:lnTo>
                  <a:lnTo>
                    <a:pt x="0" y="58100"/>
                  </a:lnTo>
                  <a:lnTo>
                    <a:pt x="0" y="2498367"/>
                  </a:lnTo>
                  <a:lnTo>
                    <a:pt x="4582" y="2520927"/>
                  </a:lnTo>
                  <a:lnTo>
                    <a:pt x="17060" y="2539401"/>
                  </a:lnTo>
                  <a:lnTo>
                    <a:pt x="35526" y="2551883"/>
                  </a:lnTo>
                  <a:lnTo>
                    <a:pt x="58077" y="2556468"/>
                  </a:lnTo>
                  <a:lnTo>
                    <a:pt x="1335776" y="2556468"/>
                  </a:lnTo>
                  <a:lnTo>
                    <a:pt x="1358327" y="2551883"/>
                  </a:lnTo>
                  <a:lnTo>
                    <a:pt x="1376793" y="2539401"/>
                  </a:lnTo>
                  <a:lnTo>
                    <a:pt x="1389271" y="2520927"/>
                  </a:lnTo>
                  <a:lnTo>
                    <a:pt x="1393854" y="2498367"/>
                  </a:lnTo>
                  <a:lnTo>
                    <a:pt x="1393854" y="58100"/>
                  </a:lnTo>
                  <a:lnTo>
                    <a:pt x="1389271" y="35541"/>
                  </a:lnTo>
                  <a:lnTo>
                    <a:pt x="1376793" y="17067"/>
                  </a:lnTo>
                  <a:lnTo>
                    <a:pt x="1358327" y="4584"/>
                  </a:lnTo>
                  <a:lnTo>
                    <a:pt x="1335776" y="0"/>
                  </a:lnTo>
                  <a:close/>
                </a:path>
              </a:pathLst>
            </a:custGeom>
            <a:ln w="33885">
              <a:solidFill>
                <a:srgbClr val="4471C4"/>
              </a:solidFill>
            </a:ln>
          </p:spPr>
          <p:txBody>
            <a:bodyPr wrap="square" lIns="0" tIns="0" rIns="0" bIns="0" rtlCol="0"/>
            <a:lstStyle/>
            <a:p>
              <a:endParaRPr/>
            </a:p>
          </p:txBody>
        </p:sp>
        <p:pic>
          <p:nvPicPr>
            <p:cNvPr id="9" name="object 9"/>
            <p:cNvPicPr/>
            <p:nvPr/>
          </p:nvPicPr>
          <p:blipFill>
            <a:blip r:embed="rId2" cstate="print"/>
            <a:stretch>
              <a:fillRect/>
            </a:stretch>
          </p:blipFill>
          <p:spPr>
            <a:xfrm>
              <a:off x="1087869" y="461469"/>
              <a:ext cx="2601733" cy="984438"/>
            </a:xfrm>
            <a:prstGeom prst="rect">
              <a:avLst/>
            </a:prstGeom>
          </p:spPr>
        </p:pic>
      </p:grpSp>
      <p:sp>
        <p:nvSpPr>
          <p:cNvPr id="10" name="object 10"/>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pc="80" dirty="0"/>
              <a:t>Σύστημα</a:t>
            </a:r>
            <a:r>
              <a:rPr spc="300" dirty="0"/>
              <a:t> </a:t>
            </a:r>
            <a:r>
              <a:rPr spc="60" dirty="0"/>
              <a:t>αποστολής</a:t>
            </a:r>
            <a:r>
              <a:rPr spc="305" dirty="0"/>
              <a:t> </a:t>
            </a:r>
            <a:r>
              <a:rPr spc="70" dirty="0"/>
              <a:t>αποτελεσμάτων</a:t>
            </a:r>
            <a:r>
              <a:rPr spc="310" dirty="0"/>
              <a:t> </a:t>
            </a:r>
            <a:r>
              <a:rPr spc="60" dirty="0"/>
              <a:t>από</a:t>
            </a:r>
            <a:r>
              <a:rPr spc="265" dirty="0"/>
              <a:t> </a:t>
            </a:r>
            <a:r>
              <a:rPr dirty="0"/>
              <a:t>τα</a:t>
            </a:r>
            <a:r>
              <a:rPr spc="270" dirty="0"/>
              <a:t> </a:t>
            </a:r>
            <a:r>
              <a:rPr spc="65" dirty="0"/>
              <a:t>εκλογικά</a:t>
            </a:r>
            <a:r>
              <a:rPr spc="305" dirty="0"/>
              <a:t> </a:t>
            </a:r>
            <a:r>
              <a:rPr spc="60" dirty="0"/>
              <a:t>κέντρα</a:t>
            </a: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239492"/>
            <a:ext cx="11475720" cy="7603490"/>
          </a:xfrm>
          <a:prstGeom prst="rect">
            <a:avLst/>
          </a:prstGeom>
        </p:spPr>
        <p:txBody>
          <a:bodyPr vert="horz" wrap="square" lIns="0" tIns="199390" rIns="0" bIns="0" rtlCol="0">
            <a:spAutoFit/>
          </a:bodyPr>
          <a:lstStyle/>
          <a:p>
            <a:pPr marL="12700">
              <a:lnSpc>
                <a:spcPct val="100000"/>
              </a:lnSpc>
              <a:spcBef>
                <a:spcPts val="1570"/>
              </a:spcBef>
            </a:pPr>
            <a:r>
              <a:rPr sz="3100" b="1" dirty="0">
                <a:solidFill>
                  <a:srgbClr val="E28B18"/>
                </a:solidFill>
                <a:latin typeface="Arial"/>
                <a:cs typeface="Arial"/>
              </a:rPr>
              <a:t>Αποστολή</a:t>
            </a:r>
            <a:r>
              <a:rPr sz="3100" b="1" spc="75" dirty="0">
                <a:solidFill>
                  <a:srgbClr val="E28B18"/>
                </a:solidFill>
                <a:latin typeface="Arial"/>
                <a:cs typeface="Arial"/>
              </a:rPr>
              <a:t> </a:t>
            </a:r>
            <a:r>
              <a:rPr sz="3100" b="1" dirty="0">
                <a:solidFill>
                  <a:srgbClr val="E28B18"/>
                </a:solidFill>
                <a:latin typeface="Arial"/>
                <a:cs typeface="Arial"/>
              </a:rPr>
              <a:t>Φύλλων</a:t>
            </a:r>
            <a:r>
              <a:rPr sz="3100" b="1" spc="55" dirty="0">
                <a:solidFill>
                  <a:srgbClr val="E28B18"/>
                </a:solidFill>
                <a:latin typeface="Arial"/>
                <a:cs typeface="Arial"/>
              </a:rPr>
              <a:t> </a:t>
            </a:r>
            <a:r>
              <a:rPr sz="3100" b="1" dirty="0">
                <a:solidFill>
                  <a:srgbClr val="E28B18"/>
                </a:solidFill>
                <a:latin typeface="Arial"/>
                <a:cs typeface="Arial"/>
              </a:rPr>
              <a:t>Καταμέτρησης</a:t>
            </a:r>
            <a:r>
              <a:rPr sz="3100" b="1" spc="75" dirty="0">
                <a:solidFill>
                  <a:srgbClr val="E28B18"/>
                </a:solidFill>
                <a:latin typeface="Arial"/>
                <a:cs typeface="Arial"/>
              </a:rPr>
              <a:t> </a:t>
            </a:r>
            <a:r>
              <a:rPr sz="3100" b="1" spc="-10" dirty="0">
                <a:solidFill>
                  <a:srgbClr val="E28B18"/>
                </a:solidFill>
                <a:latin typeface="Arial"/>
                <a:cs typeface="Arial"/>
              </a:rPr>
              <a:t>Ψήφων</a:t>
            </a:r>
            <a:endParaRPr sz="3100">
              <a:latin typeface="Arial"/>
              <a:cs typeface="Arial"/>
            </a:endParaRPr>
          </a:p>
          <a:p>
            <a:pPr marL="483234" indent="-470534">
              <a:lnSpc>
                <a:spcPct val="100000"/>
              </a:lnSpc>
              <a:spcBef>
                <a:spcPts val="2250"/>
              </a:spcBef>
              <a:buSzPct val="120338"/>
              <a:buChar char="•"/>
              <a:tabLst>
                <a:tab pos="483234" algn="l"/>
              </a:tabLst>
            </a:pPr>
            <a:r>
              <a:rPr sz="2950" dirty="0">
                <a:solidFill>
                  <a:srgbClr val="2E7787"/>
                </a:solidFill>
                <a:latin typeface="Arial"/>
                <a:cs typeface="Arial"/>
              </a:rPr>
              <a:t>Πατήστε</a:t>
            </a:r>
            <a:r>
              <a:rPr sz="2950" spc="-20" dirty="0">
                <a:solidFill>
                  <a:srgbClr val="2E7787"/>
                </a:solidFill>
                <a:latin typeface="Arial"/>
                <a:cs typeface="Arial"/>
              </a:rPr>
              <a:t> </a:t>
            </a:r>
            <a:r>
              <a:rPr sz="2950" dirty="0">
                <a:solidFill>
                  <a:srgbClr val="2E7787"/>
                </a:solidFill>
                <a:latin typeface="Arial"/>
                <a:cs typeface="Arial"/>
              </a:rPr>
              <a:t>«Επιλέξτε</a:t>
            </a:r>
            <a:r>
              <a:rPr sz="2950" spc="-5"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μεταφόρτωση»</a:t>
            </a:r>
            <a:r>
              <a:rPr sz="2950" spc="-2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επιλέξτε</a:t>
            </a:r>
            <a:r>
              <a:rPr sz="2950" spc="-25"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spc="-10" dirty="0">
                <a:solidFill>
                  <a:srgbClr val="2E7787"/>
                </a:solidFill>
                <a:latin typeface="Arial"/>
                <a:cs typeface="Arial"/>
              </a:rPr>
              <a:t>κάμερα</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Φωτογραφήστε</a:t>
            </a:r>
            <a:r>
              <a:rPr sz="2950" spc="-20" dirty="0">
                <a:solidFill>
                  <a:srgbClr val="2E7787"/>
                </a:solidFill>
                <a:latin typeface="Arial"/>
                <a:cs typeface="Arial"/>
              </a:rPr>
              <a:t> </a:t>
            </a:r>
            <a:r>
              <a:rPr sz="2950" dirty="0">
                <a:solidFill>
                  <a:srgbClr val="2E7787"/>
                </a:solidFill>
                <a:latin typeface="Arial"/>
                <a:cs typeface="Arial"/>
              </a:rPr>
              <a:t>το</a:t>
            </a:r>
            <a:r>
              <a:rPr sz="2950" spc="-20" dirty="0">
                <a:solidFill>
                  <a:srgbClr val="2E7787"/>
                </a:solidFill>
                <a:latin typeface="Arial"/>
                <a:cs typeface="Arial"/>
              </a:rPr>
              <a:t> </a:t>
            </a:r>
            <a:r>
              <a:rPr sz="2950" dirty="0">
                <a:solidFill>
                  <a:srgbClr val="2E7787"/>
                </a:solidFill>
                <a:latin typeface="Arial"/>
                <a:cs typeface="Arial"/>
              </a:rPr>
              <a:t>Φύλλο</a:t>
            </a:r>
            <a:r>
              <a:rPr sz="2950" spc="-20" dirty="0">
                <a:solidFill>
                  <a:srgbClr val="2E7787"/>
                </a:solidFill>
                <a:latin typeface="Arial"/>
                <a:cs typeface="Arial"/>
              </a:rPr>
              <a:t> </a:t>
            </a:r>
            <a:r>
              <a:rPr sz="2950" dirty="0">
                <a:solidFill>
                  <a:srgbClr val="2E7787"/>
                </a:solidFill>
                <a:latin typeface="Arial"/>
                <a:cs typeface="Arial"/>
              </a:rPr>
              <a:t>Καταμέτρησης</a:t>
            </a:r>
            <a:r>
              <a:rPr sz="2950" spc="-10" dirty="0">
                <a:solidFill>
                  <a:srgbClr val="2E7787"/>
                </a:solidFill>
                <a:latin typeface="Arial"/>
                <a:cs typeface="Arial"/>
              </a:rPr>
              <a:t> Ψήφων:</a:t>
            </a:r>
            <a:endParaRPr sz="2950">
              <a:latin typeface="Arial"/>
              <a:cs typeface="Arial"/>
            </a:endParaRPr>
          </a:p>
          <a:p>
            <a:pPr marL="1143000" marR="748665" indent="-754380">
              <a:lnSpc>
                <a:spcPct val="120800"/>
              </a:lnSpc>
              <a:spcBef>
                <a:spcPts val="1480"/>
              </a:spcBef>
              <a:tabLst>
                <a:tab pos="1143000" algn="l"/>
              </a:tabLst>
            </a:pPr>
            <a:r>
              <a:rPr sz="2950" spc="-25" dirty="0">
                <a:solidFill>
                  <a:srgbClr val="2E7787"/>
                </a:solidFill>
                <a:latin typeface="Arial"/>
                <a:cs typeface="Arial"/>
              </a:rPr>
              <a:t>(α)</a:t>
            </a:r>
            <a:r>
              <a:rPr sz="2950" dirty="0">
                <a:solidFill>
                  <a:srgbClr val="2E7787"/>
                </a:solidFill>
                <a:latin typeface="Arial"/>
                <a:cs typeface="Arial"/>
              </a:rPr>
              <a:t>	επιλέξετε</a:t>
            </a:r>
            <a:r>
              <a:rPr sz="2950" spc="-2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χώρο</a:t>
            </a:r>
            <a:r>
              <a:rPr sz="2950" spc="-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θα</a:t>
            </a:r>
            <a:r>
              <a:rPr sz="2950" spc="-5" dirty="0">
                <a:solidFill>
                  <a:srgbClr val="2E7787"/>
                </a:solidFill>
                <a:latin typeface="Arial"/>
                <a:cs typeface="Arial"/>
              </a:rPr>
              <a:t> </a:t>
            </a:r>
            <a:r>
              <a:rPr sz="2950" dirty="0">
                <a:solidFill>
                  <a:srgbClr val="2E7787"/>
                </a:solidFill>
                <a:latin typeface="Arial"/>
                <a:cs typeface="Arial"/>
              </a:rPr>
              <a:t>ληφθεί</a:t>
            </a:r>
            <a:r>
              <a:rPr sz="2950" spc="-25" dirty="0">
                <a:solidFill>
                  <a:srgbClr val="2E7787"/>
                </a:solidFill>
                <a:latin typeface="Arial"/>
                <a:cs typeface="Arial"/>
              </a:rPr>
              <a:t> </a:t>
            </a:r>
            <a:r>
              <a:rPr sz="2950" dirty="0">
                <a:solidFill>
                  <a:srgbClr val="2E7787"/>
                </a:solidFill>
                <a:latin typeface="Arial"/>
                <a:cs typeface="Arial"/>
              </a:rPr>
              <a:t>η φωτογραφία με </a:t>
            </a:r>
            <a:r>
              <a:rPr sz="2950" spc="-10" dirty="0">
                <a:solidFill>
                  <a:srgbClr val="2E7787"/>
                </a:solidFill>
                <a:latin typeface="Arial"/>
                <a:cs typeface="Arial"/>
              </a:rPr>
              <a:t>τέτοιο </a:t>
            </a:r>
            <a:r>
              <a:rPr sz="2950" dirty="0">
                <a:solidFill>
                  <a:srgbClr val="2E7787"/>
                </a:solidFill>
                <a:latin typeface="Arial"/>
                <a:cs typeface="Arial"/>
              </a:rPr>
              <a:t>τρόπο</a:t>
            </a:r>
            <a:r>
              <a:rPr sz="2950" spc="-5" dirty="0">
                <a:solidFill>
                  <a:srgbClr val="2E7787"/>
                </a:solidFill>
                <a:latin typeface="Arial"/>
                <a:cs typeface="Arial"/>
              </a:rPr>
              <a:t> </a:t>
            </a:r>
            <a:r>
              <a:rPr sz="2950" dirty="0">
                <a:solidFill>
                  <a:srgbClr val="2E7787"/>
                </a:solidFill>
                <a:latin typeface="Arial"/>
                <a:cs typeface="Arial"/>
              </a:rPr>
              <a:t>ώστε</a:t>
            </a:r>
            <a:r>
              <a:rPr sz="2950" spc="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μην</a:t>
            </a:r>
            <a:r>
              <a:rPr sz="2950" spc="5" dirty="0">
                <a:solidFill>
                  <a:srgbClr val="2E7787"/>
                </a:solidFill>
                <a:latin typeface="Arial"/>
                <a:cs typeface="Arial"/>
              </a:rPr>
              <a:t> </a:t>
            </a:r>
            <a:r>
              <a:rPr sz="2950" dirty="0">
                <a:solidFill>
                  <a:srgbClr val="2E7787"/>
                </a:solidFill>
                <a:latin typeface="Arial"/>
                <a:cs typeface="Arial"/>
              </a:rPr>
              <a:t>πέφτει</a:t>
            </a:r>
            <a:r>
              <a:rPr sz="2950" spc="-25" dirty="0">
                <a:solidFill>
                  <a:srgbClr val="2E7787"/>
                </a:solidFill>
                <a:latin typeface="Arial"/>
                <a:cs typeface="Arial"/>
              </a:rPr>
              <a:t> </a:t>
            </a:r>
            <a:r>
              <a:rPr sz="2950" dirty="0">
                <a:solidFill>
                  <a:srgbClr val="2E7787"/>
                </a:solidFill>
                <a:latin typeface="Arial"/>
                <a:cs typeface="Arial"/>
              </a:rPr>
              <a:t>έντονη</a:t>
            </a:r>
            <a:r>
              <a:rPr sz="2950" spc="-15" dirty="0">
                <a:solidFill>
                  <a:srgbClr val="2E7787"/>
                </a:solidFill>
                <a:latin typeface="Arial"/>
                <a:cs typeface="Arial"/>
              </a:rPr>
              <a:t> </a:t>
            </a:r>
            <a:r>
              <a:rPr sz="2950" dirty="0">
                <a:solidFill>
                  <a:srgbClr val="2E7787"/>
                </a:solidFill>
                <a:latin typeface="Arial"/>
                <a:cs typeface="Arial"/>
              </a:rPr>
              <a:t>σκιά</a:t>
            </a:r>
            <a:r>
              <a:rPr sz="2950" spc="10" dirty="0">
                <a:solidFill>
                  <a:srgbClr val="2E7787"/>
                </a:solidFill>
                <a:latin typeface="Arial"/>
                <a:cs typeface="Arial"/>
              </a:rPr>
              <a:t> </a:t>
            </a:r>
            <a:r>
              <a:rPr sz="2950" dirty="0">
                <a:solidFill>
                  <a:srgbClr val="2E7787"/>
                </a:solidFill>
                <a:latin typeface="Arial"/>
                <a:cs typeface="Arial"/>
              </a:rPr>
              <a:t>του κινητού ή</a:t>
            </a:r>
            <a:r>
              <a:rPr sz="2950" spc="-5" dirty="0">
                <a:solidFill>
                  <a:srgbClr val="2E7787"/>
                </a:solidFill>
                <a:latin typeface="Arial"/>
                <a:cs typeface="Arial"/>
              </a:rPr>
              <a:t> </a:t>
            </a:r>
            <a:r>
              <a:rPr sz="2950" spc="-25" dirty="0">
                <a:solidFill>
                  <a:srgbClr val="2E7787"/>
                </a:solidFill>
                <a:latin typeface="Arial"/>
                <a:cs typeface="Arial"/>
              </a:rPr>
              <a:t>του </a:t>
            </a:r>
            <a:r>
              <a:rPr sz="2950" dirty="0">
                <a:solidFill>
                  <a:srgbClr val="2E7787"/>
                </a:solidFill>
                <a:latin typeface="Arial"/>
                <a:cs typeface="Arial"/>
              </a:rPr>
              <a:t>ατόμου</a:t>
            </a:r>
            <a:r>
              <a:rPr sz="2950" spc="-5" dirty="0">
                <a:solidFill>
                  <a:srgbClr val="2E7787"/>
                </a:solidFill>
                <a:latin typeface="Arial"/>
                <a:cs typeface="Arial"/>
              </a:rPr>
              <a:t> </a:t>
            </a:r>
            <a:r>
              <a:rPr sz="2950" dirty="0">
                <a:solidFill>
                  <a:srgbClr val="2E7787"/>
                </a:solidFill>
                <a:latin typeface="Arial"/>
                <a:cs typeface="Arial"/>
              </a:rPr>
              <a:t>πάνω στο έντυπο.</a:t>
            </a:r>
            <a:r>
              <a:rPr sz="2950" spc="5" dirty="0">
                <a:solidFill>
                  <a:srgbClr val="2E7787"/>
                </a:solidFill>
                <a:latin typeface="Arial"/>
                <a:cs typeface="Arial"/>
              </a:rPr>
              <a:t> </a:t>
            </a: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πηγή</a:t>
            </a:r>
            <a:r>
              <a:rPr sz="2950" spc="5" dirty="0">
                <a:solidFill>
                  <a:srgbClr val="2E7787"/>
                </a:solidFill>
                <a:latin typeface="Arial"/>
                <a:cs typeface="Arial"/>
              </a:rPr>
              <a:t> </a:t>
            </a:r>
            <a:r>
              <a:rPr sz="2950" dirty="0">
                <a:solidFill>
                  <a:srgbClr val="2E7787"/>
                </a:solidFill>
                <a:latin typeface="Arial"/>
                <a:cs typeface="Arial"/>
              </a:rPr>
              <a:t>φωτισμού</a:t>
            </a:r>
            <a:r>
              <a:rPr sz="2950" spc="-5" dirty="0">
                <a:solidFill>
                  <a:srgbClr val="2E7787"/>
                </a:solidFill>
                <a:latin typeface="Arial"/>
                <a:cs typeface="Arial"/>
              </a:rPr>
              <a:t> </a:t>
            </a:r>
            <a:r>
              <a:rPr sz="2950" dirty="0">
                <a:solidFill>
                  <a:srgbClr val="2E7787"/>
                </a:solidFill>
                <a:latin typeface="Arial"/>
                <a:cs typeface="Arial"/>
              </a:rPr>
              <a:t>πρέπει</a:t>
            </a:r>
            <a:r>
              <a:rPr sz="2950" spc="5" dirty="0">
                <a:solidFill>
                  <a:srgbClr val="2E7787"/>
                </a:solidFill>
                <a:latin typeface="Arial"/>
                <a:cs typeface="Arial"/>
              </a:rPr>
              <a:t> </a:t>
            </a:r>
            <a:r>
              <a:rPr sz="2950" spc="-25" dirty="0">
                <a:solidFill>
                  <a:srgbClr val="2E7787"/>
                </a:solidFill>
                <a:latin typeface="Arial"/>
                <a:cs typeface="Arial"/>
              </a:rPr>
              <a:t>να</a:t>
            </a:r>
            <a:endParaRPr sz="2950">
              <a:latin typeface="Arial"/>
              <a:cs typeface="Arial"/>
            </a:endParaRPr>
          </a:p>
          <a:p>
            <a:pPr marL="1143000" marR="52705">
              <a:lnSpc>
                <a:spcPct val="120700"/>
              </a:lnSpc>
            </a:pPr>
            <a:r>
              <a:rPr sz="2950" dirty="0">
                <a:solidFill>
                  <a:srgbClr val="2E7787"/>
                </a:solidFill>
                <a:latin typeface="Arial"/>
                <a:cs typeface="Arial"/>
              </a:rPr>
              <a:t>βρίσκεται</a:t>
            </a:r>
            <a:r>
              <a:rPr sz="2950" spc="-15" dirty="0">
                <a:solidFill>
                  <a:srgbClr val="2E7787"/>
                </a:solidFill>
                <a:latin typeface="Arial"/>
                <a:cs typeface="Arial"/>
              </a:rPr>
              <a:t> </a:t>
            </a:r>
            <a:r>
              <a:rPr sz="2950" dirty="0">
                <a:solidFill>
                  <a:srgbClr val="2E7787"/>
                </a:solidFill>
                <a:latin typeface="Arial"/>
                <a:cs typeface="Arial"/>
              </a:rPr>
              <a:t>μπροστά</a:t>
            </a:r>
            <a:r>
              <a:rPr sz="2950" spc="-5"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ατόμου</a:t>
            </a:r>
            <a:r>
              <a:rPr sz="2950" spc="5" dirty="0">
                <a:solidFill>
                  <a:srgbClr val="2E7787"/>
                </a:solidFill>
                <a:latin typeface="Arial"/>
                <a:cs typeface="Arial"/>
              </a:rPr>
              <a:t> </a:t>
            </a:r>
            <a:r>
              <a:rPr sz="2950" dirty="0">
                <a:solidFill>
                  <a:srgbClr val="2E7787"/>
                </a:solidFill>
                <a:latin typeface="Arial"/>
                <a:cs typeface="Arial"/>
              </a:rPr>
              <a:t>που</a:t>
            </a:r>
            <a:r>
              <a:rPr sz="2950" spc="-10" dirty="0">
                <a:solidFill>
                  <a:srgbClr val="2E7787"/>
                </a:solidFill>
                <a:latin typeface="Arial"/>
                <a:cs typeface="Arial"/>
              </a:rPr>
              <a:t> </a:t>
            </a:r>
            <a:r>
              <a:rPr sz="2950" dirty="0">
                <a:solidFill>
                  <a:srgbClr val="2E7787"/>
                </a:solidFill>
                <a:latin typeface="Arial"/>
                <a:cs typeface="Arial"/>
              </a:rPr>
              <a:t>λαμβάνει</a:t>
            </a:r>
            <a:r>
              <a:rPr sz="2950" spc="-5" dirty="0">
                <a:solidFill>
                  <a:srgbClr val="2E7787"/>
                </a:solidFill>
                <a:latin typeface="Arial"/>
                <a:cs typeface="Arial"/>
              </a:rPr>
              <a:t> </a:t>
            </a:r>
            <a:r>
              <a:rPr sz="2950" dirty="0">
                <a:solidFill>
                  <a:srgbClr val="2E7787"/>
                </a:solidFill>
                <a:latin typeface="Arial"/>
                <a:cs typeface="Arial"/>
              </a:rPr>
              <a:t>τη </a:t>
            </a:r>
            <a:r>
              <a:rPr sz="2950" spc="-10" dirty="0">
                <a:solidFill>
                  <a:srgbClr val="2E7787"/>
                </a:solidFill>
                <a:latin typeface="Arial"/>
                <a:cs typeface="Arial"/>
              </a:rPr>
              <a:t>φωτογραφία, </a:t>
            </a:r>
            <a:r>
              <a:rPr sz="2950" dirty="0">
                <a:solidFill>
                  <a:srgbClr val="2E7787"/>
                </a:solidFill>
                <a:latin typeface="Arial"/>
                <a:cs typeface="Arial"/>
              </a:rPr>
              <a:t>όχι</a:t>
            </a:r>
            <a:r>
              <a:rPr sz="2950" spc="-10" dirty="0">
                <a:solidFill>
                  <a:srgbClr val="2E7787"/>
                </a:solidFill>
                <a:latin typeface="Arial"/>
                <a:cs typeface="Arial"/>
              </a:rPr>
              <a:t> </a:t>
            </a:r>
            <a:r>
              <a:rPr sz="2950" dirty="0">
                <a:solidFill>
                  <a:srgbClr val="2E7787"/>
                </a:solidFill>
                <a:latin typeface="Arial"/>
                <a:cs typeface="Arial"/>
              </a:rPr>
              <a:t>ακριβώς</a:t>
            </a:r>
            <a:r>
              <a:rPr sz="2950" spc="10" dirty="0">
                <a:solidFill>
                  <a:srgbClr val="2E7787"/>
                </a:solidFill>
                <a:latin typeface="Arial"/>
                <a:cs typeface="Arial"/>
              </a:rPr>
              <a:t> </a:t>
            </a:r>
            <a:r>
              <a:rPr sz="2950" dirty="0">
                <a:solidFill>
                  <a:srgbClr val="2E7787"/>
                </a:solidFill>
                <a:latin typeface="Arial"/>
                <a:cs typeface="Arial"/>
              </a:rPr>
              <a:t>από πάνω</a:t>
            </a:r>
            <a:r>
              <a:rPr sz="2950" spc="10" dirty="0">
                <a:solidFill>
                  <a:srgbClr val="2E7787"/>
                </a:solidFill>
                <a:latin typeface="Arial"/>
                <a:cs typeface="Arial"/>
              </a:rPr>
              <a:t> </a:t>
            </a:r>
            <a:r>
              <a:rPr sz="2950" dirty="0">
                <a:solidFill>
                  <a:srgbClr val="2E7787"/>
                </a:solidFill>
                <a:latin typeface="Arial"/>
                <a:cs typeface="Arial"/>
              </a:rPr>
              <a:t>ή</a:t>
            </a:r>
            <a:r>
              <a:rPr sz="2950" spc="5" dirty="0">
                <a:solidFill>
                  <a:srgbClr val="2E7787"/>
                </a:solidFill>
                <a:latin typeface="Arial"/>
                <a:cs typeface="Arial"/>
              </a:rPr>
              <a:t> </a:t>
            </a:r>
            <a:r>
              <a:rPr sz="2950" dirty="0">
                <a:solidFill>
                  <a:srgbClr val="2E7787"/>
                </a:solidFill>
                <a:latin typeface="Arial"/>
                <a:cs typeface="Arial"/>
              </a:rPr>
              <a:t>πίσω </a:t>
            </a:r>
            <a:r>
              <a:rPr sz="2950" spc="-25" dirty="0">
                <a:solidFill>
                  <a:srgbClr val="2E7787"/>
                </a:solidFill>
                <a:latin typeface="Arial"/>
                <a:cs typeface="Arial"/>
              </a:rPr>
              <a:t>του</a:t>
            </a:r>
            <a:endParaRPr sz="2950">
              <a:latin typeface="Arial"/>
              <a:cs typeface="Arial"/>
            </a:endParaRPr>
          </a:p>
          <a:p>
            <a:pPr marL="1143000" marR="5080" indent="-754380">
              <a:lnSpc>
                <a:spcPct val="120700"/>
              </a:lnSpc>
              <a:spcBef>
                <a:spcPts val="1490"/>
              </a:spcBef>
              <a:tabLst>
                <a:tab pos="1143000" algn="l"/>
              </a:tabLst>
            </a:pPr>
            <a:r>
              <a:rPr sz="2950" spc="-25" dirty="0">
                <a:solidFill>
                  <a:srgbClr val="2E7787"/>
                </a:solidFill>
                <a:latin typeface="Arial"/>
                <a:cs typeface="Arial"/>
              </a:rPr>
              <a:t>(β)</a:t>
            </a:r>
            <a:r>
              <a:rPr sz="2950" dirty="0">
                <a:solidFill>
                  <a:srgbClr val="2E7787"/>
                </a:solidFill>
                <a:latin typeface="Arial"/>
                <a:cs typeface="Arial"/>
              </a:rPr>
              <a:t>	η</a:t>
            </a:r>
            <a:r>
              <a:rPr sz="2950" spc="-20" dirty="0">
                <a:solidFill>
                  <a:srgbClr val="2E7787"/>
                </a:solidFill>
                <a:latin typeface="Arial"/>
                <a:cs typeface="Arial"/>
              </a:rPr>
              <a:t> </a:t>
            </a:r>
            <a:r>
              <a:rPr sz="2950" dirty="0">
                <a:solidFill>
                  <a:srgbClr val="2E7787"/>
                </a:solidFill>
                <a:latin typeface="Arial"/>
                <a:cs typeface="Arial"/>
              </a:rPr>
              <a:t>φωτογραφία</a:t>
            </a:r>
            <a:r>
              <a:rPr sz="2950" spc="-5" dirty="0">
                <a:solidFill>
                  <a:srgbClr val="2E7787"/>
                </a:solidFill>
                <a:latin typeface="Arial"/>
                <a:cs typeface="Arial"/>
              </a:rPr>
              <a:t> </a:t>
            </a:r>
            <a:r>
              <a:rPr sz="2950" dirty="0">
                <a:solidFill>
                  <a:srgbClr val="2E7787"/>
                </a:solidFill>
                <a:latin typeface="Arial"/>
                <a:cs typeface="Arial"/>
              </a:rPr>
              <a:t>πρέπει</a:t>
            </a:r>
            <a:r>
              <a:rPr sz="2950" spc="-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λαμβάνεται</a:t>
            </a:r>
            <a:r>
              <a:rPr sz="2950" spc="-5" dirty="0">
                <a:solidFill>
                  <a:srgbClr val="2E7787"/>
                </a:solidFill>
                <a:latin typeface="Arial"/>
                <a:cs typeface="Arial"/>
              </a:rPr>
              <a:t> </a:t>
            </a:r>
            <a:r>
              <a:rPr sz="2950" dirty="0">
                <a:solidFill>
                  <a:srgbClr val="2E7787"/>
                </a:solidFill>
                <a:latin typeface="Arial"/>
                <a:cs typeface="Arial"/>
              </a:rPr>
              <a:t>κάθετα</a:t>
            </a:r>
            <a:r>
              <a:rPr sz="2950" spc="-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έντυπο,</a:t>
            </a:r>
            <a:r>
              <a:rPr sz="2950" spc="-5" dirty="0">
                <a:solidFill>
                  <a:srgbClr val="2E7787"/>
                </a:solidFill>
                <a:latin typeface="Arial"/>
                <a:cs typeface="Arial"/>
              </a:rPr>
              <a:t> </a:t>
            </a:r>
            <a:r>
              <a:rPr sz="2950" spc="-25" dirty="0">
                <a:solidFill>
                  <a:srgbClr val="2E7787"/>
                </a:solidFill>
                <a:latin typeface="Arial"/>
                <a:cs typeface="Arial"/>
              </a:rPr>
              <a:t>όχι </a:t>
            </a:r>
            <a:r>
              <a:rPr sz="2950" dirty="0">
                <a:solidFill>
                  <a:srgbClr val="2E7787"/>
                </a:solidFill>
                <a:latin typeface="Arial"/>
                <a:cs typeface="Arial"/>
              </a:rPr>
              <a:t>υπό</a:t>
            </a:r>
            <a:r>
              <a:rPr sz="2950" spc="-5" dirty="0">
                <a:solidFill>
                  <a:srgbClr val="2E7787"/>
                </a:solidFill>
                <a:latin typeface="Arial"/>
                <a:cs typeface="Arial"/>
              </a:rPr>
              <a:t> </a:t>
            </a:r>
            <a:r>
              <a:rPr sz="2950" spc="-10" dirty="0">
                <a:solidFill>
                  <a:srgbClr val="2E7787"/>
                </a:solidFill>
                <a:latin typeface="Arial"/>
                <a:cs typeface="Arial"/>
              </a:rPr>
              <a:t>γωνία</a:t>
            </a:r>
            <a:endParaRPr sz="2950">
              <a:latin typeface="Arial"/>
              <a:cs typeface="Arial"/>
            </a:endParaRPr>
          </a:p>
          <a:p>
            <a:pPr marL="1143000" marR="734695" indent="-754380">
              <a:lnSpc>
                <a:spcPct val="120800"/>
              </a:lnSpc>
              <a:spcBef>
                <a:spcPts val="1480"/>
              </a:spcBef>
              <a:tabLst>
                <a:tab pos="1143000" algn="l"/>
              </a:tabLst>
            </a:pPr>
            <a:r>
              <a:rPr sz="2950" spc="-25" dirty="0">
                <a:solidFill>
                  <a:srgbClr val="2E7787"/>
                </a:solidFill>
                <a:latin typeface="Arial"/>
                <a:cs typeface="Arial"/>
              </a:rPr>
              <a:t>(γ)</a:t>
            </a:r>
            <a:r>
              <a:rPr sz="2950" dirty="0">
                <a:solidFill>
                  <a:srgbClr val="2E7787"/>
                </a:solidFill>
                <a:latin typeface="Arial"/>
                <a:cs typeface="Arial"/>
              </a:rPr>
              <a:t>	η</a:t>
            </a:r>
            <a:r>
              <a:rPr sz="2950" spc="-10" dirty="0">
                <a:solidFill>
                  <a:srgbClr val="2E7787"/>
                </a:solidFill>
                <a:latin typeface="Arial"/>
                <a:cs typeface="Arial"/>
              </a:rPr>
              <a:t> </a:t>
            </a:r>
            <a:r>
              <a:rPr sz="2950" dirty="0">
                <a:solidFill>
                  <a:srgbClr val="2E7787"/>
                </a:solidFill>
                <a:latin typeface="Arial"/>
                <a:cs typeface="Arial"/>
              </a:rPr>
              <a:t>κάμερα</a:t>
            </a:r>
            <a:r>
              <a:rPr sz="2950" spc="-5" dirty="0">
                <a:solidFill>
                  <a:srgbClr val="2E7787"/>
                </a:solidFill>
                <a:latin typeface="Arial"/>
                <a:cs typeface="Arial"/>
              </a:rPr>
              <a:t> </a:t>
            </a:r>
            <a:r>
              <a:rPr sz="2950" dirty="0">
                <a:solidFill>
                  <a:srgbClr val="2E7787"/>
                </a:solidFill>
                <a:latin typeface="Arial"/>
                <a:cs typeface="Arial"/>
              </a:rPr>
              <a:t>πρέπει</a:t>
            </a:r>
            <a:r>
              <a:rPr sz="2950" spc="-1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εστιάσει</a:t>
            </a:r>
            <a:r>
              <a:rPr sz="2950" spc="-5" dirty="0">
                <a:solidFill>
                  <a:srgbClr val="2E7787"/>
                </a:solidFill>
                <a:latin typeface="Arial"/>
                <a:cs typeface="Arial"/>
              </a:rPr>
              <a:t> </a:t>
            </a:r>
            <a:r>
              <a:rPr sz="2950" dirty="0">
                <a:solidFill>
                  <a:srgbClr val="2E7787"/>
                </a:solidFill>
                <a:latin typeface="Arial"/>
                <a:cs typeface="Arial"/>
              </a:rPr>
              <a:t>πριν</a:t>
            </a:r>
            <a:r>
              <a:rPr sz="2950" spc="-5" dirty="0">
                <a:solidFill>
                  <a:srgbClr val="2E7787"/>
                </a:solidFill>
                <a:latin typeface="Arial"/>
                <a:cs typeface="Arial"/>
              </a:rPr>
              <a:t> </a:t>
            </a:r>
            <a:r>
              <a:rPr sz="2950" dirty="0">
                <a:solidFill>
                  <a:srgbClr val="2E7787"/>
                </a:solidFill>
                <a:latin typeface="Arial"/>
                <a:cs typeface="Arial"/>
              </a:rPr>
              <a:t>πατήσετε</a:t>
            </a:r>
            <a:r>
              <a:rPr sz="2950" spc="-10"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κουμπί </a:t>
            </a:r>
            <a:r>
              <a:rPr sz="2950" spc="-25" dirty="0">
                <a:solidFill>
                  <a:srgbClr val="2E7787"/>
                </a:solidFill>
                <a:latin typeface="Arial"/>
                <a:cs typeface="Arial"/>
              </a:rPr>
              <a:t>για </a:t>
            </a:r>
            <a:r>
              <a:rPr sz="2950" dirty="0">
                <a:solidFill>
                  <a:srgbClr val="2E7787"/>
                </a:solidFill>
                <a:latin typeface="Arial"/>
                <a:cs typeface="Arial"/>
              </a:rPr>
              <a:t>λήψη</a:t>
            </a:r>
            <a:r>
              <a:rPr sz="2950" spc="-25"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spc="-10" dirty="0">
                <a:solidFill>
                  <a:srgbClr val="2E7787"/>
                </a:solidFill>
                <a:latin typeface="Arial"/>
                <a:cs typeface="Arial"/>
              </a:rPr>
              <a:t>φωτογραφίας</a:t>
            </a:r>
            <a:endParaRPr sz="2950">
              <a:latin typeface="Arial"/>
              <a:cs typeface="Arial"/>
            </a:endParaRPr>
          </a:p>
        </p:txBody>
      </p:sp>
      <p:grpSp>
        <p:nvGrpSpPr>
          <p:cNvPr id="3" name="object 3"/>
          <p:cNvGrpSpPr/>
          <p:nvPr/>
        </p:nvGrpSpPr>
        <p:grpSpPr>
          <a:xfrm>
            <a:off x="12638386" y="2002295"/>
            <a:ext cx="7319009" cy="7358380"/>
            <a:chOff x="12638386" y="2002295"/>
            <a:chExt cx="7319009" cy="7358380"/>
          </a:xfrm>
        </p:grpSpPr>
        <p:pic>
          <p:nvPicPr>
            <p:cNvPr id="4" name="object 4"/>
            <p:cNvPicPr/>
            <p:nvPr/>
          </p:nvPicPr>
          <p:blipFill>
            <a:blip r:embed="rId2" cstate="print"/>
            <a:stretch>
              <a:fillRect/>
            </a:stretch>
          </p:blipFill>
          <p:spPr>
            <a:xfrm>
              <a:off x="12638386" y="2082721"/>
              <a:ext cx="3595437" cy="7277769"/>
            </a:xfrm>
            <a:prstGeom prst="rect">
              <a:avLst/>
            </a:prstGeom>
          </p:spPr>
        </p:pic>
        <p:pic>
          <p:nvPicPr>
            <p:cNvPr id="5" name="object 5"/>
            <p:cNvPicPr/>
            <p:nvPr/>
          </p:nvPicPr>
          <p:blipFill>
            <a:blip r:embed="rId3" cstate="print"/>
            <a:stretch>
              <a:fillRect/>
            </a:stretch>
          </p:blipFill>
          <p:spPr>
            <a:xfrm>
              <a:off x="12867880" y="2311971"/>
              <a:ext cx="3163882" cy="6846702"/>
            </a:xfrm>
            <a:prstGeom prst="rect">
              <a:avLst/>
            </a:prstGeom>
          </p:spPr>
        </p:pic>
        <p:sp>
          <p:nvSpPr>
            <p:cNvPr id="6" name="object 6"/>
            <p:cNvSpPr/>
            <p:nvPr/>
          </p:nvSpPr>
          <p:spPr>
            <a:xfrm>
              <a:off x="12831232" y="2275323"/>
              <a:ext cx="3237230" cy="6920230"/>
            </a:xfrm>
            <a:custGeom>
              <a:avLst/>
              <a:gdLst/>
              <a:ahLst/>
              <a:cxnLst/>
              <a:rect l="l" t="t" r="r" b="b"/>
              <a:pathLst>
                <a:path w="3237230" h="6920230">
                  <a:moveTo>
                    <a:pt x="563019" y="0"/>
                  </a:moveTo>
                  <a:lnTo>
                    <a:pt x="3237178" y="0"/>
                  </a:lnTo>
                  <a:lnTo>
                    <a:pt x="3237178" y="6356979"/>
                  </a:lnTo>
                  <a:lnTo>
                    <a:pt x="3234351" y="6413626"/>
                  </a:lnTo>
                  <a:lnTo>
                    <a:pt x="3225765" y="6469645"/>
                  </a:lnTo>
                  <a:lnTo>
                    <a:pt x="3211839" y="6523675"/>
                  </a:lnTo>
                  <a:lnTo>
                    <a:pt x="3192887" y="6575611"/>
                  </a:lnTo>
                  <a:lnTo>
                    <a:pt x="3169118" y="6624929"/>
                  </a:lnTo>
                  <a:lnTo>
                    <a:pt x="3140846" y="6671419"/>
                  </a:lnTo>
                  <a:lnTo>
                    <a:pt x="3108387" y="6714769"/>
                  </a:lnTo>
                  <a:lnTo>
                    <a:pt x="3072053" y="6754872"/>
                  </a:lnTo>
                  <a:lnTo>
                    <a:pt x="3031949" y="6791206"/>
                  </a:lnTo>
                  <a:lnTo>
                    <a:pt x="2988600" y="6823666"/>
                  </a:lnTo>
                  <a:lnTo>
                    <a:pt x="2942109" y="6851937"/>
                  </a:lnTo>
                  <a:lnTo>
                    <a:pt x="2892791" y="6875706"/>
                  </a:lnTo>
                  <a:lnTo>
                    <a:pt x="2840855" y="6894659"/>
                  </a:lnTo>
                  <a:lnTo>
                    <a:pt x="2786826" y="6908585"/>
                  </a:lnTo>
                  <a:lnTo>
                    <a:pt x="2730806" y="6917171"/>
                  </a:lnTo>
                  <a:lnTo>
                    <a:pt x="2674159" y="6919998"/>
                  </a:lnTo>
                  <a:lnTo>
                    <a:pt x="0" y="6919998"/>
                  </a:lnTo>
                  <a:lnTo>
                    <a:pt x="0" y="563019"/>
                  </a:lnTo>
                  <a:lnTo>
                    <a:pt x="2827" y="506372"/>
                  </a:lnTo>
                  <a:lnTo>
                    <a:pt x="11413" y="450352"/>
                  </a:lnTo>
                  <a:lnTo>
                    <a:pt x="25339" y="396323"/>
                  </a:lnTo>
                  <a:lnTo>
                    <a:pt x="44291" y="344387"/>
                  </a:lnTo>
                  <a:lnTo>
                    <a:pt x="68060" y="295069"/>
                  </a:lnTo>
                  <a:lnTo>
                    <a:pt x="96332" y="248578"/>
                  </a:lnTo>
                  <a:lnTo>
                    <a:pt x="128791" y="205229"/>
                  </a:lnTo>
                  <a:lnTo>
                    <a:pt x="165125" y="165125"/>
                  </a:lnTo>
                  <a:lnTo>
                    <a:pt x="205229" y="128791"/>
                  </a:lnTo>
                  <a:lnTo>
                    <a:pt x="248578" y="96332"/>
                  </a:lnTo>
                  <a:lnTo>
                    <a:pt x="295069" y="68060"/>
                  </a:lnTo>
                  <a:lnTo>
                    <a:pt x="344387" y="44291"/>
                  </a:lnTo>
                  <a:lnTo>
                    <a:pt x="396323" y="25339"/>
                  </a:lnTo>
                  <a:lnTo>
                    <a:pt x="450352" y="11413"/>
                  </a:lnTo>
                  <a:lnTo>
                    <a:pt x="506372" y="2827"/>
                  </a:lnTo>
                  <a:lnTo>
                    <a:pt x="563019" y="0"/>
                  </a:lnTo>
                  <a:close/>
                </a:path>
              </a:pathLst>
            </a:custGeom>
            <a:ln w="73296">
              <a:solidFill>
                <a:srgbClr val="FFFFFF"/>
              </a:solidFill>
            </a:ln>
          </p:spPr>
          <p:txBody>
            <a:bodyPr wrap="square" lIns="0" tIns="0" rIns="0" bIns="0" rtlCol="0"/>
            <a:lstStyle/>
            <a:p>
              <a:endParaRPr/>
            </a:p>
          </p:txBody>
        </p:sp>
        <p:pic>
          <p:nvPicPr>
            <p:cNvPr id="7" name="object 7"/>
            <p:cNvPicPr/>
            <p:nvPr/>
          </p:nvPicPr>
          <p:blipFill>
            <a:blip r:embed="rId2" cstate="print"/>
            <a:stretch>
              <a:fillRect/>
            </a:stretch>
          </p:blipFill>
          <p:spPr>
            <a:xfrm>
              <a:off x="16361414" y="2002295"/>
              <a:ext cx="3595437" cy="7276531"/>
            </a:xfrm>
            <a:prstGeom prst="rect">
              <a:avLst/>
            </a:prstGeom>
          </p:spPr>
        </p:pic>
        <p:pic>
          <p:nvPicPr>
            <p:cNvPr id="8" name="object 8"/>
            <p:cNvPicPr/>
            <p:nvPr/>
          </p:nvPicPr>
          <p:blipFill>
            <a:blip r:embed="rId4" cstate="print"/>
            <a:stretch>
              <a:fillRect/>
            </a:stretch>
          </p:blipFill>
          <p:spPr>
            <a:xfrm>
              <a:off x="16590908" y="2231555"/>
              <a:ext cx="3163254" cy="6845446"/>
            </a:xfrm>
            <a:prstGeom prst="rect">
              <a:avLst/>
            </a:prstGeom>
          </p:spPr>
        </p:pic>
        <p:sp>
          <p:nvSpPr>
            <p:cNvPr id="9" name="object 9"/>
            <p:cNvSpPr/>
            <p:nvPr/>
          </p:nvSpPr>
          <p:spPr>
            <a:xfrm>
              <a:off x="16554260" y="2194907"/>
              <a:ext cx="3236595" cy="6918959"/>
            </a:xfrm>
            <a:custGeom>
              <a:avLst/>
              <a:gdLst/>
              <a:ahLst/>
              <a:cxnLst/>
              <a:rect l="l" t="t" r="r" b="b"/>
              <a:pathLst>
                <a:path w="3236594" h="6918959">
                  <a:moveTo>
                    <a:pt x="562914" y="0"/>
                  </a:moveTo>
                  <a:lnTo>
                    <a:pt x="3236550" y="0"/>
                  </a:lnTo>
                  <a:lnTo>
                    <a:pt x="3236550" y="6355827"/>
                  </a:lnTo>
                  <a:lnTo>
                    <a:pt x="3233618" y="6412474"/>
                  </a:lnTo>
                  <a:lnTo>
                    <a:pt x="3225137" y="6468494"/>
                  </a:lnTo>
                  <a:lnTo>
                    <a:pt x="3211211" y="6522523"/>
                  </a:lnTo>
                  <a:lnTo>
                    <a:pt x="3192258" y="6574354"/>
                  </a:lnTo>
                  <a:lnTo>
                    <a:pt x="3168489" y="6623672"/>
                  </a:lnTo>
                  <a:lnTo>
                    <a:pt x="3140218" y="6670163"/>
                  </a:lnTo>
                  <a:lnTo>
                    <a:pt x="3107758" y="6713617"/>
                  </a:lnTo>
                  <a:lnTo>
                    <a:pt x="3071424" y="6753616"/>
                  </a:lnTo>
                  <a:lnTo>
                    <a:pt x="3031321" y="6790055"/>
                  </a:lnTo>
                  <a:lnTo>
                    <a:pt x="2987971" y="6822410"/>
                  </a:lnTo>
                  <a:lnTo>
                    <a:pt x="2941481" y="6850681"/>
                  </a:lnTo>
                  <a:lnTo>
                    <a:pt x="2892163" y="6874450"/>
                  </a:lnTo>
                  <a:lnTo>
                    <a:pt x="2840332" y="6893402"/>
                  </a:lnTo>
                  <a:lnTo>
                    <a:pt x="2786302" y="6907328"/>
                  </a:lnTo>
                  <a:lnTo>
                    <a:pt x="2730283" y="6915915"/>
                  </a:lnTo>
                  <a:lnTo>
                    <a:pt x="2673635" y="6918742"/>
                  </a:lnTo>
                  <a:lnTo>
                    <a:pt x="0" y="6918742"/>
                  </a:lnTo>
                  <a:lnTo>
                    <a:pt x="0" y="562914"/>
                  </a:lnTo>
                  <a:lnTo>
                    <a:pt x="2827" y="506267"/>
                  </a:lnTo>
                  <a:lnTo>
                    <a:pt x="11413" y="450248"/>
                  </a:lnTo>
                  <a:lnTo>
                    <a:pt x="25339" y="396218"/>
                  </a:lnTo>
                  <a:lnTo>
                    <a:pt x="44291" y="344387"/>
                  </a:lnTo>
                  <a:lnTo>
                    <a:pt x="68060" y="295069"/>
                  </a:lnTo>
                  <a:lnTo>
                    <a:pt x="96332" y="248578"/>
                  </a:lnTo>
                  <a:lnTo>
                    <a:pt x="128687" y="205124"/>
                  </a:lnTo>
                  <a:lnTo>
                    <a:pt x="165125" y="165125"/>
                  </a:lnTo>
                  <a:lnTo>
                    <a:pt x="205124" y="128687"/>
                  </a:lnTo>
                  <a:lnTo>
                    <a:pt x="248578" y="96332"/>
                  </a:lnTo>
                  <a:lnTo>
                    <a:pt x="295069" y="68060"/>
                  </a:lnTo>
                  <a:lnTo>
                    <a:pt x="344387" y="44291"/>
                  </a:lnTo>
                  <a:lnTo>
                    <a:pt x="396218" y="25339"/>
                  </a:lnTo>
                  <a:lnTo>
                    <a:pt x="450248" y="11413"/>
                  </a:lnTo>
                  <a:lnTo>
                    <a:pt x="506267" y="2827"/>
                  </a:lnTo>
                  <a:lnTo>
                    <a:pt x="562914" y="0"/>
                  </a:lnTo>
                  <a:close/>
                </a:path>
              </a:pathLst>
            </a:custGeom>
            <a:ln w="73296">
              <a:solidFill>
                <a:srgbClr val="FFFFFF"/>
              </a:solidFill>
            </a:ln>
          </p:spPr>
          <p:txBody>
            <a:bodyPr wrap="square" lIns="0" tIns="0" rIns="0" bIns="0" rtlCol="0"/>
            <a:lstStyle/>
            <a:p>
              <a:endParaRPr/>
            </a:p>
          </p:txBody>
        </p:sp>
        <p:sp>
          <p:nvSpPr>
            <p:cNvPr id="10" name="object 10"/>
            <p:cNvSpPr/>
            <p:nvPr/>
          </p:nvSpPr>
          <p:spPr>
            <a:xfrm>
              <a:off x="15775436" y="4102492"/>
              <a:ext cx="1431290" cy="407670"/>
            </a:xfrm>
            <a:custGeom>
              <a:avLst/>
              <a:gdLst/>
              <a:ahLst/>
              <a:cxnLst/>
              <a:rect l="l" t="t" r="r" b="b"/>
              <a:pathLst>
                <a:path w="1431290" h="407670">
                  <a:moveTo>
                    <a:pt x="1227606" y="0"/>
                  </a:moveTo>
                  <a:lnTo>
                    <a:pt x="1227606" y="101777"/>
                  </a:lnTo>
                  <a:lnTo>
                    <a:pt x="0" y="101777"/>
                  </a:lnTo>
                  <a:lnTo>
                    <a:pt x="0" y="305331"/>
                  </a:lnTo>
                  <a:lnTo>
                    <a:pt x="1227606" y="305331"/>
                  </a:lnTo>
                  <a:lnTo>
                    <a:pt x="1227606" y="407108"/>
                  </a:lnTo>
                  <a:lnTo>
                    <a:pt x="1431160" y="203554"/>
                  </a:lnTo>
                  <a:lnTo>
                    <a:pt x="1227606" y="0"/>
                  </a:lnTo>
                  <a:close/>
                </a:path>
              </a:pathLst>
            </a:custGeom>
            <a:solidFill>
              <a:srgbClr val="FFC000"/>
            </a:solidFill>
          </p:spPr>
          <p:txBody>
            <a:bodyPr wrap="square" lIns="0" tIns="0" rIns="0" bIns="0" rtlCol="0"/>
            <a:lstStyle/>
            <a:p>
              <a:endParaRPr/>
            </a:p>
          </p:txBody>
        </p:sp>
        <p:sp>
          <p:nvSpPr>
            <p:cNvPr id="11" name="object 11"/>
            <p:cNvSpPr/>
            <p:nvPr/>
          </p:nvSpPr>
          <p:spPr>
            <a:xfrm>
              <a:off x="15775436" y="4102492"/>
              <a:ext cx="1431290" cy="407670"/>
            </a:xfrm>
            <a:custGeom>
              <a:avLst/>
              <a:gdLst/>
              <a:ahLst/>
              <a:cxnLst/>
              <a:rect l="l" t="t" r="r" b="b"/>
              <a:pathLst>
                <a:path w="1431290" h="407670">
                  <a:moveTo>
                    <a:pt x="0" y="101777"/>
                  </a:moveTo>
                  <a:lnTo>
                    <a:pt x="1227606" y="101777"/>
                  </a:lnTo>
                  <a:lnTo>
                    <a:pt x="1227606" y="0"/>
                  </a:lnTo>
                  <a:lnTo>
                    <a:pt x="1431160" y="203554"/>
                  </a:lnTo>
                  <a:lnTo>
                    <a:pt x="1227606" y="407108"/>
                  </a:lnTo>
                  <a:lnTo>
                    <a:pt x="1227606" y="305331"/>
                  </a:lnTo>
                  <a:lnTo>
                    <a:pt x="0" y="305331"/>
                  </a:lnTo>
                  <a:lnTo>
                    <a:pt x="0" y="101777"/>
                  </a:lnTo>
                  <a:close/>
                </a:path>
              </a:pathLst>
            </a:custGeom>
            <a:ln w="10470">
              <a:solidFill>
                <a:srgbClr val="6C4F00"/>
              </a:solidFill>
            </a:ln>
          </p:spPr>
          <p:txBody>
            <a:bodyPr wrap="square" lIns="0" tIns="0" rIns="0" bIns="0" rtlCol="0"/>
            <a:lstStyle/>
            <a:p>
              <a:endParaRPr/>
            </a:p>
          </p:txBody>
        </p:sp>
      </p:grpSp>
      <p:pic>
        <p:nvPicPr>
          <p:cNvPr id="12" name="object 12"/>
          <p:cNvPicPr/>
          <p:nvPr/>
        </p:nvPicPr>
        <p:blipFill>
          <a:blip r:embed="rId5" cstate="print"/>
          <a:stretch>
            <a:fillRect/>
          </a:stretch>
        </p:blipFill>
        <p:spPr>
          <a:xfrm>
            <a:off x="1086660" y="461680"/>
            <a:ext cx="2601488" cy="982334"/>
          </a:xfrm>
          <a:prstGeom prst="rect">
            <a:avLst/>
          </a:prstGeom>
        </p:spPr>
      </p:pic>
      <p:sp>
        <p:nvSpPr>
          <p:cNvPr id="13" name="object 1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Σύστημα</a:t>
            </a:r>
            <a:r>
              <a:rPr spc="300" dirty="0"/>
              <a:t> </a:t>
            </a:r>
            <a:r>
              <a:rPr spc="60" dirty="0"/>
              <a:t>αποστολής</a:t>
            </a:r>
            <a:r>
              <a:rPr spc="305" dirty="0"/>
              <a:t> </a:t>
            </a:r>
            <a:r>
              <a:rPr spc="70" dirty="0"/>
              <a:t>αποτελεσμάτων</a:t>
            </a:r>
            <a:r>
              <a:rPr spc="310" dirty="0"/>
              <a:t> </a:t>
            </a:r>
            <a:r>
              <a:rPr spc="60" dirty="0"/>
              <a:t>από</a:t>
            </a:r>
            <a:r>
              <a:rPr spc="265" dirty="0"/>
              <a:t> </a:t>
            </a:r>
            <a:r>
              <a:rPr dirty="0"/>
              <a:t>τα</a:t>
            </a:r>
            <a:r>
              <a:rPr spc="270" dirty="0"/>
              <a:t> </a:t>
            </a:r>
            <a:r>
              <a:rPr spc="65" dirty="0"/>
              <a:t>εκλογικά</a:t>
            </a:r>
            <a:r>
              <a:rPr spc="305" dirty="0"/>
              <a:t> </a:t>
            </a:r>
            <a:r>
              <a:rPr spc="60" dirty="0"/>
              <a:t>κέντρα</a:t>
            </a:r>
          </a:p>
        </p:txBody>
      </p:sp>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739666"/>
            <a:ext cx="11574780" cy="6329680"/>
          </a:xfrm>
          <a:prstGeom prst="rect">
            <a:avLst/>
          </a:prstGeom>
        </p:spPr>
        <p:txBody>
          <a:bodyPr vert="horz" wrap="square" lIns="0" tIns="200025" rIns="0" bIns="0" rtlCol="0">
            <a:spAutoFit/>
          </a:bodyPr>
          <a:lstStyle/>
          <a:p>
            <a:pPr marL="12700">
              <a:lnSpc>
                <a:spcPct val="100000"/>
              </a:lnSpc>
              <a:spcBef>
                <a:spcPts val="1575"/>
              </a:spcBef>
            </a:pPr>
            <a:r>
              <a:rPr sz="3100" b="1" dirty="0">
                <a:solidFill>
                  <a:srgbClr val="E28B18"/>
                </a:solidFill>
                <a:latin typeface="Arial"/>
                <a:cs typeface="Arial"/>
              </a:rPr>
              <a:t>Αποστολή</a:t>
            </a:r>
            <a:r>
              <a:rPr sz="3100" b="1" spc="85" dirty="0">
                <a:solidFill>
                  <a:srgbClr val="E28B18"/>
                </a:solidFill>
                <a:latin typeface="Arial"/>
                <a:cs typeface="Arial"/>
              </a:rPr>
              <a:t> </a:t>
            </a:r>
            <a:r>
              <a:rPr sz="3100" b="1" dirty="0">
                <a:solidFill>
                  <a:srgbClr val="E28B18"/>
                </a:solidFill>
                <a:latin typeface="Arial"/>
                <a:cs typeface="Arial"/>
              </a:rPr>
              <a:t>Φύλλων</a:t>
            </a:r>
            <a:r>
              <a:rPr sz="3100" b="1" spc="80" dirty="0">
                <a:solidFill>
                  <a:srgbClr val="E28B18"/>
                </a:solidFill>
                <a:latin typeface="Arial"/>
                <a:cs typeface="Arial"/>
              </a:rPr>
              <a:t> </a:t>
            </a:r>
            <a:r>
              <a:rPr sz="3100" b="1" dirty="0">
                <a:solidFill>
                  <a:srgbClr val="E28B18"/>
                </a:solidFill>
                <a:latin typeface="Arial"/>
                <a:cs typeface="Arial"/>
              </a:rPr>
              <a:t>Καταμέτρησης</a:t>
            </a:r>
            <a:r>
              <a:rPr sz="3100" b="1" spc="95" dirty="0">
                <a:solidFill>
                  <a:srgbClr val="E28B18"/>
                </a:solidFill>
                <a:latin typeface="Arial"/>
                <a:cs typeface="Arial"/>
              </a:rPr>
              <a:t> </a:t>
            </a:r>
            <a:r>
              <a:rPr sz="3100" b="1" spc="-10" dirty="0">
                <a:solidFill>
                  <a:srgbClr val="E28B18"/>
                </a:solidFill>
                <a:latin typeface="Arial"/>
                <a:cs typeface="Arial"/>
              </a:rPr>
              <a:t>Ψήφων</a:t>
            </a:r>
            <a:endParaRPr sz="3100">
              <a:latin typeface="Arial"/>
              <a:cs typeface="Arial"/>
            </a:endParaRPr>
          </a:p>
          <a:p>
            <a:pPr marL="483234" marR="5080" indent="-471170">
              <a:lnSpc>
                <a:spcPct val="120700"/>
              </a:lnSpc>
              <a:spcBef>
                <a:spcPts val="1515"/>
              </a:spcBef>
              <a:buSzPct val="120338"/>
              <a:buChar char="•"/>
              <a:tabLst>
                <a:tab pos="483234" algn="l"/>
                <a:tab pos="8294370" algn="l"/>
              </a:tabLst>
            </a:pPr>
            <a:r>
              <a:rPr sz="2950" dirty="0">
                <a:solidFill>
                  <a:srgbClr val="2E7787"/>
                </a:solidFill>
                <a:latin typeface="Arial"/>
                <a:cs typeface="Arial"/>
              </a:rPr>
              <a:t>Αφού</a:t>
            </a:r>
            <a:r>
              <a:rPr sz="2950" spc="-20" dirty="0">
                <a:solidFill>
                  <a:srgbClr val="2E7787"/>
                </a:solidFill>
                <a:latin typeface="Arial"/>
                <a:cs typeface="Arial"/>
              </a:rPr>
              <a:t> </a:t>
            </a:r>
            <a:r>
              <a:rPr sz="2950" dirty="0">
                <a:solidFill>
                  <a:srgbClr val="2E7787"/>
                </a:solidFill>
                <a:latin typeface="Arial"/>
                <a:cs typeface="Arial"/>
              </a:rPr>
              <a:t>επιβεβαιώσετε</a:t>
            </a:r>
            <a:r>
              <a:rPr sz="2950" spc="-25" dirty="0">
                <a:solidFill>
                  <a:srgbClr val="2E7787"/>
                </a:solidFill>
                <a:latin typeface="Arial"/>
                <a:cs typeface="Arial"/>
              </a:rPr>
              <a:t> </a:t>
            </a:r>
            <a:r>
              <a:rPr sz="2950" dirty="0">
                <a:solidFill>
                  <a:srgbClr val="2E7787"/>
                </a:solidFill>
                <a:latin typeface="Arial"/>
                <a:cs typeface="Arial"/>
              </a:rPr>
              <a:t>ότι</a:t>
            </a:r>
            <a:r>
              <a:rPr sz="2950" spc="-20" dirty="0">
                <a:solidFill>
                  <a:srgbClr val="2E7787"/>
                </a:solidFill>
                <a:latin typeface="Arial"/>
                <a:cs typeface="Arial"/>
              </a:rPr>
              <a:t> </a:t>
            </a: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φωτογραφία</a:t>
            </a:r>
            <a:r>
              <a:rPr sz="2950" spc="5" dirty="0">
                <a:solidFill>
                  <a:srgbClr val="2E7787"/>
                </a:solidFill>
                <a:latin typeface="Arial"/>
                <a:cs typeface="Arial"/>
              </a:rPr>
              <a:t> </a:t>
            </a:r>
            <a:r>
              <a:rPr sz="2950" dirty="0">
                <a:solidFill>
                  <a:srgbClr val="2E7787"/>
                </a:solidFill>
                <a:latin typeface="Arial"/>
                <a:cs typeface="Arial"/>
              </a:rPr>
              <a:t>είναι</a:t>
            </a:r>
            <a:r>
              <a:rPr sz="2950" spc="-10" dirty="0">
                <a:solidFill>
                  <a:srgbClr val="2E7787"/>
                </a:solidFill>
                <a:latin typeface="Arial"/>
                <a:cs typeface="Arial"/>
              </a:rPr>
              <a:t> </a:t>
            </a:r>
            <a:r>
              <a:rPr sz="2950" dirty="0">
                <a:solidFill>
                  <a:srgbClr val="2E7787"/>
                </a:solidFill>
                <a:latin typeface="Arial"/>
                <a:cs typeface="Arial"/>
              </a:rPr>
              <a:t>ευκρινής</a:t>
            </a:r>
            <a:r>
              <a:rPr sz="2950" spc="-5" dirty="0">
                <a:solidFill>
                  <a:srgbClr val="2E7787"/>
                </a:solidFill>
                <a:latin typeface="Arial"/>
                <a:cs typeface="Arial"/>
              </a:rPr>
              <a:t> </a:t>
            </a:r>
            <a:r>
              <a:rPr sz="2950" spc="-25" dirty="0">
                <a:solidFill>
                  <a:srgbClr val="2E7787"/>
                </a:solidFill>
                <a:latin typeface="Arial"/>
                <a:cs typeface="Arial"/>
              </a:rPr>
              <a:t>και </a:t>
            </a:r>
            <a:r>
              <a:rPr sz="2950" dirty="0">
                <a:solidFill>
                  <a:srgbClr val="2E7787"/>
                </a:solidFill>
                <a:latin typeface="Arial"/>
                <a:cs typeface="Arial"/>
              </a:rPr>
              <a:t>διαβάζεται</a:t>
            </a:r>
            <a:r>
              <a:rPr sz="2950" spc="-5" dirty="0">
                <a:solidFill>
                  <a:srgbClr val="2E7787"/>
                </a:solidFill>
                <a:latin typeface="Arial"/>
                <a:cs typeface="Arial"/>
              </a:rPr>
              <a:t> </a:t>
            </a:r>
            <a:r>
              <a:rPr sz="2950" dirty="0">
                <a:solidFill>
                  <a:srgbClr val="2E7787"/>
                </a:solidFill>
                <a:latin typeface="Arial"/>
                <a:cs typeface="Arial"/>
              </a:rPr>
              <a:t>σωστά,</a:t>
            </a:r>
            <a:r>
              <a:rPr sz="2950" spc="-15" dirty="0">
                <a:solidFill>
                  <a:srgbClr val="2E7787"/>
                </a:solidFill>
                <a:latin typeface="Arial"/>
                <a:cs typeface="Arial"/>
              </a:rPr>
              <a:t> </a:t>
            </a:r>
            <a:r>
              <a:rPr sz="2950" dirty="0">
                <a:solidFill>
                  <a:srgbClr val="2E7787"/>
                </a:solidFill>
                <a:latin typeface="Arial"/>
                <a:cs typeface="Arial"/>
              </a:rPr>
              <a:t>επιλέξετε</a:t>
            </a:r>
            <a:r>
              <a:rPr sz="2950" spc="-35" dirty="0">
                <a:solidFill>
                  <a:srgbClr val="2E7787"/>
                </a:solidFill>
                <a:latin typeface="Arial"/>
                <a:cs typeface="Arial"/>
              </a:rPr>
              <a:t> </a:t>
            </a:r>
            <a:r>
              <a:rPr sz="2950" spc="-10" dirty="0">
                <a:solidFill>
                  <a:srgbClr val="2E7787"/>
                </a:solidFill>
                <a:latin typeface="Arial"/>
                <a:cs typeface="Arial"/>
              </a:rPr>
              <a:t>“χρησιμοποιήστε</a:t>
            </a:r>
            <a:r>
              <a:rPr sz="2950" dirty="0">
                <a:solidFill>
                  <a:srgbClr val="2E7787"/>
                </a:solidFill>
                <a:latin typeface="Arial"/>
                <a:cs typeface="Arial"/>
              </a:rPr>
              <a:t>	τη φωτογραφία”.</a:t>
            </a:r>
            <a:r>
              <a:rPr sz="2950" spc="10" dirty="0">
                <a:solidFill>
                  <a:srgbClr val="2E7787"/>
                </a:solidFill>
                <a:latin typeface="Arial"/>
                <a:cs typeface="Arial"/>
              </a:rPr>
              <a:t> </a:t>
            </a:r>
            <a:r>
              <a:rPr sz="2950" spc="-25" dirty="0">
                <a:solidFill>
                  <a:srgbClr val="2E7787"/>
                </a:solidFill>
                <a:latin typeface="Arial"/>
                <a:cs typeface="Arial"/>
              </a:rPr>
              <a:t>Σε </a:t>
            </a:r>
            <a:r>
              <a:rPr sz="2950" dirty="0">
                <a:solidFill>
                  <a:srgbClr val="2E7787"/>
                </a:solidFill>
                <a:latin typeface="Arial"/>
                <a:cs typeface="Arial"/>
              </a:rPr>
              <a:t>αντίθετη</a:t>
            </a:r>
            <a:r>
              <a:rPr sz="2950" spc="-15" dirty="0">
                <a:solidFill>
                  <a:srgbClr val="2E7787"/>
                </a:solidFill>
                <a:latin typeface="Arial"/>
                <a:cs typeface="Arial"/>
              </a:rPr>
              <a:t> </a:t>
            </a:r>
            <a:r>
              <a:rPr sz="2950" dirty="0">
                <a:solidFill>
                  <a:srgbClr val="2E7787"/>
                </a:solidFill>
                <a:latin typeface="Arial"/>
                <a:cs typeface="Arial"/>
              </a:rPr>
              <a:t>περίπτωση,</a:t>
            </a:r>
            <a:r>
              <a:rPr sz="2950" spc="-5" dirty="0">
                <a:solidFill>
                  <a:srgbClr val="2E7787"/>
                </a:solidFill>
                <a:latin typeface="Arial"/>
                <a:cs typeface="Arial"/>
              </a:rPr>
              <a:t> </a:t>
            </a:r>
            <a:r>
              <a:rPr sz="2950" dirty="0">
                <a:solidFill>
                  <a:srgbClr val="2E7787"/>
                </a:solidFill>
                <a:latin typeface="Arial"/>
                <a:cs typeface="Arial"/>
              </a:rPr>
              <a:t>επιλέξετε</a:t>
            </a:r>
            <a:r>
              <a:rPr sz="2950" spc="-20" dirty="0">
                <a:solidFill>
                  <a:srgbClr val="2E7787"/>
                </a:solidFill>
                <a:latin typeface="Arial"/>
                <a:cs typeface="Arial"/>
              </a:rPr>
              <a:t> </a:t>
            </a:r>
            <a:r>
              <a:rPr sz="2950" dirty="0">
                <a:solidFill>
                  <a:srgbClr val="2E7787"/>
                </a:solidFill>
                <a:latin typeface="Arial"/>
                <a:cs typeface="Arial"/>
              </a:rPr>
              <a:t>«νέα</a:t>
            </a:r>
            <a:r>
              <a:rPr sz="2950" spc="-5" dirty="0">
                <a:solidFill>
                  <a:srgbClr val="2E7787"/>
                </a:solidFill>
                <a:latin typeface="Arial"/>
                <a:cs typeface="Arial"/>
              </a:rPr>
              <a:t> </a:t>
            </a:r>
            <a:r>
              <a:rPr sz="2950" dirty="0">
                <a:solidFill>
                  <a:srgbClr val="2E7787"/>
                </a:solidFill>
                <a:latin typeface="Arial"/>
                <a:cs typeface="Arial"/>
              </a:rPr>
              <a:t>λήψη»</a:t>
            </a:r>
            <a:r>
              <a:rPr sz="2950" spc="-1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δοκιμάστε </a:t>
            </a:r>
            <a:r>
              <a:rPr sz="2950" spc="-10" dirty="0">
                <a:solidFill>
                  <a:srgbClr val="2E7787"/>
                </a:solidFill>
                <a:latin typeface="Arial"/>
                <a:cs typeface="Arial"/>
              </a:rPr>
              <a:t>ξανά.</a:t>
            </a:r>
            <a:endParaRPr sz="2950">
              <a:latin typeface="Arial"/>
              <a:cs typeface="Arial"/>
            </a:endParaRPr>
          </a:p>
          <a:p>
            <a:pPr marL="483234" marR="1057910" indent="-471170">
              <a:lnSpc>
                <a:spcPct val="120700"/>
              </a:lnSpc>
              <a:spcBef>
                <a:spcPts val="1485"/>
              </a:spcBef>
              <a:buSzPct val="120338"/>
              <a:buChar char="•"/>
              <a:tabLst>
                <a:tab pos="483234" algn="l"/>
              </a:tabLst>
            </a:pPr>
            <a:r>
              <a:rPr sz="2950" dirty="0">
                <a:solidFill>
                  <a:srgbClr val="2E7787"/>
                </a:solidFill>
                <a:latin typeface="Arial"/>
                <a:cs typeface="Arial"/>
              </a:rPr>
              <a:t>Όταν</a:t>
            </a:r>
            <a:r>
              <a:rPr sz="2950" spc="-10" dirty="0">
                <a:solidFill>
                  <a:srgbClr val="2E7787"/>
                </a:solidFill>
                <a:latin typeface="Arial"/>
                <a:cs typeface="Arial"/>
              </a:rPr>
              <a:t> </a:t>
            </a: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φωτογραφία</a:t>
            </a:r>
            <a:r>
              <a:rPr sz="2950" spc="-5" dirty="0">
                <a:solidFill>
                  <a:srgbClr val="2E7787"/>
                </a:solidFill>
                <a:latin typeface="Arial"/>
                <a:cs typeface="Arial"/>
              </a:rPr>
              <a:t> </a:t>
            </a:r>
            <a:r>
              <a:rPr sz="2950" dirty="0">
                <a:solidFill>
                  <a:srgbClr val="2E7787"/>
                </a:solidFill>
                <a:latin typeface="Arial"/>
                <a:cs typeface="Arial"/>
              </a:rPr>
              <a:t>μεταφορτωθεί,</a:t>
            </a:r>
            <a:r>
              <a:rPr sz="2950" spc="-20" dirty="0">
                <a:solidFill>
                  <a:srgbClr val="2E7787"/>
                </a:solidFill>
                <a:latin typeface="Arial"/>
                <a:cs typeface="Arial"/>
              </a:rPr>
              <a:t> </a:t>
            </a:r>
            <a:r>
              <a:rPr sz="2950" dirty="0">
                <a:solidFill>
                  <a:srgbClr val="2E7787"/>
                </a:solidFill>
                <a:latin typeface="Arial"/>
                <a:cs typeface="Arial"/>
              </a:rPr>
              <a:t>πατήστε «Υποβολή»</a:t>
            </a:r>
            <a:r>
              <a:rPr sz="2950" spc="-20" dirty="0">
                <a:solidFill>
                  <a:srgbClr val="2E7787"/>
                </a:solidFill>
                <a:latin typeface="Arial"/>
                <a:cs typeface="Arial"/>
              </a:rPr>
              <a:t> </a:t>
            </a:r>
            <a:r>
              <a:rPr sz="2950" spc="-25" dirty="0">
                <a:solidFill>
                  <a:srgbClr val="2E7787"/>
                </a:solidFill>
                <a:latin typeface="Arial"/>
                <a:cs typeface="Arial"/>
              </a:rPr>
              <a:t>για </a:t>
            </a:r>
            <a:r>
              <a:rPr sz="2950" spc="-10" dirty="0">
                <a:solidFill>
                  <a:srgbClr val="2E7787"/>
                </a:solidFill>
                <a:latin typeface="Arial"/>
                <a:cs typeface="Arial"/>
              </a:rPr>
              <a:t>αποστολή</a:t>
            </a:r>
            <a:endParaRPr sz="2950">
              <a:latin typeface="Arial"/>
              <a:cs typeface="Arial"/>
            </a:endParaRPr>
          </a:p>
          <a:p>
            <a:pPr marL="483234" marR="1364615" indent="-471170">
              <a:lnSpc>
                <a:spcPct val="120700"/>
              </a:lnSpc>
              <a:spcBef>
                <a:spcPts val="1485"/>
              </a:spcBef>
              <a:buSzPct val="120338"/>
              <a:buChar char="•"/>
              <a:tabLst>
                <a:tab pos="483234" algn="l"/>
                <a:tab pos="4888230" algn="l"/>
              </a:tabLst>
            </a:pPr>
            <a:r>
              <a:rPr sz="2950" dirty="0">
                <a:solidFill>
                  <a:srgbClr val="2E7787"/>
                </a:solidFill>
                <a:latin typeface="Arial"/>
                <a:cs typeface="Arial"/>
              </a:rPr>
              <a:t>Θα</a:t>
            </a:r>
            <a:r>
              <a:rPr sz="2950" spc="-5" dirty="0">
                <a:solidFill>
                  <a:srgbClr val="2E7787"/>
                </a:solidFill>
                <a:latin typeface="Arial"/>
                <a:cs typeface="Arial"/>
              </a:rPr>
              <a:t> </a:t>
            </a:r>
            <a:r>
              <a:rPr sz="2950" dirty="0">
                <a:solidFill>
                  <a:srgbClr val="2E7787"/>
                </a:solidFill>
                <a:latin typeface="Arial"/>
                <a:cs typeface="Arial"/>
              </a:rPr>
              <a:t>εμφανιστεί</a:t>
            </a:r>
            <a:r>
              <a:rPr sz="2950" spc="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spc="-10" dirty="0">
                <a:solidFill>
                  <a:srgbClr val="2E7787"/>
                </a:solidFill>
                <a:latin typeface="Arial"/>
                <a:cs typeface="Arial"/>
              </a:rPr>
              <a:t>μήνυμα</a:t>
            </a:r>
            <a:r>
              <a:rPr sz="2950" dirty="0">
                <a:solidFill>
                  <a:srgbClr val="2E7787"/>
                </a:solidFill>
                <a:latin typeface="Arial"/>
                <a:cs typeface="Arial"/>
              </a:rPr>
              <a:t>	«Η</a:t>
            </a:r>
            <a:r>
              <a:rPr sz="2950" spc="-20" dirty="0">
                <a:solidFill>
                  <a:srgbClr val="2E7787"/>
                </a:solidFill>
                <a:latin typeface="Arial"/>
                <a:cs typeface="Arial"/>
              </a:rPr>
              <a:t> </a:t>
            </a:r>
            <a:r>
              <a:rPr sz="2950" dirty="0">
                <a:solidFill>
                  <a:srgbClr val="2E7787"/>
                </a:solidFill>
                <a:latin typeface="Arial"/>
                <a:cs typeface="Arial"/>
              </a:rPr>
              <a:t>φωτογραφία</a:t>
            </a:r>
            <a:r>
              <a:rPr sz="2950" spc="-10" dirty="0">
                <a:solidFill>
                  <a:srgbClr val="2E7787"/>
                </a:solidFill>
                <a:latin typeface="Arial"/>
                <a:cs typeface="Arial"/>
              </a:rPr>
              <a:t> </a:t>
            </a:r>
            <a:r>
              <a:rPr sz="2950" dirty="0">
                <a:solidFill>
                  <a:srgbClr val="2E7787"/>
                </a:solidFill>
                <a:latin typeface="Arial"/>
                <a:cs typeface="Arial"/>
              </a:rPr>
              <a:t>υποβλήθηκε</a:t>
            </a:r>
            <a:r>
              <a:rPr sz="2950" spc="-25" dirty="0">
                <a:solidFill>
                  <a:srgbClr val="2E7787"/>
                </a:solidFill>
                <a:latin typeface="Arial"/>
                <a:cs typeface="Arial"/>
              </a:rPr>
              <a:t> με </a:t>
            </a:r>
            <a:r>
              <a:rPr sz="2950" spc="-10" dirty="0">
                <a:solidFill>
                  <a:srgbClr val="2E7787"/>
                </a:solidFill>
                <a:latin typeface="Arial"/>
                <a:cs typeface="Arial"/>
              </a:rPr>
              <a:t>επιτυχία»</a:t>
            </a:r>
            <a:endParaRPr sz="2950">
              <a:latin typeface="Arial"/>
              <a:cs typeface="Arial"/>
            </a:endParaRPr>
          </a:p>
          <a:p>
            <a:pPr marL="483234" marR="131445" indent="-471170">
              <a:lnSpc>
                <a:spcPct val="120700"/>
              </a:lnSpc>
              <a:spcBef>
                <a:spcPts val="1490"/>
              </a:spcBef>
              <a:buSzPct val="120338"/>
              <a:buChar char="•"/>
              <a:tabLst>
                <a:tab pos="483234" algn="l"/>
              </a:tabLst>
            </a:pPr>
            <a:r>
              <a:rPr sz="2950" dirty="0">
                <a:solidFill>
                  <a:srgbClr val="2E7787"/>
                </a:solidFill>
                <a:latin typeface="Arial"/>
                <a:cs typeface="Arial"/>
              </a:rPr>
              <a:t>Επαναλάβετε</a:t>
            </a:r>
            <a:r>
              <a:rPr sz="2950" spc="-15" dirty="0">
                <a:solidFill>
                  <a:srgbClr val="2E7787"/>
                </a:solidFill>
                <a:latin typeface="Arial"/>
                <a:cs typeface="Arial"/>
              </a:rPr>
              <a:t> </a:t>
            </a:r>
            <a:r>
              <a:rPr sz="2950" dirty="0">
                <a:solidFill>
                  <a:srgbClr val="2E7787"/>
                </a:solidFill>
                <a:latin typeface="Arial"/>
                <a:cs typeface="Arial"/>
              </a:rPr>
              <a:t>τη</a:t>
            </a:r>
            <a:r>
              <a:rPr sz="2950" spc="-15" dirty="0">
                <a:solidFill>
                  <a:srgbClr val="2E7787"/>
                </a:solidFill>
                <a:latin typeface="Arial"/>
                <a:cs typeface="Arial"/>
              </a:rPr>
              <a:t> </a:t>
            </a:r>
            <a:r>
              <a:rPr sz="2950" dirty="0">
                <a:solidFill>
                  <a:srgbClr val="2E7787"/>
                </a:solidFill>
                <a:latin typeface="Arial"/>
                <a:cs typeface="Arial"/>
              </a:rPr>
              <a:t>διαδικασία</a:t>
            </a:r>
            <a:r>
              <a:rPr sz="2950" spc="-5" dirty="0">
                <a:solidFill>
                  <a:srgbClr val="2E7787"/>
                </a:solidFill>
                <a:latin typeface="Arial"/>
                <a:cs typeface="Arial"/>
              </a:rPr>
              <a:t> </a:t>
            </a:r>
            <a:r>
              <a:rPr sz="2950" dirty="0">
                <a:solidFill>
                  <a:srgbClr val="2E7787"/>
                </a:solidFill>
                <a:latin typeface="Arial"/>
                <a:cs typeface="Arial"/>
              </a:rPr>
              <a:t>για</a:t>
            </a:r>
            <a:r>
              <a:rPr sz="2950" spc="-15" dirty="0">
                <a:solidFill>
                  <a:srgbClr val="2E7787"/>
                </a:solidFill>
                <a:latin typeface="Arial"/>
                <a:cs typeface="Arial"/>
              </a:rPr>
              <a:t> </a:t>
            </a:r>
            <a:r>
              <a:rPr sz="2950" dirty="0">
                <a:solidFill>
                  <a:srgbClr val="2E7787"/>
                </a:solidFill>
                <a:latin typeface="Arial"/>
                <a:cs typeface="Arial"/>
              </a:rPr>
              <a:t>να</a:t>
            </a:r>
            <a:r>
              <a:rPr sz="2950" spc="-15" dirty="0">
                <a:solidFill>
                  <a:srgbClr val="2E7787"/>
                </a:solidFill>
                <a:latin typeface="Arial"/>
                <a:cs typeface="Arial"/>
              </a:rPr>
              <a:t> </a:t>
            </a:r>
            <a:r>
              <a:rPr sz="2950" dirty="0">
                <a:solidFill>
                  <a:srgbClr val="2E7787"/>
                </a:solidFill>
                <a:latin typeface="Arial"/>
                <a:cs typeface="Arial"/>
              </a:rPr>
              <a:t>αποστείλετε</a:t>
            </a:r>
            <a:r>
              <a:rPr sz="2950" spc="-30" dirty="0">
                <a:solidFill>
                  <a:srgbClr val="2E7787"/>
                </a:solidFill>
                <a:latin typeface="Arial"/>
                <a:cs typeface="Arial"/>
              </a:rPr>
              <a:t> </a:t>
            </a:r>
            <a:r>
              <a:rPr sz="2950" dirty="0">
                <a:solidFill>
                  <a:srgbClr val="2E7787"/>
                </a:solidFill>
                <a:latin typeface="Arial"/>
                <a:cs typeface="Arial"/>
              </a:rPr>
              <a:t>το</a:t>
            </a:r>
            <a:r>
              <a:rPr sz="2950" spc="-15" dirty="0">
                <a:solidFill>
                  <a:srgbClr val="2E7787"/>
                </a:solidFill>
                <a:latin typeface="Arial"/>
                <a:cs typeface="Arial"/>
              </a:rPr>
              <a:t> </a:t>
            </a:r>
            <a:r>
              <a:rPr sz="2950" dirty="0">
                <a:solidFill>
                  <a:srgbClr val="2E7787"/>
                </a:solidFill>
                <a:latin typeface="Arial"/>
                <a:cs typeface="Arial"/>
              </a:rPr>
              <a:t>επόμενο</a:t>
            </a:r>
            <a:r>
              <a:rPr sz="2950" spc="-25" dirty="0">
                <a:solidFill>
                  <a:srgbClr val="2E7787"/>
                </a:solidFill>
                <a:latin typeface="Arial"/>
                <a:cs typeface="Arial"/>
              </a:rPr>
              <a:t> </a:t>
            </a:r>
            <a:r>
              <a:rPr sz="2950" spc="-10" dirty="0">
                <a:solidFill>
                  <a:srgbClr val="2E7787"/>
                </a:solidFill>
                <a:latin typeface="Arial"/>
                <a:cs typeface="Arial"/>
              </a:rPr>
              <a:t>Φύλλο </a:t>
            </a:r>
            <a:r>
              <a:rPr sz="2950" dirty="0">
                <a:solidFill>
                  <a:srgbClr val="2E7787"/>
                </a:solidFill>
                <a:latin typeface="Arial"/>
                <a:cs typeface="Arial"/>
              </a:rPr>
              <a:t>Καταμέτρησης</a:t>
            </a:r>
            <a:r>
              <a:rPr sz="2950" spc="-30" dirty="0">
                <a:solidFill>
                  <a:srgbClr val="2E7787"/>
                </a:solidFill>
                <a:latin typeface="Arial"/>
                <a:cs typeface="Arial"/>
              </a:rPr>
              <a:t> </a:t>
            </a:r>
            <a:r>
              <a:rPr sz="2950" spc="-10" dirty="0">
                <a:solidFill>
                  <a:srgbClr val="2E7787"/>
                </a:solidFill>
                <a:latin typeface="Arial"/>
                <a:cs typeface="Arial"/>
              </a:rPr>
              <a:t>Ψήφων</a:t>
            </a:r>
            <a:endParaRPr sz="2950">
              <a:latin typeface="Arial"/>
              <a:cs typeface="Arial"/>
            </a:endParaRPr>
          </a:p>
        </p:txBody>
      </p:sp>
      <p:grpSp>
        <p:nvGrpSpPr>
          <p:cNvPr id="3" name="object 3"/>
          <p:cNvGrpSpPr/>
          <p:nvPr/>
        </p:nvGrpSpPr>
        <p:grpSpPr>
          <a:xfrm>
            <a:off x="12868326" y="2077004"/>
            <a:ext cx="7235825" cy="7387590"/>
            <a:chOff x="12868326" y="2077004"/>
            <a:chExt cx="7235825" cy="7387590"/>
          </a:xfrm>
        </p:grpSpPr>
        <p:pic>
          <p:nvPicPr>
            <p:cNvPr id="4" name="object 4"/>
            <p:cNvPicPr/>
            <p:nvPr/>
          </p:nvPicPr>
          <p:blipFill>
            <a:blip r:embed="rId2" cstate="print"/>
            <a:stretch>
              <a:fillRect/>
            </a:stretch>
          </p:blipFill>
          <p:spPr>
            <a:xfrm>
              <a:off x="12868326" y="2173189"/>
              <a:ext cx="3595437" cy="7277769"/>
            </a:xfrm>
            <a:prstGeom prst="rect">
              <a:avLst/>
            </a:prstGeom>
          </p:spPr>
        </p:pic>
        <p:pic>
          <p:nvPicPr>
            <p:cNvPr id="5" name="object 5"/>
            <p:cNvPicPr/>
            <p:nvPr/>
          </p:nvPicPr>
          <p:blipFill>
            <a:blip r:embed="rId3" cstate="print"/>
            <a:stretch>
              <a:fillRect/>
            </a:stretch>
          </p:blipFill>
          <p:spPr>
            <a:xfrm>
              <a:off x="13097821" y="2402439"/>
              <a:ext cx="3163882" cy="6846702"/>
            </a:xfrm>
            <a:prstGeom prst="rect">
              <a:avLst/>
            </a:prstGeom>
          </p:spPr>
        </p:pic>
        <p:sp>
          <p:nvSpPr>
            <p:cNvPr id="6" name="object 6"/>
            <p:cNvSpPr/>
            <p:nvPr/>
          </p:nvSpPr>
          <p:spPr>
            <a:xfrm>
              <a:off x="13061172" y="2365791"/>
              <a:ext cx="3237230" cy="6920230"/>
            </a:xfrm>
            <a:custGeom>
              <a:avLst/>
              <a:gdLst/>
              <a:ahLst/>
              <a:cxnLst/>
              <a:rect l="l" t="t" r="r" b="b"/>
              <a:pathLst>
                <a:path w="3237230" h="6920230">
                  <a:moveTo>
                    <a:pt x="563019" y="0"/>
                  </a:moveTo>
                  <a:lnTo>
                    <a:pt x="3237178" y="0"/>
                  </a:lnTo>
                  <a:lnTo>
                    <a:pt x="3237178" y="6356979"/>
                  </a:lnTo>
                  <a:lnTo>
                    <a:pt x="3234351" y="6413626"/>
                  </a:lnTo>
                  <a:lnTo>
                    <a:pt x="3225765" y="6469645"/>
                  </a:lnTo>
                  <a:lnTo>
                    <a:pt x="3211839" y="6523675"/>
                  </a:lnTo>
                  <a:lnTo>
                    <a:pt x="3192887" y="6575611"/>
                  </a:lnTo>
                  <a:lnTo>
                    <a:pt x="3169118" y="6624929"/>
                  </a:lnTo>
                  <a:lnTo>
                    <a:pt x="3140846" y="6671419"/>
                  </a:lnTo>
                  <a:lnTo>
                    <a:pt x="3108387" y="6714769"/>
                  </a:lnTo>
                  <a:lnTo>
                    <a:pt x="3072053" y="6754872"/>
                  </a:lnTo>
                  <a:lnTo>
                    <a:pt x="3031949" y="6791206"/>
                  </a:lnTo>
                  <a:lnTo>
                    <a:pt x="2988600" y="6823666"/>
                  </a:lnTo>
                  <a:lnTo>
                    <a:pt x="2942109" y="6851937"/>
                  </a:lnTo>
                  <a:lnTo>
                    <a:pt x="2892791" y="6875706"/>
                  </a:lnTo>
                  <a:lnTo>
                    <a:pt x="2840855" y="6894659"/>
                  </a:lnTo>
                  <a:lnTo>
                    <a:pt x="2786826" y="6908585"/>
                  </a:lnTo>
                  <a:lnTo>
                    <a:pt x="2730806" y="6917171"/>
                  </a:lnTo>
                  <a:lnTo>
                    <a:pt x="2674159" y="6919998"/>
                  </a:lnTo>
                  <a:lnTo>
                    <a:pt x="0" y="6919998"/>
                  </a:lnTo>
                  <a:lnTo>
                    <a:pt x="0" y="563019"/>
                  </a:lnTo>
                  <a:lnTo>
                    <a:pt x="2827" y="506372"/>
                  </a:lnTo>
                  <a:lnTo>
                    <a:pt x="11413" y="450352"/>
                  </a:lnTo>
                  <a:lnTo>
                    <a:pt x="25339" y="396323"/>
                  </a:lnTo>
                  <a:lnTo>
                    <a:pt x="44291" y="344387"/>
                  </a:lnTo>
                  <a:lnTo>
                    <a:pt x="68060" y="295069"/>
                  </a:lnTo>
                  <a:lnTo>
                    <a:pt x="96332" y="248578"/>
                  </a:lnTo>
                  <a:lnTo>
                    <a:pt x="128791" y="205229"/>
                  </a:lnTo>
                  <a:lnTo>
                    <a:pt x="165125" y="165125"/>
                  </a:lnTo>
                  <a:lnTo>
                    <a:pt x="205229" y="128791"/>
                  </a:lnTo>
                  <a:lnTo>
                    <a:pt x="248578" y="96332"/>
                  </a:lnTo>
                  <a:lnTo>
                    <a:pt x="295069" y="68060"/>
                  </a:lnTo>
                  <a:lnTo>
                    <a:pt x="344387" y="44291"/>
                  </a:lnTo>
                  <a:lnTo>
                    <a:pt x="396323" y="25339"/>
                  </a:lnTo>
                  <a:lnTo>
                    <a:pt x="450352" y="11413"/>
                  </a:lnTo>
                  <a:lnTo>
                    <a:pt x="506372" y="2827"/>
                  </a:lnTo>
                  <a:lnTo>
                    <a:pt x="563019" y="0"/>
                  </a:lnTo>
                  <a:close/>
                </a:path>
              </a:pathLst>
            </a:custGeom>
            <a:ln w="73296">
              <a:solidFill>
                <a:srgbClr val="FFFFFF"/>
              </a:solidFill>
            </a:ln>
          </p:spPr>
          <p:txBody>
            <a:bodyPr wrap="square" lIns="0" tIns="0" rIns="0" bIns="0" rtlCol="0"/>
            <a:lstStyle/>
            <a:p>
              <a:endParaRPr/>
            </a:p>
          </p:txBody>
        </p:sp>
        <p:pic>
          <p:nvPicPr>
            <p:cNvPr id="7" name="object 7"/>
            <p:cNvPicPr/>
            <p:nvPr/>
          </p:nvPicPr>
          <p:blipFill>
            <a:blip r:embed="rId4" cstate="print"/>
            <a:stretch>
              <a:fillRect/>
            </a:stretch>
          </p:blipFill>
          <p:spPr>
            <a:xfrm>
              <a:off x="16427562" y="2077004"/>
              <a:ext cx="3676535" cy="7387209"/>
            </a:xfrm>
            <a:prstGeom prst="rect">
              <a:avLst/>
            </a:prstGeom>
          </p:spPr>
        </p:pic>
        <p:pic>
          <p:nvPicPr>
            <p:cNvPr id="8" name="object 8"/>
            <p:cNvPicPr/>
            <p:nvPr/>
          </p:nvPicPr>
          <p:blipFill>
            <a:blip r:embed="rId5" cstate="print"/>
            <a:stretch>
              <a:fillRect/>
            </a:stretch>
          </p:blipFill>
          <p:spPr>
            <a:xfrm>
              <a:off x="16711533" y="2360975"/>
              <a:ext cx="3163882" cy="6846702"/>
            </a:xfrm>
            <a:prstGeom prst="rect">
              <a:avLst/>
            </a:prstGeom>
          </p:spPr>
        </p:pic>
        <p:sp>
          <p:nvSpPr>
            <p:cNvPr id="9" name="object 9"/>
            <p:cNvSpPr/>
            <p:nvPr/>
          </p:nvSpPr>
          <p:spPr>
            <a:xfrm>
              <a:off x="16674884" y="2324327"/>
              <a:ext cx="3237230" cy="6920230"/>
            </a:xfrm>
            <a:custGeom>
              <a:avLst/>
              <a:gdLst/>
              <a:ahLst/>
              <a:cxnLst/>
              <a:rect l="l" t="t" r="r" b="b"/>
              <a:pathLst>
                <a:path w="3237230" h="6920230">
                  <a:moveTo>
                    <a:pt x="563019" y="0"/>
                  </a:moveTo>
                  <a:lnTo>
                    <a:pt x="3237178" y="0"/>
                  </a:lnTo>
                  <a:lnTo>
                    <a:pt x="3237178" y="6356979"/>
                  </a:lnTo>
                  <a:lnTo>
                    <a:pt x="3234351" y="6413626"/>
                  </a:lnTo>
                  <a:lnTo>
                    <a:pt x="3225765" y="6469645"/>
                  </a:lnTo>
                  <a:lnTo>
                    <a:pt x="3211839" y="6523675"/>
                  </a:lnTo>
                  <a:lnTo>
                    <a:pt x="3192887" y="6575611"/>
                  </a:lnTo>
                  <a:lnTo>
                    <a:pt x="3169118" y="6624929"/>
                  </a:lnTo>
                  <a:lnTo>
                    <a:pt x="3140846" y="6671419"/>
                  </a:lnTo>
                  <a:lnTo>
                    <a:pt x="3108387" y="6714769"/>
                  </a:lnTo>
                  <a:lnTo>
                    <a:pt x="3072053" y="6754872"/>
                  </a:lnTo>
                  <a:lnTo>
                    <a:pt x="3031949" y="6791206"/>
                  </a:lnTo>
                  <a:lnTo>
                    <a:pt x="2988600" y="6823666"/>
                  </a:lnTo>
                  <a:lnTo>
                    <a:pt x="2942109" y="6851937"/>
                  </a:lnTo>
                  <a:lnTo>
                    <a:pt x="2892791" y="6875706"/>
                  </a:lnTo>
                  <a:lnTo>
                    <a:pt x="2840855" y="6894659"/>
                  </a:lnTo>
                  <a:lnTo>
                    <a:pt x="2786826" y="6908585"/>
                  </a:lnTo>
                  <a:lnTo>
                    <a:pt x="2730806" y="6917171"/>
                  </a:lnTo>
                  <a:lnTo>
                    <a:pt x="2674159" y="6919998"/>
                  </a:lnTo>
                  <a:lnTo>
                    <a:pt x="0" y="6919998"/>
                  </a:lnTo>
                  <a:lnTo>
                    <a:pt x="0" y="563019"/>
                  </a:lnTo>
                  <a:lnTo>
                    <a:pt x="2827" y="506372"/>
                  </a:lnTo>
                  <a:lnTo>
                    <a:pt x="11413" y="450352"/>
                  </a:lnTo>
                  <a:lnTo>
                    <a:pt x="25339" y="396323"/>
                  </a:lnTo>
                  <a:lnTo>
                    <a:pt x="44291" y="344387"/>
                  </a:lnTo>
                  <a:lnTo>
                    <a:pt x="68060" y="295069"/>
                  </a:lnTo>
                  <a:lnTo>
                    <a:pt x="96332" y="248578"/>
                  </a:lnTo>
                  <a:lnTo>
                    <a:pt x="128791" y="205229"/>
                  </a:lnTo>
                  <a:lnTo>
                    <a:pt x="165125" y="165125"/>
                  </a:lnTo>
                  <a:lnTo>
                    <a:pt x="205229" y="128791"/>
                  </a:lnTo>
                  <a:lnTo>
                    <a:pt x="248578" y="96332"/>
                  </a:lnTo>
                  <a:lnTo>
                    <a:pt x="295069" y="68060"/>
                  </a:lnTo>
                  <a:lnTo>
                    <a:pt x="344387" y="44291"/>
                  </a:lnTo>
                  <a:lnTo>
                    <a:pt x="396323" y="25339"/>
                  </a:lnTo>
                  <a:lnTo>
                    <a:pt x="450352" y="11413"/>
                  </a:lnTo>
                  <a:lnTo>
                    <a:pt x="506372" y="2827"/>
                  </a:lnTo>
                  <a:lnTo>
                    <a:pt x="563019" y="0"/>
                  </a:lnTo>
                  <a:close/>
                </a:path>
              </a:pathLst>
            </a:custGeom>
            <a:ln w="73296">
              <a:solidFill>
                <a:srgbClr val="FFFFFF"/>
              </a:solidFill>
            </a:ln>
          </p:spPr>
          <p:txBody>
            <a:bodyPr wrap="square" lIns="0" tIns="0" rIns="0" bIns="0" rtlCol="0"/>
            <a:lstStyle/>
            <a:p>
              <a:endParaRPr/>
            </a:p>
          </p:txBody>
        </p:sp>
        <p:sp>
          <p:nvSpPr>
            <p:cNvPr id="10" name="object 10"/>
            <p:cNvSpPr/>
            <p:nvPr/>
          </p:nvSpPr>
          <p:spPr>
            <a:xfrm>
              <a:off x="15280372" y="7539037"/>
              <a:ext cx="1431290" cy="408940"/>
            </a:xfrm>
            <a:custGeom>
              <a:avLst/>
              <a:gdLst/>
              <a:ahLst/>
              <a:cxnLst/>
              <a:rect l="l" t="t" r="r" b="b"/>
              <a:pathLst>
                <a:path w="1431290" h="408940">
                  <a:moveTo>
                    <a:pt x="1226978" y="0"/>
                  </a:moveTo>
                  <a:lnTo>
                    <a:pt x="1226978" y="102091"/>
                  </a:lnTo>
                  <a:lnTo>
                    <a:pt x="0" y="102091"/>
                  </a:lnTo>
                  <a:lnTo>
                    <a:pt x="0" y="306273"/>
                  </a:lnTo>
                  <a:lnTo>
                    <a:pt x="1226978" y="306273"/>
                  </a:lnTo>
                  <a:lnTo>
                    <a:pt x="1226978" y="408364"/>
                  </a:lnTo>
                  <a:lnTo>
                    <a:pt x="1431160" y="204182"/>
                  </a:lnTo>
                  <a:lnTo>
                    <a:pt x="1226978" y="0"/>
                  </a:lnTo>
                  <a:close/>
                </a:path>
              </a:pathLst>
            </a:custGeom>
            <a:solidFill>
              <a:srgbClr val="FFC000"/>
            </a:solidFill>
          </p:spPr>
          <p:txBody>
            <a:bodyPr wrap="square" lIns="0" tIns="0" rIns="0" bIns="0" rtlCol="0"/>
            <a:lstStyle/>
            <a:p>
              <a:endParaRPr/>
            </a:p>
          </p:txBody>
        </p:sp>
        <p:sp>
          <p:nvSpPr>
            <p:cNvPr id="11" name="object 11"/>
            <p:cNvSpPr/>
            <p:nvPr/>
          </p:nvSpPr>
          <p:spPr>
            <a:xfrm>
              <a:off x="15280372" y="7539037"/>
              <a:ext cx="1431290" cy="408940"/>
            </a:xfrm>
            <a:custGeom>
              <a:avLst/>
              <a:gdLst/>
              <a:ahLst/>
              <a:cxnLst/>
              <a:rect l="l" t="t" r="r" b="b"/>
              <a:pathLst>
                <a:path w="1431290" h="408940">
                  <a:moveTo>
                    <a:pt x="0" y="102091"/>
                  </a:moveTo>
                  <a:lnTo>
                    <a:pt x="1226978" y="102091"/>
                  </a:lnTo>
                  <a:lnTo>
                    <a:pt x="1226978" y="0"/>
                  </a:lnTo>
                  <a:lnTo>
                    <a:pt x="1431160" y="204182"/>
                  </a:lnTo>
                  <a:lnTo>
                    <a:pt x="1226978" y="408364"/>
                  </a:lnTo>
                  <a:lnTo>
                    <a:pt x="1226978" y="306273"/>
                  </a:lnTo>
                  <a:lnTo>
                    <a:pt x="0" y="306273"/>
                  </a:lnTo>
                  <a:lnTo>
                    <a:pt x="0" y="102091"/>
                  </a:lnTo>
                  <a:close/>
                </a:path>
              </a:pathLst>
            </a:custGeom>
            <a:ln w="10470">
              <a:solidFill>
                <a:srgbClr val="6C4F00"/>
              </a:solidFill>
            </a:ln>
          </p:spPr>
          <p:txBody>
            <a:bodyPr wrap="square" lIns="0" tIns="0" rIns="0" bIns="0" rtlCol="0"/>
            <a:lstStyle/>
            <a:p>
              <a:endParaRPr/>
            </a:p>
          </p:txBody>
        </p:sp>
      </p:grpSp>
      <p:pic>
        <p:nvPicPr>
          <p:cNvPr id="12" name="object 12"/>
          <p:cNvPicPr/>
          <p:nvPr/>
        </p:nvPicPr>
        <p:blipFill>
          <a:blip r:embed="rId6" cstate="print"/>
          <a:stretch>
            <a:fillRect/>
          </a:stretch>
        </p:blipFill>
        <p:spPr>
          <a:xfrm>
            <a:off x="1086660" y="461680"/>
            <a:ext cx="2601488" cy="982334"/>
          </a:xfrm>
          <a:prstGeom prst="rect">
            <a:avLst/>
          </a:prstGeom>
        </p:spPr>
      </p:pic>
      <p:sp>
        <p:nvSpPr>
          <p:cNvPr id="13" name="object 1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Σύστημα</a:t>
            </a:r>
            <a:r>
              <a:rPr spc="300" dirty="0"/>
              <a:t> </a:t>
            </a:r>
            <a:r>
              <a:rPr spc="60" dirty="0"/>
              <a:t>αποστολής</a:t>
            </a:r>
            <a:r>
              <a:rPr spc="305" dirty="0"/>
              <a:t> </a:t>
            </a:r>
            <a:r>
              <a:rPr spc="70" dirty="0"/>
              <a:t>αποτελεσμάτων</a:t>
            </a:r>
            <a:r>
              <a:rPr spc="310" dirty="0"/>
              <a:t> </a:t>
            </a:r>
            <a:r>
              <a:rPr spc="60" dirty="0"/>
              <a:t>από</a:t>
            </a:r>
            <a:r>
              <a:rPr spc="265" dirty="0"/>
              <a:t> </a:t>
            </a:r>
            <a:r>
              <a:rPr dirty="0"/>
              <a:t>τα</a:t>
            </a:r>
            <a:r>
              <a:rPr spc="270" dirty="0"/>
              <a:t> </a:t>
            </a:r>
            <a:r>
              <a:rPr spc="65" dirty="0"/>
              <a:t>εκλογικά</a:t>
            </a:r>
            <a:r>
              <a:rPr spc="305" dirty="0"/>
              <a:t> </a:t>
            </a:r>
            <a:r>
              <a:rPr spc="60" dirty="0"/>
              <a:t>κέντρα</a:t>
            </a:r>
          </a:p>
        </p:txBody>
      </p:sp>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2017" y="3389606"/>
            <a:ext cx="9093200" cy="2506980"/>
          </a:xfrm>
          <a:prstGeom prst="rect">
            <a:avLst/>
          </a:prstGeom>
        </p:spPr>
        <p:txBody>
          <a:bodyPr vert="horz" wrap="square" lIns="0" tIns="200025" rIns="0" bIns="0" rtlCol="0">
            <a:spAutoFit/>
          </a:bodyPr>
          <a:lstStyle/>
          <a:p>
            <a:pPr marL="12700">
              <a:lnSpc>
                <a:spcPct val="100000"/>
              </a:lnSpc>
              <a:spcBef>
                <a:spcPts val="1575"/>
              </a:spcBef>
            </a:pPr>
            <a:r>
              <a:rPr sz="3100" b="1" dirty="0">
                <a:solidFill>
                  <a:srgbClr val="E28B18"/>
                </a:solidFill>
                <a:latin typeface="Arial"/>
                <a:cs typeface="Arial"/>
              </a:rPr>
              <a:t>Εφεδρικός</a:t>
            </a:r>
            <a:r>
              <a:rPr sz="3100" b="1" spc="75" dirty="0">
                <a:solidFill>
                  <a:srgbClr val="E28B18"/>
                </a:solidFill>
                <a:latin typeface="Arial"/>
                <a:cs typeface="Arial"/>
              </a:rPr>
              <a:t> </a:t>
            </a:r>
            <a:r>
              <a:rPr sz="3100" b="1" dirty="0">
                <a:solidFill>
                  <a:srgbClr val="E28B18"/>
                </a:solidFill>
                <a:latin typeface="Arial"/>
                <a:cs typeface="Arial"/>
              </a:rPr>
              <a:t>τρόπος</a:t>
            </a:r>
            <a:r>
              <a:rPr sz="3100" b="1" spc="110" dirty="0">
                <a:solidFill>
                  <a:srgbClr val="E28B18"/>
                </a:solidFill>
                <a:latin typeface="Arial"/>
                <a:cs typeface="Arial"/>
              </a:rPr>
              <a:t> </a:t>
            </a:r>
            <a:r>
              <a:rPr sz="3100" b="1" dirty="0">
                <a:solidFill>
                  <a:srgbClr val="E28B18"/>
                </a:solidFill>
                <a:latin typeface="Arial"/>
                <a:cs typeface="Arial"/>
              </a:rPr>
              <a:t>αποστολής</a:t>
            </a:r>
            <a:r>
              <a:rPr sz="3100" b="1" spc="95" dirty="0">
                <a:solidFill>
                  <a:srgbClr val="E28B18"/>
                </a:solidFill>
                <a:latin typeface="Arial"/>
                <a:cs typeface="Arial"/>
              </a:rPr>
              <a:t> </a:t>
            </a:r>
            <a:r>
              <a:rPr sz="3100" b="1" spc="-10" dirty="0">
                <a:solidFill>
                  <a:srgbClr val="E28B18"/>
                </a:solidFill>
                <a:latin typeface="Arial"/>
                <a:cs typeface="Arial"/>
              </a:rPr>
              <a:t>αποτελεσμάτων</a:t>
            </a:r>
            <a:endParaRPr sz="3100">
              <a:latin typeface="Arial"/>
              <a:cs typeface="Arial"/>
            </a:endParaRPr>
          </a:p>
          <a:p>
            <a:pPr marL="483870" marR="5080" indent="-471805">
              <a:lnSpc>
                <a:spcPct val="120700"/>
              </a:lnSpc>
              <a:spcBef>
                <a:spcPts val="1515"/>
              </a:spcBef>
              <a:buSzPct val="120338"/>
              <a:buChar char="•"/>
              <a:tabLst>
                <a:tab pos="483870" algn="l"/>
              </a:tabLst>
            </a:pPr>
            <a:r>
              <a:rPr sz="2950" dirty="0">
                <a:solidFill>
                  <a:srgbClr val="2E7787"/>
                </a:solidFill>
                <a:latin typeface="Arial"/>
                <a:cs typeface="Arial"/>
              </a:rPr>
              <a:t>Η</a:t>
            </a:r>
            <a:r>
              <a:rPr sz="2950" spc="-15" dirty="0">
                <a:solidFill>
                  <a:srgbClr val="2E7787"/>
                </a:solidFill>
                <a:latin typeface="Arial"/>
                <a:cs typeface="Arial"/>
              </a:rPr>
              <a:t> </a:t>
            </a:r>
            <a:r>
              <a:rPr sz="2950" dirty="0">
                <a:solidFill>
                  <a:srgbClr val="2E7787"/>
                </a:solidFill>
                <a:latin typeface="Arial"/>
                <a:cs typeface="Arial"/>
              </a:rPr>
              <a:t>αποστολή</a:t>
            </a:r>
            <a:r>
              <a:rPr sz="2950" spc="-15" dirty="0">
                <a:solidFill>
                  <a:srgbClr val="2E7787"/>
                </a:solidFill>
                <a:latin typeface="Arial"/>
                <a:cs typeface="Arial"/>
              </a:rPr>
              <a:t> </a:t>
            </a:r>
            <a:r>
              <a:rPr sz="2950" dirty="0">
                <a:solidFill>
                  <a:srgbClr val="2E7787"/>
                </a:solidFill>
                <a:latin typeface="Arial"/>
                <a:cs typeface="Arial"/>
              </a:rPr>
              <a:t>αποτελεσμάτων</a:t>
            </a:r>
            <a:r>
              <a:rPr sz="2950" spc="-10" dirty="0">
                <a:solidFill>
                  <a:srgbClr val="2E7787"/>
                </a:solidFill>
                <a:latin typeface="Arial"/>
                <a:cs typeface="Arial"/>
              </a:rPr>
              <a:t> </a:t>
            </a:r>
            <a:r>
              <a:rPr sz="2950" dirty="0">
                <a:solidFill>
                  <a:srgbClr val="2E7787"/>
                </a:solidFill>
                <a:latin typeface="Arial"/>
                <a:cs typeface="Arial"/>
              </a:rPr>
              <a:t>με</a:t>
            </a:r>
            <a:r>
              <a:rPr sz="2950" spc="-15" dirty="0">
                <a:solidFill>
                  <a:srgbClr val="2E7787"/>
                </a:solidFill>
                <a:latin typeface="Arial"/>
                <a:cs typeface="Arial"/>
              </a:rPr>
              <a:t> </a:t>
            </a:r>
            <a:r>
              <a:rPr sz="2950" spc="-10" dirty="0">
                <a:solidFill>
                  <a:srgbClr val="2E7787"/>
                </a:solidFill>
                <a:latin typeface="Arial"/>
                <a:cs typeface="Arial"/>
              </a:rPr>
              <a:t>τηλεομοιότυπο </a:t>
            </a:r>
            <a:r>
              <a:rPr sz="2950" dirty="0">
                <a:solidFill>
                  <a:srgbClr val="2E7787"/>
                </a:solidFill>
                <a:latin typeface="Arial"/>
                <a:cs typeface="Arial"/>
              </a:rPr>
              <a:t>παραμένει</a:t>
            </a:r>
            <a:r>
              <a:rPr sz="2950" spc="-5" dirty="0">
                <a:solidFill>
                  <a:srgbClr val="2E7787"/>
                </a:solidFill>
                <a:latin typeface="Arial"/>
                <a:cs typeface="Arial"/>
              </a:rPr>
              <a:t> </a:t>
            </a:r>
            <a:r>
              <a:rPr sz="2950" dirty="0">
                <a:solidFill>
                  <a:srgbClr val="2E7787"/>
                </a:solidFill>
                <a:latin typeface="Arial"/>
                <a:cs typeface="Arial"/>
              </a:rPr>
              <a:t>ως</a:t>
            </a:r>
            <a:r>
              <a:rPr sz="2950" spc="-5" dirty="0">
                <a:solidFill>
                  <a:srgbClr val="2E7787"/>
                </a:solidFill>
                <a:latin typeface="Arial"/>
                <a:cs typeface="Arial"/>
              </a:rPr>
              <a:t> </a:t>
            </a:r>
            <a:r>
              <a:rPr sz="2950" dirty="0">
                <a:solidFill>
                  <a:srgbClr val="2E7787"/>
                </a:solidFill>
                <a:latin typeface="Arial"/>
                <a:cs typeface="Arial"/>
              </a:rPr>
              <a:t>εφεδρική</a:t>
            </a:r>
            <a:r>
              <a:rPr sz="2950" spc="-25" dirty="0">
                <a:solidFill>
                  <a:srgbClr val="2E7787"/>
                </a:solidFill>
                <a:latin typeface="Arial"/>
                <a:cs typeface="Arial"/>
              </a:rPr>
              <a:t> </a:t>
            </a:r>
            <a:r>
              <a:rPr sz="2950" dirty="0">
                <a:solidFill>
                  <a:srgbClr val="2E7787"/>
                </a:solidFill>
                <a:latin typeface="Arial"/>
                <a:cs typeface="Arial"/>
              </a:rPr>
              <a:t>λύση,</a:t>
            </a:r>
            <a:r>
              <a:rPr sz="2950" spc="-5" dirty="0">
                <a:solidFill>
                  <a:srgbClr val="2E7787"/>
                </a:solidFill>
                <a:latin typeface="Arial"/>
                <a:cs typeface="Arial"/>
              </a:rPr>
              <a:t> </a:t>
            </a:r>
            <a:r>
              <a:rPr sz="2950" dirty="0">
                <a:solidFill>
                  <a:srgbClr val="2E7787"/>
                </a:solidFill>
                <a:latin typeface="Arial"/>
                <a:cs typeface="Arial"/>
              </a:rPr>
              <a:t>στην</a:t>
            </a:r>
            <a:r>
              <a:rPr sz="2950" spc="-5" dirty="0">
                <a:solidFill>
                  <a:srgbClr val="2E7787"/>
                </a:solidFill>
                <a:latin typeface="Arial"/>
                <a:cs typeface="Arial"/>
              </a:rPr>
              <a:t> </a:t>
            </a:r>
            <a:r>
              <a:rPr sz="2950" dirty="0">
                <a:solidFill>
                  <a:srgbClr val="2E7787"/>
                </a:solidFill>
                <a:latin typeface="Arial"/>
                <a:cs typeface="Arial"/>
              </a:rPr>
              <a:t>περίπτωση</a:t>
            </a:r>
            <a:r>
              <a:rPr sz="2950" spc="-5" dirty="0">
                <a:solidFill>
                  <a:srgbClr val="2E7787"/>
                </a:solidFill>
                <a:latin typeface="Arial"/>
                <a:cs typeface="Arial"/>
              </a:rPr>
              <a:t> </a:t>
            </a:r>
            <a:r>
              <a:rPr sz="2950" spc="-25" dirty="0">
                <a:solidFill>
                  <a:srgbClr val="2E7787"/>
                </a:solidFill>
                <a:latin typeface="Arial"/>
                <a:cs typeface="Arial"/>
              </a:rPr>
              <a:t>που </a:t>
            </a:r>
            <a:r>
              <a:rPr sz="2950" dirty="0">
                <a:solidFill>
                  <a:srgbClr val="2E7787"/>
                </a:solidFill>
                <a:latin typeface="Arial"/>
                <a:cs typeface="Arial"/>
              </a:rPr>
              <a:t>προκύψει</a:t>
            </a:r>
            <a:r>
              <a:rPr sz="2950" spc="-40" dirty="0">
                <a:solidFill>
                  <a:srgbClr val="2E7787"/>
                </a:solidFill>
                <a:latin typeface="Arial"/>
                <a:cs typeface="Arial"/>
              </a:rPr>
              <a:t> </a:t>
            </a:r>
            <a:r>
              <a:rPr sz="2950" spc="-10" dirty="0">
                <a:solidFill>
                  <a:srgbClr val="2E7787"/>
                </a:solidFill>
                <a:latin typeface="Arial"/>
                <a:cs typeface="Arial"/>
              </a:rPr>
              <a:t>ανάγκη</a:t>
            </a:r>
            <a:endParaRPr sz="2950">
              <a:latin typeface="Arial"/>
              <a:cs typeface="Arial"/>
            </a:endParaRPr>
          </a:p>
        </p:txBody>
      </p:sp>
      <p:grpSp>
        <p:nvGrpSpPr>
          <p:cNvPr id="3" name="object 3"/>
          <p:cNvGrpSpPr/>
          <p:nvPr/>
        </p:nvGrpSpPr>
        <p:grpSpPr>
          <a:xfrm>
            <a:off x="13289379" y="3167171"/>
            <a:ext cx="4251325" cy="3897629"/>
            <a:chOff x="13289379" y="3167171"/>
            <a:chExt cx="4251325" cy="3897629"/>
          </a:xfrm>
        </p:grpSpPr>
        <p:sp>
          <p:nvSpPr>
            <p:cNvPr id="4" name="object 4"/>
            <p:cNvSpPr/>
            <p:nvPr/>
          </p:nvSpPr>
          <p:spPr>
            <a:xfrm>
              <a:off x="14270733" y="5509395"/>
              <a:ext cx="2284095" cy="1527175"/>
            </a:xfrm>
            <a:custGeom>
              <a:avLst/>
              <a:gdLst/>
              <a:ahLst/>
              <a:cxnLst/>
              <a:rect l="l" t="t" r="r" b="b"/>
              <a:pathLst>
                <a:path w="2284094" h="1527175">
                  <a:moveTo>
                    <a:pt x="2002433" y="286307"/>
                  </a:moveTo>
                  <a:lnTo>
                    <a:pt x="1997665" y="1240665"/>
                  </a:lnTo>
                  <a:lnTo>
                    <a:pt x="295597" y="1240665"/>
                  </a:lnTo>
                  <a:lnTo>
                    <a:pt x="286061" y="286307"/>
                  </a:lnTo>
                  <a:lnTo>
                    <a:pt x="2002433" y="286307"/>
                  </a:lnTo>
                  <a:close/>
                </a:path>
                <a:path w="2284094" h="1527175">
                  <a:moveTo>
                    <a:pt x="9535" y="1526956"/>
                  </a:moveTo>
                  <a:lnTo>
                    <a:pt x="2278960" y="1526956"/>
                  </a:lnTo>
                  <a:lnTo>
                    <a:pt x="2283727" y="0"/>
                  </a:lnTo>
                  <a:lnTo>
                    <a:pt x="0" y="0"/>
                  </a:lnTo>
                  <a:lnTo>
                    <a:pt x="9535" y="1526956"/>
                  </a:lnTo>
                  <a:close/>
                </a:path>
                <a:path w="2284094" h="1527175">
                  <a:moveTo>
                    <a:pt x="667477" y="668050"/>
                  </a:moveTo>
                  <a:lnTo>
                    <a:pt x="1621017" y="668050"/>
                  </a:lnTo>
                  <a:lnTo>
                    <a:pt x="1621017" y="477178"/>
                  </a:lnTo>
                  <a:lnTo>
                    <a:pt x="667477" y="477178"/>
                  </a:lnTo>
                  <a:lnTo>
                    <a:pt x="667477" y="668050"/>
                  </a:lnTo>
                  <a:close/>
                </a:path>
                <a:path w="2284094" h="1527175">
                  <a:moveTo>
                    <a:pt x="667477" y="1049793"/>
                  </a:moveTo>
                  <a:lnTo>
                    <a:pt x="1621017" y="1049793"/>
                  </a:lnTo>
                  <a:lnTo>
                    <a:pt x="1621017" y="858922"/>
                  </a:lnTo>
                  <a:lnTo>
                    <a:pt x="667477" y="858922"/>
                  </a:lnTo>
                  <a:lnTo>
                    <a:pt x="667477" y="1049793"/>
                  </a:lnTo>
                  <a:close/>
                </a:path>
              </a:pathLst>
            </a:custGeom>
            <a:ln w="55647">
              <a:solidFill>
                <a:srgbClr val="4471C4"/>
              </a:solidFill>
            </a:ln>
          </p:spPr>
          <p:txBody>
            <a:bodyPr wrap="square" lIns="0" tIns="0" rIns="0" bIns="0" rtlCol="0"/>
            <a:lstStyle/>
            <a:p>
              <a:endParaRPr/>
            </a:p>
          </p:txBody>
        </p:sp>
        <p:sp>
          <p:nvSpPr>
            <p:cNvPr id="5" name="object 5"/>
            <p:cNvSpPr/>
            <p:nvPr/>
          </p:nvSpPr>
          <p:spPr>
            <a:xfrm>
              <a:off x="13317206" y="3194997"/>
              <a:ext cx="4196080" cy="3245485"/>
            </a:xfrm>
            <a:custGeom>
              <a:avLst/>
              <a:gdLst/>
              <a:ahLst/>
              <a:cxnLst/>
              <a:rect l="l" t="t" r="r" b="b"/>
              <a:pathLst>
                <a:path w="4196080" h="3245485">
                  <a:moveTo>
                    <a:pt x="2684202" y="0"/>
                  </a:moveTo>
                  <a:lnTo>
                    <a:pt x="953527" y="0"/>
                  </a:lnTo>
                  <a:lnTo>
                    <a:pt x="953527" y="954437"/>
                  </a:lnTo>
                  <a:lnTo>
                    <a:pt x="190696" y="954437"/>
                  </a:lnTo>
                  <a:lnTo>
                    <a:pt x="147110" y="959501"/>
                  </a:lnTo>
                  <a:lnTo>
                    <a:pt x="107025" y="973914"/>
                  </a:lnTo>
                  <a:lnTo>
                    <a:pt x="71610" y="996507"/>
                  </a:lnTo>
                  <a:lnTo>
                    <a:pt x="42032" y="1026111"/>
                  </a:lnTo>
                  <a:lnTo>
                    <a:pt x="19459" y="1061559"/>
                  </a:lnTo>
                  <a:lnTo>
                    <a:pt x="5059" y="1101681"/>
                  </a:lnTo>
                  <a:lnTo>
                    <a:pt x="0" y="1145309"/>
                  </a:lnTo>
                  <a:lnTo>
                    <a:pt x="0" y="3054024"/>
                  </a:lnTo>
                  <a:lnTo>
                    <a:pt x="5059" y="3097652"/>
                  </a:lnTo>
                  <a:lnTo>
                    <a:pt x="19459" y="3137774"/>
                  </a:lnTo>
                  <a:lnTo>
                    <a:pt x="42032" y="3173222"/>
                  </a:lnTo>
                  <a:lnTo>
                    <a:pt x="71610" y="3202826"/>
                  </a:lnTo>
                  <a:lnTo>
                    <a:pt x="107025" y="3225419"/>
                  </a:lnTo>
                  <a:lnTo>
                    <a:pt x="147110" y="3239832"/>
                  </a:lnTo>
                  <a:lnTo>
                    <a:pt x="190696" y="3244896"/>
                  </a:lnTo>
                  <a:lnTo>
                    <a:pt x="762819" y="3244896"/>
                  </a:lnTo>
                  <a:lnTo>
                    <a:pt x="762819" y="2147384"/>
                  </a:lnTo>
                  <a:lnTo>
                    <a:pt x="4195642" y="2147384"/>
                  </a:lnTo>
                  <a:lnTo>
                    <a:pt x="4195642" y="1622487"/>
                  </a:lnTo>
                  <a:lnTo>
                    <a:pt x="476757" y="1622487"/>
                  </a:lnTo>
                  <a:lnTo>
                    <a:pt x="433167" y="1617424"/>
                  </a:lnTo>
                  <a:lnTo>
                    <a:pt x="393079" y="1603011"/>
                  </a:lnTo>
                  <a:lnTo>
                    <a:pt x="357662" y="1580418"/>
                  </a:lnTo>
                  <a:lnTo>
                    <a:pt x="328083" y="1550813"/>
                  </a:lnTo>
                  <a:lnTo>
                    <a:pt x="305510" y="1515366"/>
                  </a:lnTo>
                  <a:lnTo>
                    <a:pt x="291109" y="1475244"/>
                  </a:lnTo>
                  <a:lnTo>
                    <a:pt x="286050" y="1431616"/>
                  </a:lnTo>
                  <a:lnTo>
                    <a:pt x="291109" y="1387988"/>
                  </a:lnTo>
                  <a:lnTo>
                    <a:pt x="305510" y="1347866"/>
                  </a:lnTo>
                  <a:lnTo>
                    <a:pt x="328083" y="1312419"/>
                  </a:lnTo>
                  <a:lnTo>
                    <a:pt x="357662" y="1282814"/>
                  </a:lnTo>
                  <a:lnTo>
                    <a:pt x="393079" y="1260221"/>
                  </a:lnTo>
                  <a:lnTo>
                    <a:pt x="433167" y="1245808"/>
                  </a:lnTo>
                  <a:lnTo>
                    <a:pt x="476757" y="1240744"/>
                  </a:lnTo>
                  <a:lnTo>
                    <a:pt x="1239589" y="1240744"/>
                  </a:lnTo>
                  <a:lnTo>
                    <a:pt x="1239589" y="286386"/>
                  </a:lnTo>
                  <a:lnTo>
                    <a:pt x="2945719" y="286386"/>
                  </a:lnTo>
                  <a:lnTo>
                    <a:pt x="2684202" y="0"/>
                  </a:lnTo>
                  <a:close/>
                </a:path>
                <a:path w="4196080" h="3245485">
                  <a:moveTo>
                    <a:pt x="4195642" y="2147384"/>
                  </a:moveTo>
                  <a:lnTo>
                    <a:pt x="3432731" y="2147384"/>
                  </a:lnTo>
                  <a:lnTo>
                    <a:pt x="3432731" y="3244896"/>
                  </a:lnTo>
                  <a:lnTo>
                    <a:pt x="4004934" y="3244896"/>
                  </a:lnTo>
                  <a:lnTo>
                    <a:pt x="4048524" y="3239832"/>
                  </a:lnTo>
                  <a:lnTo>
                    <a:pt x="4088612" y="3225419"/>
                  </a:lnTo>
                  <a:lnTo>
                    <a:pt x="4124029" y="3202826"/>
                  </a:lnTo>
                  <a:lnTo>
                    <a:pt x="4153608" y="3173222"/>
                  </a:lnTo>
                  <a:lnTo>
                    <a:pt x="4176182" y="3137774"/>
                  </a:lnTo>
                  <a:lnTo>
                    <a:pt x="4190582" y="3097652"/>
                  </a:lnTo>
                  <a:lnTo>
                    <a:pt x="4195642" y="3054024"/>
                  </a:lnTo>
                  <a:lnTo>
                    <a:pt x="4195642" y="2147384"/>
                  </a:lnTo>
                  <a:close/>
                </a:path>
                <a:path w="4196080" h="3245485">
                  <a:moveTo>
                    <a:pt x="1239589" y="1240744"/>
                  </a:moveTo>
                  <a:lnTo>
                    <a:pt x="476757" y="1240744"/>
                  </a:lnTo>
                  <a:lnTo>
                    <a:pt x="520348" y="1245808"/>
                  </a:lnTo>
                  <a:lnTo>
                    <a:pt x="560435" y="1260221"/>
                  </a:lnTo>
                  <a:lnTo>
                    <a:pt x="595853" y="1282814"/>
                  </a:lnTo>
                  <a:lnTo>
                    <a:pt x="625432" y="1312419"/>
                  </a:lnTo>
                  <a:lnTo>
                    <a:pt x="648005" y="1347866"/>
                  </a:lnTo>
                  <a:lnTo>
                    <a:pt x="662406" y="1387988"/>
                  </a:lnTo>
                  <a:lnTo>
                    <a:pt x="667465" y="1431616"/>
                  </a:lnTo>
                  <a:lnTo>
                    <a:pt x="662406" y="1475244"/>
                  </a:lnTo>
                  <a:lnTo>
                    <a:pt x="648005" y="1515366"/>
                  </a:lnTo>
                  <a:lnTo>
                    <a:pt x="625432" y="1550813"/>
                  </a:lnTo>
                  <a:lnTo>
                    <a:pt x="595853" y="1580418"/>
                  </a:lnTo>
                  <a:lnTo>
                    <a:pt x="560435" y="1603011"/>
                  </a:lnTo>
                  <a:lnTo>
                    <a:pt x="520348" y="1617424"/>
                  </a:lnTo>
                  <a:lnTo>
                    <a:pt x="476757" y="1622487"/>
                  </a:lnTo>
                  <a:lnTo>
                    <a:pt x="4195642" y="1622487"/>
                  </a:lnTo>
                  <a:lnTo>
                    <a:pt x="4195642" y="1383898"/>
                  </a:lnTo>
                  <a:lnTo>
                    <a:pt x="1239589" y="1383898"/>
                  </a:lnTo>
                  <a:lnTo>
                    <a:pt x="1239589" y="1240744"/>
                  </a:lnTo>
                  <a:close/>
                </a:path>
                <a:path w="4196080" h="3245485">
                  <a:moveTo>
                    <a:pt x="4004934" y="954437"/>
                  </a:moveTo>
                  <a:lnTo>
                    <a:pt x="2955961" y="954437"/>
                  </a:lnTo>
                  <a:lnTo>
                    <a:pt x="2955961" y="1383898"/>
                  </a:lnTo>
                  <a:lnTo>
                    <a:pt x="4195642" y="1383898"/>
                  </a:lnTo>
                  <a:lnTo>
                    <a:pt x="4195642" y="1145309"/>
                  </a:lnTo>
                  <a:lnTo>
                    <a:pt x="4190582" y="1101681"/>
                  </a:lnTo>
                  <a:lnTo>
                    <a:pt x="4176182" y="1061559"/>
                  </a:lnTo>
                  <a:lnTo>
                    <a:pt x="4153608" y="1026111"/>
                  </a:lnTo>
                  <a:lnTo>
                    <a:pt x="4124029" y="996507"/>
                  </a:lnTo>
                  <a:lnTo>
                    <a:pt x="4088612" y="973914"/>
                  </a:lnTo>
                  <a:lnTo>
                    <a:pt x="4048524" y="959501"/>
                  </a:lnTo>
                  <a:lnTo>
                    <a:pt x="4004934" y="954437"/>
                  </a:lnTo>
                  <a:close/>
                </a:path>
                <a:path w="4196080" h="3245485">
                  <a:moveTo>
                    <a:pt x="2945719" y="286386"/>
                  </a:moveTo>
                  <a:lnTo>
                    <a:pt x="2288483" y="286386"/>
                  </a:lnTo>
                  <a:lnTo>
                    <a:pt x="2288483" y="954437"/>
                  </a:lnTo>
                  <a:lnTo>
                    <a:pt x="3242023" y="954437"/>
                  </a:lnTo>
                  <a:lnTo>
                    <a:pt x="3242023" y="668130"/>
                  </a:lnTo>
                  <a:lnTo>
                    <a:pt x="2574545" y="668130"/>
                  </a:lnTo>
                  <a:lnTo>
                    <a:pt x="2574545" y="305474"/>
                  </a:lnTo>
                  <a:lnTo>
                    <a:pt x="2963149" y="305474"/>
                  </a:lnTo>
                  <a:lnTo>
                    <a:pt x="2945719" y="286386"/>
                  </a:lnTo>
                  <a:close/>
                </a:path>
                <a:path w="4196080" h="3245485">
                  <a:moveTo>
                    <a:pt x="2963149" y="305474"/>
                  </a:moveTo>
                  <a:lnTo>
                    <a:pt x="2574545" y="305474"/>
                  </a:lnTo>
                  <a:lnTo>
                    <a:pt x="2903516" y="668130"/>
                  </a:lnTo>
                  <a:lnTo>
                    <a:pt x="3242023" y="668130"/>
                  </a:lnTo>
                  <a:lnTo>
                    <a:pt x="3242023" y="610868"/>
                  </a:lnTo>
                  <a:lnTo>
                    <a:pt x="2963149" y="305474"/>
                  </a:lnTo>
                  <a:close/>
                </a:path>
              </a:pathLst>
            </a:custGeom>
            <a:solidFill>
              <a:srgbClr val="FFFFFF"/>
            </a:solidFill>
          </p:spPr>
          <p:txBody>
            <a:bodyPr wrap="square" lIns="0" tIns="0" rIns="0" bIns="0" rtlCol="0"/>
            <a:lstStyle/>
            <a:p>
              <a:endParaRPr/>
            </a:p>
          </p:txBody>
        </p:sp>
        <p:sp>
          <p:nvSpPr>
            <p:cNvPr id="6" name="object 6"/>
            <p:cNvSpPr/>
            <p:nvPr/>
          </p:nvSpPr>
          <p:spPr>
            <a:xfrm>
              <a:off x="13317206" y="3194997"/>
              <a:ext cx="4196080" cy="3245485"/>
            </a:xfrm>
            <a:custGeom>
              <a:avLst/>
              <a:gdLst/>
              <a:ahLst/>
              <a:cxnLst/>
              <a:rect l="l" t="t" r="r" b="b"/>
              <a:pathLst>
                <a:path w="4196080" h="3245485">
                  <a:moveTo>
                    <a:pt x="2955961" y="1383898"/>
                  </a:moveTo>
                  <a:lnTo>
                    <a:pt x="1239589" y="1383898"/>
                  </a:lnTo>
                  <a:lnTo>
                    <a:pt x="1239589" y="286386"/>
                  </a:lnTo>
                  <a:lnTo>
                    <a:pt x="2288483" y="286386"/>
                  </a:lnTo>
                  <a:lnTo>
                    <a:pt x="2288483" y="954437"/>
                  </a:lnTo>
                  <a:lnTo>
                    <a:pt x="2955961" y="954437"/>
                  </a:lnTo>
                  <a:lnTo>
                    <a:pt x="2955961" y="1383898"/>
                  </a:lnTo>
                  <a:close/>
                </a:path>
                <a:path w="4196080" h="3245485">
                  <a:moveTo>
                    <a:pt x="2574545" y="305474"/>
                  </a:moveTo>
                  <a:lnTo>
                    <a:pt x="2903516" y="668130"/>
                  </a:lnTo>
                  <a:lnTo>
                    <a:pt x="2574545" y="668130"/>
                  </a:lnTo>
                  <a:lnTo>
                    <a:pt x="2574545" y="305474"/>
                  </a:lnTo>
                  <a:close/>
                </a:path>
                <a:path w="4196080" h="3245485">
                  <a:moveTo>
                    <a:pt x="476757" y="1622488"/>
                  </a:moveTo>
                  <a:lnTo>
                    <a:pt x="433167" y="1617424"/>
                  </a:lnTo>
                  <a:lnTo>
                    <a:pt x="393079" y="1603011"/>
                  </a:lnTo>
                  <a:lnTo>
                    <a:pt x="357662" y="1580418"/>
                  </a:lnTo>
                  <a:lnTo>
                    <a:pt x="328083" y="1550813"/>
                  </a:lnTo>
                  <a:lnTo>
                    <a:pt x="305510" y="1515366"/>
                  </a:lnTo>
                  <a:lnTo>
                    <a:pt x="291109" y="1475244"/>
                  </a:lnTo>
                  <a:lnTo>
                    <a:pt x="286050" y="1431616"/>
                  </a:lnTo>
                  <a:lnTo>
                    <a:pt x="291109" y="1387988"/>
                  </a:lnTo>
                  <a:lnTo>
                    <a:pt x="305510" y="1347866"/>
                  </a:lnTo>
                  <a:lnTo>
                    <a:pt x="328083" y="1312419"/>
                  </a:lnTo>
                  <a:lnTo>
                    <a:pt x="357662" y="1282814"/>
                  </a:lnTo>
                  <a:lnTo>
                    <a:pt x="393079" y="1260221"/>
                  </a:lnTo>
                  <a:lnTo>
                    <a:pt x="433167" y="1245808"/>
                  </a:lnTo>
                  <a:lnTo>
                    <a:pt x="476757" y="1240744"/>
                  </a:lnTo>
                  <a:lnTo>
                    <a:pt x="520348" y="1245808"/>
                  </a:lnTo>
                  <a:lnTo>
                    <a:pt x="560435" y="1260221"/>
                  </a:lnTo>
                  <a:lnTo>
                    <a:pt x="595853" y="1282814"/>
                  </a:lnTo>
                  <a:lnTo>
                    <a:pt x="625432" y="1312419"/>
                  </a:lnTo>
                  <a:lnTo>
                    <a:pt x="648005" y="1347866"/>
                  </a:lnTo>
                  <a:lnTo>
                    <a:pt x="662406" y="1387988"/>
                  </a:lnTo>
                  <a:lnTo>
                    <a:pt x="667465" y="1431616"/>
                  </a:lnTo>
                  <a:lnTo>
                    <a:pt x="662406" y="1475244"/>
                  </a:lnTo>
                  <a:lnTo>
                    <a:pt x="648005" y="1515366"/>
                  </a:lnTo>
                  <a:lnTo>
                    <a:pt x="625432" y="1550813"/>
                  </a:lnTo>
                  <a:lnTo>
                    <a:pt x="595853" y="1580418"/>
                  </a:lnTo>
                  <a:lnTo>
                    <a:pt x="560435" y="1603011"/>
                  </a:lnTo>
                  <a:lnTo>
                    <a:pt x="520348" y="1617424"/>
                  </a:lnTo>
                  <a:lnTo>
                    <a:pt x="476757" y="1622488"/>
                  </a:lnTo>
                  <a:close/>
                </a:path>
                <a:path w="4196080" h="3245485">
                  <a:moveTo>
                    <a:pt x="4004934" y="954437"/>
                  </a:moveTo>
                  <a:lnTo>
                    <a:pt x="3242023" y="954437"/>
                  </a:lnTo>
                  <a:lnTo>
                    <a:pt x="3242023" y="610868"/>
                  </a:lnTo>
                  <a:lnTo>
                    <a:pt x="2684202" y="0"/>
                  </a:lnTo>
                  <a:lnTo>
                    <a:pt x="953527" y="0"/>
                  </a:lnTo>
                  <a:lnTo>
                    <a:pt x="953527" y="954437"/>
                  </a:lnTo>
                  <a:lnTo>
                    <a:pt x="190696" y="954437"/>
                  </a:lnTo>
                  <a:lnTo>
                    <a:pt x="147110" y="959501"/>
                  </a:lnTo>
                  <a:lnTo>
                    <a:pt x="107025" y="973914"/>
                  </a:lnTo>
                  <a:lnTo>
                    <a:pt x="71610" y="996507"/>
                  </a:lnTo>
                  <a:lnTo>
                    <a:pt x="42032" y="1026111"/>
                  </a:lnTo>
                  <a:lnTo>
                    <a:pt x="19459" y="1061559"/>
                  </a:lnTo>
                  <a:lnTo>
                    <a:pt x="5059" y="1101681"/>
                  </a:lnTo>
                  <a:lnTo>
                    <a:pt x="0" y="1145309"/>
                  </a:lnTo>
                  <a:lnTo>
                    <a:pt x="0" y="3054025"/>
                  </a:lnTo>
                  <a:lnTo>
                    <a:pt x="5059" y="3097652"/>
                  </a:lnTo>
                  <a:lnTo>
                    <a:pt x="19459" y="3137774"/>
                  </a:lnTo>
                  <a:lnTo>
                    <a:pt x="42032" y="3173222"/>
                  </a:lnTo>
                  <a:lnTo>
                    <a:pt x="71610" y="3202826"/>
                  </a:lnTo>
                  <a:lnTo>
                    <a:pt x="107025" y="3225419"/>
                  </a:lnTo>
                  <a:lnTo>
                    <a:pt x="147110" y="3239832"/>
                  </a:lnTo>
                  <a:lnTo>
                    <a:pt x="190696" y="3244896"/>
                  </a:lnTo>
                  <a:lnTo>
                    <a:pt x="762819" y="3244896"/>
                  </a:lnTo>
                  <a:lnTo>
                    <a:pt x="762819" y="2147384"/>
                  </a:lnTo>
                  <a:lnTo>
                    <a:pt x="3432731" y="2147384"/>
                  </a:lnTo>
                  <a:lnTo>
                    <a:pt x="3432731" y="3244896"/>
                  </a:lnTo>
                  <a:lnTo>
                    <a:pt x="4004934" y="3244896"/>
                  </a:lnTo>
                  <a:lnTo>
                    <a:pt x="4048524" y="3239832"/>
                  </a:lnTo>
                  <a:lnTo>
                    <a:pt x="4088612" y="3225419"/>
                  </a:lnTo>
                  <a:lnTo>
                    <a:pt x="4124029" y="3202826"/>
                  </a:lnTo>
                  <a:lnTo>
                    <a:pt x="4153608" y="3173222"/>
                  </a:lnTo>
                  <a:lnTo>
                    <a:pt x="4176182" y="3137774"/>
                  </a:lnTo>
                  <a:lnTo>
                    <a:pt x="4190582" y="3097652"/>
                  </a:lnTo>
                  <a:lnTo>
                    <a:pt x="4195642" y="3054025"/>
                  </a:lnTo>
                  <a:lnTo>
                    <a:pt x="4195642" y="1145309"/>
                  </a:lnTo>
                  <a:lnTo>
                    <a:pt x="4190582" y="1101681"/>
                  </a:lnTo>
                  <a:lnTo>
                    <a:pt x="4176182" y="1061559"/>
                  </a:lnTo>
                  <a:lnTo>
                    <a:pt x="4153608" y="1026111"/>
                  </a:lnTo>
                  <a:lnTo>
                    <a:pt x="4124029" y="996507"/>
                  </a:lnTo>
                  <a:lnTo>
                    <a:pt x="4088612" y="973914"/>
                  </a:lnTo>
                  <a:lnTo>
                    <a:pt x="4048524" y="959501"/>
                  </a:lnTo>
                  <a:lnTo>
                    <a:pt x="4004934" y="954437"/>
                  </a:lnTo>
                  <a:close/>
                </a:path>
              </a:pathLst>
            </a:custGeom>
            <a:ln w="55647">
              <a:solidFill>
                <a:srgbClr val="4471C4"/>
              </a:solidFill>
            </a:ln>
          </p:spPr>
          <p:txBody>
            <a:bodyPr wrap="square" lIns="0" tIns="0" rIns="0" bIns="0" rtlCol="0"/>
            <a:lstStyle/>
            <a:p>
              <a:endParaRPr/>
            </a:p>
          </p:txBody>
        </p:sp>
      </p:grpSp>
      <p:pic>
        <p:nvPicPr>
          <p:cNvPr id="7" name="object 7"/>
          <p:cNvPicPr/>
          <p:nvPr/>
        </p:nvPicPr>
        <p:blipFill>
          <a:blip r:embed="rId2" cstate="print"/>
          <a:stretch>
            <a:fillRect/>
          </a:stretch>
        </p:blipFill>
        <p:spPr>
          <a:xfrm>
            <a:off x="1087869" y="461469"/>
            <a:ext cx="2601733" cy="984438"/>
          </a:xfrm>
          <a:prstGeom prst="rect">
            <a:avLst/>
          </a:prstGeom>
        </p:spPr>
      </p:pic>
      <p:sp>
        <p:nvSpPr>
          <p:cNvPr id="8" name="object 8"/>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Σύστημα</a:t>
            </a:r>
            <a:r>
              <a:rPr spc="300" dirty="0"/>
              <a:t> </a:t>
            </a:r>
            <a:r>
              <a:rPr spc="60" dirty="0"/>
              <a:t>αποστολής</a:t>
            </a:r>
            <a:r>
              <a:rPr spc="305" dirty="0"/>
              <a:t> </a:t>
            </a:r>
            <a:r>
              <a:rPr spc="70" dirty="0"/>
              <a:t>αποτελεσμάτων</a:t>
            </a:r>
            <a:r>
              <a:rPr spc="310" dirty="0"/>
              <a:t> </a:t>
            </a:r>
            <a:r>
              <a:rPr spc="60" dirty="0"/>
              <a:t>από</a:t>
            </a:r>
            <a:r>
              <a:rPr spc="265" dirty="0"/>
              <a:t> </a:t>
            </a:r>
            <a:r>
              <a:rPr dirty="0"/>
              <a:t>τα</a:t>
            </a:r>
            <a:r>
              <a:rPr spc="270" dirty="0"/>
              <a:t> </a:t>
            </a:r>
            <a:r>
              <a:rPr spc="65" dirty="0"/>
              <a:t>εκλογικά</a:t>
            </a:r>
            <a:r>
              <a:rPr spc="305" dirty="0"/>
              <a:t> </a:t>
            </a:r>
            <a:r>
              <a:rPr spc="60" dirty="0"/>
              <a:t>κέντρα</a:t>
            </a: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06559" y="2945325"/>
            <a:ext cx="16833850" cy="6007735"/>
          </a:xfrm>
          <a:prstGeom prst="rect">
            <a:avLst/>
          </a:prstGeom>
        </p:spPr>
        <p:txBody>
          <a:bodyPr vert="horz" wrap="square" lIns="0" tIns="184150" rIns="0" bIns="0" rtlCol="0">
            <a:spAutoFit/>
          </a:bodyPr>
          <a:lstStyle/>
          <a:p>
            <a:pPr marL="389255" indent="-376555">
              <a:lnSpc>
                <a:spcPct val="100000"/>
              </a:lnSpc>
              <a:spcBef>
                <a:spcPts val="1450"/>
              </a:spcBef>
              <a:buClr>
                <a:srgbClr val="2E7787"/>
              </a:buClr>
              <a:buSzPct val="120338"/>
              <a:buFont typeface="Arial"/>
              <a:buChar char="•"/>
              <a:tabLst>
                <a:tab pos="389255" algn="l"/>
              </a:tabLst>
            </a:pPr>
            <a:r>
              <a:rPr sz="2950" dirty="0">
                <a:solidFill>
                  <a:srgbClr val="E28B18"/>
                </a:solidFill>
                <a:latin typeface="Arial"/>
                <a:cs typeface="Arial"/>
              </a:rPr>
              <a:t>Ο</a:t>
            </a:r>
            <a:r>
              <a:rPr sz="2950" spc="-10" dirty="0">
                <a:solidFill>
                  <a:srgbClr val="E28B18"/>
                </a:solidFill>
                <a:latin typeface="Arial"/>
                <a:cs typeface="Arial"/>
              </a:rPr>
              <a:t> </a:t>
            </a:r>
            <a:r>
              <a:rPr sz="2950" dirty="0">
                <a:solidFill>
                  <a:srgbClr val="E28B18"/>
                </a:solidFill>
                <a:latin typeface="Arial"/>
                <a:cs typeface="Arial"/>
              </a:rPr>
              <a:t>περί</a:t>
            </a:r>
            <a:r>
              <a:rPr sz="2950" spc="-10" dirty="0">
                <a:solidFill>
                  <a:srgbClr val="E28B18"/>
                </a:solidFill>
                <a:latin typeface="Arial"/>
                <a:cs typeface="Arial"/>
              </a:rPr>
              <a:t> </a:t>
            </a:r>
            <a:r>
              <a:rPr sz="2950" dirty="0">
                <a:solidFill>
                  <a:srgbClr val="E28B18"/>
                </a:solidFill>
                <a:latin typeface="Arial"/>
                <a:cs typeface="Arial"/>
              </a:rPr>
              <a:t>Εκλογής Μελών του Ευρωπαϊκού</a:t>
            </a:r>
            <a:r>
              <a:rPr sz="2950" spc="10" dirty="0">
                <a:solidFill>
                  <a:srgbClr val="E28B18"/>
                </a:solidFill>
                <a:latin typeface="Arial"/>
                <a:cs typeface="Arial"/>
              </a:rPr>
              <a:t> </a:t>
            </a:r>
            <a:r>
              <a:rPr sz="2950" dirty="0">
                <a:solidFill>
                  <a:srgbClr val="E28B18"/>
                </a:solidFill>
                <a:latin typeface="Arial"/>
                <a:cs typeface="Arial"/>
              </a:rPr>
              <a:t>Κοινοβουλίου</a:t>
            </a:r>
            <a:r>
              <a:rPr sz="2950" spc="-5" dirty="0">
                <a:solidFill>
                  <a:srgbClr val="E28B18"/>
                </a:solidFill>
                <a:latin typeface="Arial"/>
                <a:cs typeface="Arial"/>
              </a:rPr>
              <a:t> </a:t>
            </a:r>
            <a:r>
              <a:rPr sz="2950" dirty="0">
                <a:solidFill>
                  <a:srgbClr val="E28B18"/>
                </a:solidFill>
                <a:latin typeface="Arial"/>
                <a:cs typeface="Arial"/>
              </a:rPr>
              <a:t>Νόμος</a:t>
            </a:r>
            <a:r>
              <a:rPr sz="2950" spc="5" dirty="0">
                <a:solidFill>
                  <a:srgbClr val="E28B18"/>
                </a:solidFill>
                <a:latin typeface="Arial"/>
                <a:cs typeface="Arial"/>
              </a:rPr>
              <a:t> </a:t>
            </a:r>
            <a:r>
              <a:rPr sz="2950" dirty="0">
                <a:solidFill>
                  <a:srgbClr val="E28B18"/>
                </a:solidFill>
                <a:latin typeface="Arial"/>
                <a:cs typeface="Arial"/>
              </a:rPr>
              <a:t>του</a:t>
            </a:r>
            <a:r>
              <a:rPr sz="2950" spc="-5" dirty="0">
                <a:solidFill>
                  <a:srgbClr val="E28B18"/>
                </a:solidFill>
                <a:latin typeface="Arial"/>
                <a:cs typeface="Arial"/>
              </a:rPr>
              <a:t> </a:t>
            </a:r>
            <a:r>
              <a:rPr sz="2950" dirty="0">
                <a:solidFill>
                  <a:srgbClr val="E28B18"/>
                </a:solidFill>
                <a:latin typeface="Arial"/>
                <a:cs typeface="Arial"/>
              </a:rPr>
              <a:t>2004</a:t>
            </a:r>
            <a:r>
              <a:rPr sz="2950" spc="-10" dirty="0">
                <a:solidFill>
                  <a:srgbClr val="E28B18"/>
                </a:solidFill>
                <a:latin typeface="Arial"/>
                <a:cs typeface="Arial"/>
              </a:rPr>
              <a:t> </a:t>
            </a:r>
            <a:r>
              <a:rPr sz="2950" dirty="0">
                <a:solidFill>
                  <a:srgbClr val="E28B18"/>
                </a:solidFill>
                <a:latin typeface="Arial"/>
                <a:cs typeface="Arial"/>
              </a:rPr>
              <a:t>(Ν. </a:t>
            </a:r>
            <a:r>
              <a:rPr sz="2950" spc="-10" dirty="0">
                <a:solidFill>
                  <a:srgbClr val="E28B18"/>
                </a:solidFill>
                <a:latin typeface="Arial"/>
                <a:cs typeface="Arial"/>
              </a:rPr>
              <a:t>10(I)/2004)</a:t>
            </a:r>
            <a:endParaRPr sz="2950">
              <a:latin typeface="Arial"/>
              <a:cs typeface="Arial"/>
            </a:endParaRPr>
          </a:p>
          <a:p>
            <a:pPr marL="389255" indent="-376555">
              <a:lnSpc>
                <a:spcPct val="100000"/>
              </a:lnSpc>
              <a:spcBef>
                <a:spcPts val="2220"/>
              </a:spcBef>
              <a:buClr>
                <a:srgbClr val="2E7787"/>
              </a:buClr>
              <a:buSzPct val="120338"/>
              <a:buChar char="•"/>
              <a:tabLst>
                <a:tab pos="389255" algn="l"/>
              </a:tabLst>
            </a:pPr>
            <a:r>
              <a:rPr sz="2950" dirty="0">
                <a:solidFill>
                  <a:srgbClr val="E28B18"/>
                </a:solidFill>
                <a:latin typeface="Arial"/>
                <a:cs typeface="Arial"/>
              </a:rPr>
              <a:t>Ο</a:t>
            </a:r>
            <a:r>
              <a:rPr sz="2950" spc="-5" dirty="0">
                <a:solidFill>
                  <a:srgbClr val="E28B18"/>
                </a:solidFill>
                <a:latin typeface="Arial"/>
                <a:cs typeface="Arial"/>
              </a:rPr>
              <a:t> </a:t>
            </a:r>
            <a:r>
              <a:rPr sz="2950" dirty="0">
                <a:solidFill>
                  <a:srgbClr val="E28B18"/>
                </a:solidFill>
                <a:latin typeface="Arial"/>
                <a:cs typeface="Arial"/>
              </a:rPr>
              <a:t>περί</a:t>
            </a:r>
            <a:r>
              <a:rPr sz="2950" spc="-15" dirty="0">
                <a:solidFill>
                  <a:srgbClr val="E28B18"/>
                </a:solidFill>
                <a:latin typeface="Arial"/>
                <a:cs typeface="Arial"/>
              </a:rPr>
              <a:t> </a:t>
            </a:r>
            <a:r>
              <a:rPr sz="2950" dirty="0">
                <a:solidFill>
                  <a:srgbClr val="E28B18"/>
                </a:solidFill>
                <a:latin typeface="Arial"/>
                <a:cs typeface="Arial"/>
              </a:rPr>
              <a:t>Επαρχιακών</a:t>
            </a:r>
            <a:r>
              <a:rPr sz="2950" spc="20" dirty="0">
                <a:solidFill>
                  <a:srgbClr val="E28B18"/>
                </a:solidFill>
                <a:latin typeface="Arial"/>
                <a:cs typeface="Arial"/>
              </a:rPr>
              <a:t> </a:t>
            </a:r>
            <a:r>
              <a:rPr sz="2950" dirty="0">
                <a:solidFill>
                  <a:srgbClr val="E28B18"/>
                </a:solidFill>
                <a:latin typeface="Arial"/>
                <a:cs typeface="Arial"/>
              </a:rPr>
              <a:t>Οργανισμών Αυτοδιοίκησης</a:t>
            </a:r>
            <a:r>
              <a:rPr sz="2950" spc="-20" dirty="0">
                <a:solidFill>
                  <a:srgbClr val="E28B18"/>
                </a:solidFill>
                <a:latin typeface="Arial"/>
                <a:cs typeface="Arial"/>
              </a:rPr>
              <a:t> </a:t>
            </a:r>
            <a:r>
              <a:rPr sz="2950" dirty="0">
                <a:solidFill>
                  <a:srgbClr val="E28B18"/>
                </a:solidFill>
                <a:latin typeface="Arial"/>
                <a:cs typeface="Arial"/>
              </a:rPr>
              <a:t>Νόμος</a:t>
            </a:r>
            <a:r>
              <a:rPr sz="2950" spc="-10" dirty="0">
                <a:solidFill>
                  <a:srgbClr val="E28B18"/>
                </a:solidFill>
                <a:latin typeface="Arial"/>
                <a:cs typeface="Arial"/>
              </a:rPr>
              <a:t> </a:t>
            </a:r>
            <a:r>
              <a:rPr sz="2950" dirty="0">
                <a:solidFill>
                  <a:srgbClr val="E28B18"/>
                </a:solidFill>
                <a:latin typeface="Arial"/>
                <a:cs typeface="Arial"/>
              </a:rPr>
              <a:t>του 2022</a:t>
            </a:r>
            <a:r>
              <a:rPr sz="2950" spc="-5" dirty="0">
                <a:solidFill>
                  <a:srgbClr val="E28B18"/>
                </a:solidFill>
                <a:latin typeface="Arial"/>
                <a:cs typeface="Arial"/>
              </a:rPr>
              <a:t> </a:t>
            </a:r>
            <a:r>
              <a:rPr sz="2950" dirty="0">
                <a:solidFill>
                  <a:srgbClr val="E28B18"/>
                </a:solidFill>
                <a:latin typeface="Arial"/>
                <a:cs typeface="Arial"/>
              </a:rPr>
              <a:t>(Ν. </a:t>
            </a:r>
            <a:r>
              <a:rPr sz="2950" spc="-10" dirty="0">
                <a:solidFill>
                  <a:srgbClr val="E28B18"/>
                </a:solidFill>
                <a:latin typeface="Arial"/>
                <a:cs typeface="Arial"/>
              </a:rPr>
              <a:t>37(I)/2022)</a:t>
            </a:r>
            <a:endParaRPr sz="2950">
              <a:latin typeface="Arial"/>
              <a:cs typeface="Arial"/>
            </a:endParaRPr>
          </a:p>
          <a:p>
            <a:pPr marL="389255" indent="-376555">
              <a:lnSpc>
                <a:spcPct val="100000"/>
              </a:lnSpc>
              <a:spcBef>
                <a:spcPts val="2220"/>
              </a:spcBef>
              <a:buClr>
                <a:srgbClr val="2E7787"/>
              </a:buClr>
              <a:buSzPct val="120338"/>
              <a:buChar char="•"/>
              <a:tabLst>
                <a:tab pos="389255" algn="l"/>
              </a:tabLst>
            </a:pPr>
            <a:r>
              <a:rPr sz="2950" dirty="0">
                <a:solidFill>
                  <a:srgbClr val="E28B18"/>
                </a:solidFill>
                <a:latin typeface="Arial"/>
                <a:cs typeface="Arial"/>
              </a:rPr>
              <a:t>Ο</a:t>
            </a:r>
            <a:r>
              <a:rPr sz="2950" spc="-10" dirty="0">
                <a:solidFill>
                  <a:srgbClr val="E28B18"/>
                </a:solidFill>
                <a:latin typeface="Arial"/>
                <a:cs typeface="Arial"/>
              </a:rPr>
              <a:t> </a:t>
            </a:r>
            <a:r>
              <a:rPr sz="2950" dirty="0">
                <a:solidFill>
                  <a:srgbClr val="E28B18"/>
                </a:solidFill>
                <a:latin typeface="Arial"/>
                <a:cs typeface="Arial"/>
              </a:rPr>
              <a:t>περί</a:t>
            </a:r>
            <a:r>
              <a:rPr sz="2950" spc="-10" dirty="0">
                <a:solidFill>
                  <a:srgbClr val="E28B18"/>
                </a:solidFill>
                <a:latin typeface="Arial"/>
                <a:cs typeface="Arial"/>
              </a:rPr>
              <a:t> </a:t>
            </a:r>
            <a:r>
              <a:rPr sz="2950" dirty="0">
                <a:solidFill>
                  <a:srgbClr val="E28B18"/>
                </a:solidFill>
                <a:latin typeface="Arial"/>
                <a:cs typeface="Arial"/>
              </a:rPr>
              <a:t>Δήμων</a:t>
            </a:r>
            <a:r>
              <a:rPr sz="2950" spc="5" dirty="0">
                <a:solidFill>
                  <a:srgbClr val="E28B18"/>
                </a:solidFill>
                <a:latin typeface="Arial"/>
                <a:cs typeface="Arial"/>
              </a:rPr>
              <a:t> </a:t>
            </a:r>
            <a:r>
              <a:rPr sz="2950" dirty="0">
                <a:solidFill>
                  <a:srgbClr val="E28B18"/>
                </a:solidFill>
                <a:latin typeface="Arial"/>
                <a:cs typeface="Arial"/>
              </a:rPr>
              <a:t>Νόμος του</a:t>
            </a:r>
            <a:r>
              <a:rPr sz="2950" spc="5" dirty="0">
                <a:solidFill>
                  <a:srgbClr val="E28B18"/>
                </a:solidFill>
                <a:latin typeface="Arial"/>
                <a:cs typeface="Arial"/>
              </a:rPr>
              <a:t> </a:t>
            </a:r>
            <a:r>
              <a:rPr sz="2950" dirty="0">
                <a:solidFill>
                  <a:srgbClr val="E28B18"/>
                </a:solidFill>
                <a:latin typeface="Arial"/>
                <a:cs typeface="Arial"/>
              </a:rPr>
              <a:t>2022</a:t>
            </a:r>
            <a:r>
              <a:rPr sz="2950" spc="-10" dirty="0">
                <a:solidFill>
                  <a:srgbClr val="E28B18"/>
                </a:solidFill>
                <a:latin typeface="Arial"/>
                <a:cs typeface="Arial"/>
              </a:rPr>
              <a:t> (52(I)/2022)</a:t>
            </a:r>
            <a:endParaRPr sz="2950">
              <a:latin typeface="Arial"/>
              <a:cs typeface="Arial"/>
            </a:endParaRPr>
          </a:p>
          <a:p>
            <a:pPr marL="389255" indent="-376555">
              <a:lnSpc>
                <a:spcPct val="100000"/>
              </a:lnSpc>
              <a:spcBef>
                <a:spcPts val="2220"/>
              </a:spcBef>
              <a:buClr>
                <a:srgbClr val="2E7787"/>
              </a:buClr>
              <a:buSzPct val="120338"/>
              <a:buChar char="•"/>
              <a:tabLst>
                <a:tab pos="389255" algn="l"/>
              </a:tabLst>
            </a:pPr>
            <a:r>
              <a:rPr sz="2950" dirty="0">
                <a:solidFill>
                  <a:srgbClr val="E28B18"/>
                </a:solidFill>
                <a:latin typeface="Arial"/>
                <a:cs typeface="Arial"/>
              </a:rPr>
              <a:t>Ο</a:t>
            </a:r>
            <a:r>
              <a:rPr sz="2950" spc="-5" dirty="0">
                <a:solidFill>
                  <a:srgbClr val="E28B18"/>
                </a:solidFill>
                <a:latin typeface="Arial"/>
                <a:cs typeface="Arial"/>
              </a:rPr>
              <a:t> </a:t>
            </a:r>
            <a:r>
              <a:rPr sz="2950" dirty="0">
                <a:solidFill>
                  <a:srgbClr val="E28B18"/>
                </a:solidFill>
                <a:latin typeface="Arial"/>
                <a:cs typeface="Arial"/>
              </a:rPr>
              <a:t>περί</a:t>
            </a:r>
            <a:r>
              <a:rPr sz="2950" spc="-15" dirty="0">
                <a:solidFill>
                  <a:srgbClr val="E28B18"/>
                </a:solidFill>
                <a:latin typeface="Arial"/>
                <a:cs typeface="Arial"/>
              </a:rPr>
              <a:t> </a:t>
            </a:r>
            <a:r>
              <a:rPr sz="2950" dirty="0">
                <a:solidFill>
                  <a:srgbClr val="E28B18"/>
                </a:solidFill>
                <a:latin typeface="Arial"/>
                <a:cs typeface="Arial"/>
              </a:rPr>
              <a:t>Κοινοτήτων</a:t>
            </a:r>
            <a:r>
              <a:rPr sz="2950" spc="-15" dirty="0">
                <a:solidFill>
                  <a:srgbClr val="E28B18"/>
                </a:solidFill>
                <a:latin typeface="Arial"/>
                <a:cs typeface="Arial"/>
              </a:rPr>
              <a:t> </a:t>
            </a:r>
            <a:r>
              <a:rPr sz="2950" dirty="0">
                <a:solidFill>
                  <a:srgbClr val="E28B18"/>
                </a:solidFill>
                <a:latin typeface="Arial"/>
                <a:cs typeface="Arial"/>
              </a:rPr>
              <a:t>Νόμος</a:t>
            </a:r>
            <a:r>
              <a:rPr sz="2950" spc="-10" dirty="0">
                <a:solidFill>
                  <a:srgbClr val="E28B18"/>
                </a:solidFill>
                <a:latin typeface="Arial"/>
                <a:cs typeface="Arial"/>
              </a:rPr>
              <a:t> </a:t>
            </a:r>
            <a:r>
              <a:rPr sz="2950" dirty="0">
                <a:solidFill>
                  <a:srgbClr val="E28B18"/>
                </a:solidFill>
                <a:latin typeface="Arial"/>
                <a:cs typeface="Arial"/>
              </a:rPr>
              <a:t>του</a:t>
            </a:r>
            <a:r>
              <a:rPr sz="2950" spc="-5" dirty="0">
                <a:solidFill>
                  <a:srgbClr val="E28B18"/>
                </a:solidFill>
                <a:latin typeface="Arial"/>
                <a:cs typeface="Arial"/>
              </a:rPr>
              <a:t> </a:t>
            </a:r>
            <a:r>
              <a:rPr sz="2950" dirty="0">
                <a:solidFill>
                  <a:srgbClr val="E28B18"/>
                </a:solidFill>
                <a:latin typeface="Arial"/>
                <a:cs typeface="Arial"/>
              </a:rPr>
              <a:t>1999</a:t>
            </a:r>
            <a:r>
              <a:rPr sz="2950" spc="-15" dirty="0">
                <a:solidFill>
                  <a:srgbClr val="E28B18"/>
                </a:solidFill>
                <a:latin typeface="Arial"/>
                <a:cs typeface="Arial"/>
              </a:rPr>
              <a:t> </a:t>
            </a:r>
            <a:r>
              <a:rPr sz="2950" dirty="0">
                <a:solidFill>
                  <a:srgbClr val="E28B18"/>
                </a:solidFill>
                <a:latin typeface="Arial"/>
                <a:cs typeface="Arial"/>
              </a:rPr>
              <a:t>(Ν. </a:t>
            </a:r>
            <a:r>
              <a:rPr sz="2950" spc="-10" dirty="0">
                <a:solidFill>
                  <a:srgbClr val="E28B18"/>
                </a:solidFill>
                <a:latin typeface="Arial"/>
                <a:cs typeface="Arial"/>
              </a:rPr>
              <a:t>86(I)/1999)</a:t>
            </a:r>
            <a:endParaRPr sz="2950">
              <a:latin typeface="Arial"/>
              <a:cs typeface="Arial"/>
            </a:endParaRPr>
          </a:p>
          <a:p>
            <a:pPr marL="389255" indent="-376555">
              <a:lnSpc>
                <a:spcPct val="100000"/>
              </a:lnSpc>
              <a:spcBef>
                <a:spcPts val="2215"/>
              </a:spcBef>
              <a:buClr>
                <a:srgbClr val="2E7787"/>
              </a:buClr>
              <a:buSzPct val="120338"/>
              <a:buChar char="•"/>
              <a:tabLst>
                <a:tab pos="389255" algn="l"/>
              </a:tabLst>
            </a:pPr>
            <a:r>
              <a:rPr sz="2950" dirty="0">
                <a:solidFill>
                  <a:srgbClr val="E28B18"/>
                </a:solidFill>
                <a:latin typeface="Arial"/>
                <a:cs typeface="Arial"/>
              </a:rPr>
              <a:t>Ο</a:t>
            </a:r>
            <a:r>
              <a:rPr sz="2950" spc="-10" dirty="0">
                <a:solidFill>
                  <a:srgbClr val="E28B18"/>
                </a:solidFill>
                <a:latin typeface="Arial"/>
                <a:cs typeface="Arial"/>
              </a:rPr>
              <a:t> </a:t>
            </a:r>
            <a:r>
              <a:rPr sz="2950" dirty="0">
                <a:solidFill>
                  <a:srgbClr val="E28B18"/>
                </a:solidFill>
                <a:latin typeface="Arial"/>
                <a:cs typeface="Arial"/>
              </a:rPr>
              <a:t>περί</a:t>
            </a:r>
            <a:r>
              <a:rPr sz="2950" spc="-10" dirty="0">
                <a:solidFill>
                  <a:srgbClr val="E28B18"/>
                </a:solidFill>
                <a:latin typeface="Arial"/>
                <a:cs typeface="Arial"/>
              </a:rPr>
              <a:t> </a:t>
            </a:r>
            <a:r>
              <a:rPr sz="2950" dirty="0">
                <a:solidFill>
                  <a:srgbClr val="E28B18"/>
                </a:solidFill>
                <a:latin typeface="Arial"/>
                <a:cs typeface="Arial"/>
              </a:rPr>
              <a:t>Σχολικών Εφορειών</a:t>
            </a:r>
            <a:r>
              <a:rPr sz="2950" spc="-15" dirty="0">
                <a:solidFill>
                  <a:srgbClr val="E28B18"/>
                </a:solidFill>
                <a:latin typeface="Arial"/>
                <a:cs typeface="Arial"/>
              </a:rPr>
              <a:t> </a:t>
            </a:r>
            <a:r>
              <a:rPr sz="2950" dirty="0">
                <a:solidFill>
                  <a:srgbClr val="E28B18"/>
                </a:solidFill>
                <a:latin typeface="Arial"/>
                <a:cs typeface="Arial"/>
              </a:rPr>
              <a:t>Νόμος</a:t>
            </a:r>
            <a:r>
              <a:rPr sz="2950" spc="-10" dirty="0">
                <a:solidFill>
                  <a:srgbClr val="E28B18"/>
                </a:solidFill>
                <a:latin typeface="Arial"/>
                <a:cs typeface="Arial"/>
              </a:rPr>
              <a:t> </a:t>
            </a:r>
            <a:r>
              <a:rPr sz="2950" dirty="0">
                <a:solidFill>
                  <a:srgbClr val="E28B18"/>
                </a:solidFill>
                <a:latin typeface="Arial"/>
                <a:cs typeface="Arial"/>
              </a:rPr>
              <a:t>του</a:t>
            </a:r>
            <a:r>
              <a:rPr sz="2950" spc="5" dirty="0">
                <a:solidFill>
                  <a:srgbClr val="E28B18"/>
                </a:solidFill>
                <a:latin typeface="Arial"/>
                <a:cs typeface="Arial"/>
              </a:rPr>
              <a:t> </a:t>
            </a:r>
            <a:r>
              <a:rPr sz="2950" dirty="0">
                <a:solidFill>
                  <a:srgbClr val="E28B18"/>
                </a:solidFill>
                <a:latin typeface="Arial"/>
                <a:cs typeface="Arial"/>
              </a:rPr>
              <a:t>1997</a:t>
            </a:r>
            <a:r>
              <a:rPr sz="2950" spc="-15" dirty="0">
                <a:solidFill>
                  <a:srgbClr val="E28B18"/>
                </a:solidFill>
                <a:latin typeface="Arial"/>
                <a:cs typeface="Arial"/>
              </a:rPr>
              <a:t> </a:t>
            </a:r>
            <a:r>
              <a:rPr sz="2950" dirty="0">
                <a:solidFill>
                  <a:srgbClr val="E28B18"/>
                </a:solidFill>
                <a:latin typeface="Arial"/>
                <a:cs typeface="Arial"/>
              </a:rPr>
              <a:t>(Ν.</a:t>
            </a:r>
            <a:r>
              <a:rPr sz="2950" spc="5" dirty="0">
                <a:solidFill>
                  <a:srgbClr val="E28B18"/>
                </a:solidFill>
                <a:latin typeface="Arial"/>
                <a:cs typeface="Arial"/>
              </a:rPr>
              <a:t> </a:t>
            </a:r>
            <a:r>
              <a:rPr sz="2950" spc="-10" dirty="0">
                <a:solidFill>
                  <a:srgbClr val="E28B18"/>
                </a:solidFill>
                <a:latin typeface="Arial"/>
                <a:cs typeface="Arial"/>
              </a:rPr>
              <a:t>108(I)/1997)</a:t>
            </a:r>
            <a:endParaRPr sz="2950">
              <a:latin typeface="Arial"/>
              <a:cs typeface="Arial"/>
            </a:endParaRPr>
          </a:p>
          <a:p>
            <a:pPr marL="389255" marR="321945" indent="-377190">
              <a:lnSpc>
                <a:spcPct val="119200"/>
              </a:lnSpc>
              <a:spcBef>
                <a:spcPts val="1540"/>
              </a:spcBef>
              <a:buClr>
                <a:srgbClr val="2E7787"/>
              </a:buClr>
              <a:buSzPct val="120338"/>
              <a:buChar char="•"/>
              <a:tabLst>
                <a:tab pos="389255" algn="l"/>
              </a:tabLst>
            </a:pPr>
            <a:r>
              <a:rPr sz="2950" dirty="0">
                <a:solidFill>
                  <a:srgbClr val="E28B18"/>
                </a:solidFill>
                <a:latin typeface="Arial"/>
                <a:cs typeface="Arial"/>
              </a:rPr>
              <a:t>Ο</a:t>
            </a:r>
            <a:r>
              <a:rPr sz="2950" spc="-15" dirty="0">
                <a:solidFill>
                  <a:srgbClr val="E28B18"/>
                </a:solidFill>
                <a:latin typeface="Arial"/>
                <a:cs typeface="Arial"/>
              </a:rPr>
              <a:t> </a:t>
            </a:r>
            <a:r>
              <a:rPr sz="2950" dirty="0">
                <a:solidFill>
                  <a:srgbClr val="E28B18"/>
                </a:solidFill>
                <a:latin typeface="Arial"/>
                <a:cs typeface="Arial"/>
              </a:rPr>
              <a:t>περί</a:t>
            </a:r>
            <a:r>
              <a:rPr sz="2950" spc="-20" dirty="0">
                <a:solidFill>
                  <a:srgbClr val="E28B18"/>
                </a:solidFill>
                <a:latin typeface="Arial"/>
                <a:cs typeface="Arial"/>
              </a:rPr>
              <a:t> </a:t>
            </a:r>
            <a:r>
              <a:rPr sz="2950" dirty="0">
                <a:solidFill>
                  <a:srgbClr val="E28B18"/>
                </a:solidFill>
                <a:latin typeface="Arial"/>
                <a:cs typeface="Arial"/>
              </a:rPr>
              <a:t>Εκλογής</a:t>
            </a:r>
            <a:r>
              <a:rPr sz="2950" spc="-10" dirty="0">
                <a:solidFill>
                  <a:srgbClr val="E28B18"/>
                </a:solidFill>
                <a:latin typeface="Arial"/>
                <a:cs typeface="Arial"/>
              </a:rPr>
              <a:t> </a:t>
            </a:r>
            <a:r>
              <a:rPr sz="2950" dirty="0">
                <a:solidFill>
                  <a:srgbClr val="E28B18"/>
                </a:solidFill>
                <a:latin typeface="Arial"/>
                <a:cs typeface="Arial"/>
              </a:rPr>
              <a:t>Μελών</a:t>
            </a:r>
            <a:r>
              <a:rPr sz="2950" spc="-10" dirty="0">
                <a:solidFill>
                  <a:srgbClr val="E28B18"/>
                </a:solidFill>
                <a:latin typeface="Arial"/>
                <a:cs typeface="Arial"/>
              </a:rPr>
              <a:t> </a:t>
            </a:r>
            <a:r>
              <a:rPr sz="2950" dirty="0">
                <a:solidFill>
                  <a:srgbClr val="E28B18"/>
                </a:solidFill>
                <a:latin typeface="Arial"/>
                <a:cs typeface="Arial"/>
              </a:rPr>
              <a:t>της</a:t>
            </a:r>
            <a:r>
              <a:rPr sz="2950" spc="-20" dirty="0">
                <a:solidFill>
                  <a:srgbClr val="E28B18"/>
                </a:solidFill>
                <a:latin typeface="Arial"/>
                <a:cs typeface="Arial"/>
              </a:rPr>
              <a:t> </a:t>
            </a:r>
            <a:r>
              <a:rPr sz="2950" dirty="0">
                <a:solidFill>
                  <a:srgbClr val="E28B18"/>
                </a:solidFill>
                <a:latin typeface="Arial"/>
                <a:cs typeface="Arial"/>
              </a:rPr>
              <a:t>Βουλής</a:t>
            </a:r>
            <a:r>
              <a:rPr sz="2950" spc="-10" dirty="0">
                <a:solidFill>
                  <a:srgbClr val="E28B18"/>
                </a:solidFill>
                <a:latin typeface="Arial"/>
                <a:cs typeface="Arial"/>
              </a:rPr>
              <a:t> </a:t>
            </a:r>
            <a:r>
              <a:rPr sz="2950" dirty="0">
                <a:solidFill>
                  <a:srgbClr val="E28B18"/>
                </a:solidFill>
                <a:latin typeface="Arial"/>
                <a:cs typeface="Arial"/>
              </a:rPr>
              <a:t>των</a:t>
            </a:r>
            <a:r>
              <a:rPr sz="2950" spc="-5" dirty="0">
                <a:solidFill>
                  <a:srgbClr val="E28B18"/>
                </a:solidFill>
                <a:latin typeface="Arial"/>
                <a:cs typeface="Arial"/>
              </a:rPr>
              <a:t> </a:t>
            </a:r>
            <a:r>
              <a:rPr sz="2950" dirty="0">
                <a:solidFill>
                  <a:srgbClr val="E28B18"/>
                </a:solidFill>
                <a:latin typeface="Arial"/>
                <a:cs typeface="Arial"/>
              </a:rPr>
              <a:t>Αντιπροσώπων</a:t>
            </a:r>
            <a:r>
              <a:rPr sz="2950" spc="-10" dirty="0">
                <a:solidFill>
                  <a:srgbClr val="E28B18"/>
                </a:solidFill>
                <a:latin typeface="Arial"/>
                <a:cs typeface="Arial"/>
              </a:rPr>
              <a:t> </a:t>
            </a:r>
            <a:r>
              <a:rPr sz="2950" dirty="0">
                <a:solidFill>
                  <a:srgbClr val="E28B18"/>
                </a:solidFill>
                <a:latin typeface="Arial"/>
                <a:cs typeface="Arial"/>
              </a:rPr>
              <a:t>Νόμος</a:t>
            </a:r>
            <a:r>
              <a:rPr sz="2950" spc="-10" dirty="0">
                <a:solidFill>
                  <a:srgbClr val="E28B18"/>
                </a:solidFill>
                <a:latin typeface="Arial"/>
                <a:cs typeface="Arial"/>
              </a:rPr>
              <a:t> </a:t>
            </a:r>
            <a:r>
              <a:rPr sz="2950" dirty="0">
                <a:solidFill>
                  <a:srgbClr val="E28B18"/>
                </a:solidFill>
                <a:latin typeface="Arial"/>
                <a:cs typeface="Arial"/>
              </a:rPr>
              <a:t>του</a:t>
            </a:r>
            <a:r>
              <a:rPr sz="2950" spc="-10" dirty="0">
                <a:solidFill>
                  <a:srgbClr val="E28B18"/>
                </a:solidFill>
                <a:latin typeface="Arial"/>
                <a:cs typeface="Arial"/>
              </a:rPr>
              <a:t> </a:t>
            </a:r>
            <a:r>
              <a:rPr sz="2950" dirty="0">
                <a:solidFill>
                  <a:srgbClr val="E28B18"/>
                </a:solidFill>
                <a:latin typeface="Arial"/>
                <a:cs typeface="Arial"/>
              </a:rPr>
              <a:t>1979</a:t>
            </a:r>
            <a:r>
              <a:rPr sz="2950" spc="-5" dirty="0">
                <a:solidFill>
                  <a:srgbClr val="E28B18"/>
                </a:solidFill>
                <a:latin typeface="Arial"/>
                <a:cs typeface="Arial"/>
              </a:rPr>
              <a:t> </a:t>
            </a:r>
            <a:r>
              <a:rPr sz="2950" dirty="0">
                <a:solidFill>
                  <a:srgbClr val="E28B18"/>
                </a:solidFill>
                <a:latin typeface="Arial"/>
                <a:cs typeface="Arial"/>
              </a:rPr>
              <a:t>εώς</a:t>
            </a:r>
            <a:r>
              <a:rPr sz="2950" spc="-10" dirty="0">
                <a:solidFill>
                  <a:srgbClr val="E28B18"/>
                </a:solidFill>
                <a:latin typeface="Arial"/>
                <a:cs typeface="Arial"/>
              </a:rPr>
              <a:t> </a:t>
            </a:r>
            <a:r>
              <a:rPr sz="2950" dirty="0">
                <a:solidFill>
                  <a:srgbClr val="E28B18"/>
                </a:solidFill>
                <a:latin typeface="Arial"/>
                <a:cs typeface="Arial"/>
              </a:rPr>
              <a:t>2021</a:t>
            </a:r>
            <a:r>
              <a:rPr sz="2950" spc="-20" dirty="0">
                <a:solidFill>
                  <a:srgbClr val="E28B18"/>
                </a:solidFill>
                <a:latin typeface="Arial"/>
                <a:cs typeface="Arial"/>
              </a:rPr>
              <a:t> </a:t>
            </a:r>
            <a:r>
              <a:rPr sz="2650" dirty="0">
                <a:solidFill>
                  <a:srgbClr val="E28B18"/>
                </a:solidFill>
                <a:latin typeface="Arial"/>
                <a:cs typeface="Arial"/>
              </a:rPr>
              <a:t>(Ν.</a:t>
            </a:r>
            <a:r>
              <a:rPr sz="2650" spc="-30" dirty="0">
                <a:solidFill>
                  <a:srgbClr val="E28B18"/>
                </a:solidFill>
                <a:latin typeface="Arial"/>
                <a:cs typeface="Arial"/>
              </a:rPr>
              <a:t> </a:t>
            </a:r>
            <a:r>
              <a:rPr sz="2650" dirty="0">
                <a:solidFill>
                  <a:srgbClr val="E28B18"/>
                </a:solidFill>
                <a:latin typeface="Arial"/>
                <a:cs typeface="Arial"/>
              </a:rPr>
              <a:t>72/1979)</a:t>
            </a:r>
            <a:r>
              <a:rPr sz="2650" spc="-35" dirty="0">
                <a:solidFill>
                  <a:srgbClr val="E28B18"/>
                </a:solidFill>
                <a:latin typeface="Arial"/>
                <a:cs typeface="Arial"/>
              </a:rPr>
              <a:t> </a:t>
            </a:r>
            <a:r>
              <a:rPr sz="2650" spc="-50" dirty="0">
                <a:solidFill>
                  <a:srgbClr val="E28B18"/>
                </a:solidFill>
                <a:latin typeface="Arial"/>
                <a:cs typeface="Arial"/>
              </a:rPr>
              <a:t>– </a:t>
            </a:r>
            <a:r>
              <a:rPr sz="2650" spc="-10" dirty="0">
                <a:solidFill>
                  <a:srgbClr val="E28B18"/>
                </a:solidFill>
                <a:latin typeface="Arial"/>
                <a:cs typeface="Arial"/>
              </a:rPr>
              <a:t>Ν.73(Ι)/2021)</a:t>
            </a:r>
            <a:endParaRPr sz="2650">
              <a:latin typeface="Arial"/>
              <a:cs typeface="Arial"/>
            </a:endParaRPr>
          </a:p>
          <a:p>
            <a:pPr marL="389255" marR="5080" indent="-377190">
              <a:lnSpc>
                <a:spcPct val="119200"/>
              </a:lnSpc>
              <a:spcBef>
                <a:spcPts val="1480"/>
              </a:spcBef>
              <a:buClr>
                <a:srgbClr val="2E7787"/>
              </a:buClr>
              <a:buSzPct val="120338"/>
              <a:buChar char="•"/>
              <a:tabLst>
                <a:tab pos="389255" algn="l"/>
              </a:tabLst>
            </a:pPr>
            <a:r>
              <a:rPr sz="2950" dirty="0">
                <a:solidFill>
                  <a:srgbClr val="E28B18"/>
                </a:solidFill>
                <a:latin typeface="Arial"/>
                <a:cs typeface="Arial"/>
              </a:rPr>
              <a:t>Οι</a:t>
            </a:r>
            <a:r>
              <a:rPr sz="2950" spc="-5" dirty="0">
                <a:solidFill>
                  <a:srgbClr val="E28B18"/>
                </a:solidFill>
                <a:latin typeface="Arial"/>
                <a:cs typeface="Arial"/>
              </a:rPr>
              <a:t> </a:t>
            </a:r>
            <a:r>
              <a:rPr sz="2950" dirty="0">
                <a:solidFill>
                  <a:srgbClr val="E28B18"/>
                </a:solidFill>
                <a:latin typeface="Arial"/>
                <a:cs typeface="Arial"/>
              </a:rPr>
              <a:t>περί Εκλογής Μελών</a:t>
            </a:r>
            <a:r>
              <a:rPr sz="2950" spc="-15" dirty="0">
                <a:solidFill>
                  <a:srgbClr val="E28B18"/>
                </a:solidFill>
                <a:latin typeface="Arial"/>
                <a:cs typeface="Arial"/>
              </a:rPr>
              <a:t> </a:t>
            </a:r>
            <a:r>
              <a:rPr sz="2950" dirty="0">
                <a:solidFill>
                  <a:srgbClr val="E28B18"/>
                </a:solidFill>
                <a:latin typeface="Arial"/>
                <a:cs typeface="Arial"/>
              </a:rPr>
              <a:t>της</a:t>
            </a:r>
            <a:r>
              <a:rPr sz="2950" spc="5" dirty="0">
                <a:solidFill>
                  <a:srgbClr val="E28B18"/>
                </a:solidFill>
                <a:latin typeface="Arial"/>
                <a:cs typeface="Arial"/>
              </a:rPr>
              <a:t> </a:t>
            </a:r>
            <a:r>
              <a:rPr sz="2950" dirty="0">
                <a:solidFill>
                  <a:srgbClr val="E28B18"/>
                </a:solidFill>
                <a:latin typeface="Arial"/>
                <a:cs typeface="Arial"/>
              </a:rPr>
              <a:t>Βουλής των</a:t>
            </a:r>
            <a:r>
              <a:rPr sz="2950" spc="-5" dirty="0">
                <a:solidFill>
                  <a:srgbClr val="E28B18"/>
                </a:solidFill>
                <a:latin typeface="Arial"/>
                <a:cs typeface="Arial"/>
              </a:rPr>
              <a:t> </a:t>
            </a:r>
            <a:r>
              <a:rPr sz="2950" dirty="0">
                <a:solidFill>
                  <a:srgbClr val="E28B18"/>
                </a:solidFill>
                <a:latin typeface="Arial"/>
                <a:cs typeface="Arial"/>
              </a:rPr>
              <a:t>Αντιπροσώπων</a:t>
            </a:r>
            <a:r>
              <a:rPr sz="2950" spc="5" dirty="0">
                <a:solidFill>
                  <a:srgbClr val="E28B18"/>
                </a:solidFill>
                <a:latin typeface="Arial"/>
                <a:cs typeface="Arial"/>
              </a:rPr>
              <a:t> </a:t>
            </a:r>
            <a:r>
              <a:rPr sz="2950" dirty="0">
                <a:solidFill>
                  <a:srgbClr val="E28B18"/>
                </a:solidFill>
                <a:latin typeface="Arial"/>
                <a:cs typeface="Arial"/>
              </a:rPr>
              <a:t>Κανονισμοί του</a:t>
            </a:r>
            <a:r>
              <a:rPr sz="2950" spc="-5" dirty="0">
                <a:solidFill>
                  <a:srgbClr val="E28B18"/>
                </a:solidFill>
                <a:latin typeface="Arial"/>
                <a:cs typeface="Arial"/>
              </a:rPr>
              <a:t> </a:t>
            </a:r>
            <a:r>
              <a:rPr sz="2950" dirty="0">
                <a:solidFill>
                  <a:srgbClr val="E28B18"/>
                </a:solidFill>
                <a:latin typeface="Arial"/>
                <a:cs typeface="Arial"/>
              </a:rPr>
              <a:t>1981</a:t>
            </a:r>
            <a:r>
              <a:rPr sz="2950" spc="-10" dirty="0">
                <a:solidFill>
                  <a:srgbClr val="E28B18"/>
                </a:solidFill>
                <a:latin typeface="Arial"/>
                <a:cs typeface="Arial"/>
              </a:rPr>
              <a:t> </a:t>
            </a:r>
            <a:r>
              <a:rPr sz="2950" dirty="0">
                <a:solidFill>
                  <a:srgbClr val="E28B18"/>
                </a:solidFill>
                <a:latin typeface="Arial"/>
                <a:cs typeface="Arial"/>
              </a:rPr>
              <a:t>και 1986</a:t>
            </a:r>
            <a:r>
              <a:rPr sz="2950" spc="15" dirty="0">
                <a:solidFill>
                  <a:srgbClr val="E28B18"/>
                </a:solidFill>
                <a:latin typeface="Arial"/>
                <a:cs typeface="Arial"/>
              </a:rPr>
              <a:t> </a:t>
            </a:r>
            <a:r>
              <a:rPr sz="2650" spc="-10" dirty="0">
                <a:solidFill>
                  <a:srgbClr val="E28B18"/>
                </a:solidFill>
                <a:latin typeface="Arial"/>
                <a:cs typeface="Arial"/>
              </a:rPr>
              <a:t>(ΚΔΠ79/81, ΚΔΠ113/86)</a:t>
            </a:r>
            <a:endParaRPr sz="2650">
              <a:latin typeface="Arial"/>
              <a:cs typeface="Arial"/>
            </a:endParaRPr>
          </a:p>
        </p:txBody>
      </p:sp>
      <p:pic>
        <p:nvPicPr>
          <p:cNvPr id="3" name="object 3"/>
          <p:cNvPicPr/>
          <p:nvPr/>
        </p:nvPicPr>
        <p:blipFill>
          <a:blip r:embed="rId2" cstate="print"/>
          <a:stretch>
            <a:fillRect/>
          </a:stretch>
        </p:blipFill>
        <p:spPr>
          <a:xfrm>
            <a:off x="7456237" y="9519864"/>
            <a:ext cx="12647862" cy="1438521"/>
          </a:xfrm>
          <a:prstGeom prst="rect">
            <a:avLst/>
          </a:prstGeom>
        </p:spPr>
      </p:pic>
      <p:sp>
        <p:nvSpPr>
          <p:cNvPr id="4" name="object 4"/>
          <p:cNvSpPr txBox="1"/>
          <p:nvPr/>
        </p:nvSpPr>
        <p:spPr>
          <a:xfrm>
            <a:off x="9319162" y="10234862"/>
            <a:ext cx="3324225" cy="339090"/>
          </a:xfrm>
          <a:prstGeom prst="rect">
            <a:avLst/>
          </a:prstGeom>
        </p:spPr>
        <p:txBody>
          <a:bodyPr vert="horz" wrap="square" lIns="0" tIns="13335" rIns="0" bIns="0" rtlCol="0">
            <a:spAutoFit/>
          </a:bodyPr>
          <a:lstStyle/>
          <a:p>
            <a:pPr marL="12700">
              <a:lnSpc>
                <a:spcPct val="100000"/>
              </a:lnSpc>
              <a:spcBef>
                <a:spcPts val="105"/>
              </a:spcBef>
            </a:pPr>
            <a:r>
              <a:rPr sz="2050" b="1" dirty="0">
                <a:solidFill>
                  <a:srgbClr val="FFFFFF"/>
                </a:solidFill>
                <a:latin typeface="Arial"/>
                <a:cs typeface="Arial"/>
              </a:rPr>
              <a:t>ΥΠΟΥΡΓΕΙΟ</a:t>
            </a:r>
            <a:r>
              <a:rPr sz="2050" b="1" spc="-80" dirty="0">
                <a:solidFill>
                  <a:srgbClr val="FFFFFF"/>
                </a:solidFill>
                <a:latin typeface="Arial"/>
                <a:cs typeface="Arial"/>
              </a:rPr>
              <a:t> </a:t>
            </a:r>
            <a:r>
              <a:rPr sz="2050" b="1" spc="-10" dirty="0">
                <a:solidFill>
                  <a:srgbClr val="FFFFFF"/>
                </a:solidFill>
                <a:latin typeface="Arial"/>
                <a:cs typeface="Arial"/>
              </a:rPr>
              <a:t>ΕΣΩΤΕΡΙΚΩΝ</a:t>
            </a:r>
            <a:endParaRPr sz="2050">
              <a:latin typeface="Arial"/>
              <a:cs typeface="Arial"/>
            </a:endParaRPr>
          </a:p>
        </p:txBody>
      </p:sp>
      <p:sp>
        <p:nvSpPr>
          <p:cNvPr id="5" name="object 5"/>
          <p:cNvSpPr/>
          <p:nvPr/>
        </p:nvSpPr>
        <p:spPr>
          <a:xfrm>
            <a:off x="877669" y="9303800"/>
            <a:ext cx="18699480" cy="0"/>
          </a:xfrm>
          <a:custGeom>
            <a:avLst/>
            <a:gdLst/>
            <a:ahLst/>
            <a:cxnLst/>
            <a:rect l="l" t="t" r="r" b="b"/>
            <a:pathLst>
              <a:path w="18699480">
                <a:moveTo>
                  <a:pt x="0" y="0"/>
                </a:moveTo>
                <a:lnTo>
                  <a:pt x="18699325" y="0"/>
                </a:lnTo>
              </a:path>
            </a:pathLst>
          </a:custGeom>
          <a:ln w="20941">
            <a:solidFill>
              <a:srgbClr val="E28B18"/>
            </a:solidFill>
          </a:ln>
        </p:spPr>
        <p:txBody>
          <a:bodyPr wrap="square" lIns="0" tIns="0" rIns="0" bIns="0" rtlCol="0"/>
          <a:lstStyle/>
          <a:p>
            <a:endParaRPr/>
          </a:p>
        </p:txBody>
      </p:sp>
      <p:sp>
        <p:nvSpPr>
          <p:cNvPr id="6" name="object 6"/>
          <p:cNvSpPr/>
          <p:nvPr/>
        </p:nvSpPr>
        <p:spPr>
          <a:xfrm>
            <a:off x="877669" y="2840332"/>
            <a:ext cx="18699480" cy="0"/>
          </a:xfrm>
          <a:custGeom>
            <a:avLst/>
            <a:gdLst/>
            <a:ahLst/>
            <a:cxnLst/>
            <a:rect l="l" t="t" r="r" b="b"/>
            <a:pathLst>
              <a:path w="18699480">
                <a:moveTo>
                  <a:pt x="0" y="0"/>
                </a:moveTo>
                <a:lnTo>
                  <a:pt x="18699325" y="0"/>
                </a:lnTo>
              </a:path>
            </a:pathLst>
          </a:custGeom>
          <a:ln w="20941">
            <a:solidFill>
              <a:srgbClr val="E28B18"/>
            </a:solidFill>
          </a:ln>
        </p:spPr>
        <p:txBody>
          <a:bodyPr wrap="square" lIns="0" tIns="0" rIns="0" bIns="0" rtlCol="0"/>
          <a:lstStyle/>
          <a:p>
            <a:endParaRPr/>
          </a:p>
        </p:txBody>
      </p:sp>
      <p:sp>
        <p:nvSpPr>
          <p:cNvPr id="7" name="object 7"/>
          <p:cNvSpPr txBox="1">
            <a:spLocks noGrp="1"/>
          </p:cNvSpPr>
          <p:nvPr>
            <p:ph type="title"/>
          </p:nvPr>
        </p:nvSpPr>
        <p:spPr>
          <a:xfrm>
            <a:off x="906559" y="2039383"/>
            <a:ext cx="3308350" cy="527685"/>
          </a:xfrm>
          <a:prstGeom prst="rect">
            <a:avLst/>
          </a:prstGeom>
        </p:spPr>
        <p:txBody>
          <a:bodyPr vert="horz" wrap="square" lIns="0" tIns="12065" rIns="0" bIns="0" rtlCol="0">
            <a:spAutoFit/>
          </a:bodyPr>
          <a:lstStyle/>
          <a:p>
            <a:pPr marL="12700">
              <a:lnSpc>
                <a:spcPct val="100000"/>
              </a:lnSpc>
              <a:spcBef>
                <a:spcPts val="95"/>
              </a:spcBef>
            </a:pPr>
            <a:r>
              <a:rPr spc="55" dirty="0"/>
              <a:t>Νομικό</a:t>
            </a:r>
            <a:r>
              <a:rPr spc="270" dirty="0"/>
              <a:t> </a:t>
            </a:r>
            <a:r>
              <a:rPr spc="50" dirty="0"/>
              <a:t>πλαίσιο</a:t>
            </a:r>
          </a:p>
        </p:txBody>
      </p:sp>
      <p:pic>
        <p:nvPicPr>
          <p:cNvPr id="8" name="object 8"/>
          <p:cNvPicPr/>
          <p:nvPr/>
        </p:nvPicPr>
        <p:blipFill>
          <a:blip r:embed="rId3" cstate="print"/>
          <a:stretch>
            <a:fillRect/>
          </a:stretch>
        </p:blipFill>
        <p:spPr>
          <a:xfrm>
            <a:off x="767725" y="458624"/>
            <a:ext cx="2798239" cy="188098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9" cy="11308552"/>
          </a:xfrm>
          <a:prstGeom prst="rect">
            <a:avLst/>
          </a:prstGeom>
        </p:spPr>
      </p:pic>
      <p:sp>
        <p:nvSpPr>
          <p:cNvPr id="3" name="object 3"/>
          <p:cNvSpPr txBox="1">
            <a:spLocks noGrp="1"/>
          </p:cNvSpPr>
          <p:nvPr>
            <p:ph type="title"/>
          </p:nvPr>
        </p:nvSpPr>
        <p:spPr>
          <a:xfrm>
            <a:off x="0" y="2638663"/>
            <a:ext cx="20104100" cy="1871345"/>
          </a:xfrm>
          <a:prstGeom prst="rect">
            <a:avLst/>
          </a:prstGeom>
          <a:ln w="10470">
            <a:solidFill>
              <a:srgbClr val="6FAC46"/>
            </a:solidFill>
          </a:ln>
        </p:spPr>
        <p:txBody>
          <a:bodyPr vert="horz" wrap="square" lIns="0" tIns="379095" rIns="0" bIns="0" rtlCol="0">
            <a:spAutoFit/>
          </a:bodyPr>
          <a:lstStyle/>
          <a:p>
            <a:pPr marL="450215">
              <a:lnSpc>
                <a:spcPct val="100000"/>
              </a:lnSpc>
              <a:spcBef>
                <a:spcPts val="2985"/>
              </a:spcBef>
            </a:pPr>
            <a:r>
              <a:rPr sz="5450" b="0" i="1" spc="-25" dirty="0">
                <a:solidFill>
                  <a:srgbClr val="E28B18"/>
                </a:solidFill>
                <a:latin typeface="Arial"/>
                <a:cs typeface="Arial"/>
              </a:rPr>
              <a:t>Καθήκοντα</a:t>
            </a:r>
            <a:r>
              <a:rPr sz="5450" b="0" i="1" spc="-295" dirty="0">
                <a:solidFill>
                  <a:srgbClr val="E28B18"/>
                </a:solidFill>
                <a:latin typeface="Arial"/>
                <a:cs typeface="Arial"/>
              </a:rPr>
              <a:t> </a:t>
            </a:r>
            <a:r>
              <a:rPr sz="5450" b="0" i="1" spc="-10" dirty="0">
                <a:solidFill>
                  <a:srgbClr val="E28B18"/>
                </a:solidFill>
                <a:latin typeface="Arial"/>
                <a:cs typeface="Arial"/>
              </a:rPr>
              <a:t>Προεδρεύοντα</a:t>
            </a:r>
            <a:endParaRPr sz="5450">
              <a:latin typeface="Arial"/>
              <a:cs typeface="Arial"/>
            </a:endParaRPr>
          </a:p>
        </p:txBody>
      </p:sp>
      <p:sp>
        <p:nvSpPr>
          <p:cNvPr id="4" name="object 4"/>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319162" y="10234862"/>
            <a:ext cx="3324225" cy="339090"/>
          </a:xfrm>
          <a:prstGeom prst="rect">
            <a:avLst/>
          </a:prstGeom>
        </p:spPr>
        <p:txBody>
          <a:bodyPr vert="horz" wrap="square" lIns="0" tIns="13335" rIns="0" bIns="0" rtlCol="0">
            <a:spAutoFit/>
          </a:bodyPr>
          <a:lstStyle/>
          <a:p>
            <a:pPr marL="12700">
              <a:lnSpc>
                <a:spcPct val="100000"/>
              </a:lnSpc>
              <a:spcBef>
                <a:spcPts val="105"/>
              </a:spcBef>
            </a:pPr>
            <a:r>
              <a:rPr sz="2050" b="1" dirty="0">
                <a:solidFill>
                  <a:srgbClr val="FFFFFF"/>
                </a:solidFill>
                <a:latin typeface="Arial"/>
                <a:cs typeface="Arial"/>
              </a:rPr>
              <a:t>ΥΠΟΥΡΓΕΙΟ</a:t>
            </a:r>
            <a:r>
              <a:rPr sz="2050" b="1" spc="-80" dirty="0">
                <a:solidFill>
                  <a:srgbClr val="FFFFFF"/>
                </a:solidFill>
                <a:latin typeface="Arial"/>
                <a:cs typeface="Arial"/>
              </a:rPr>
              <a:t> </a:t>
            </a:r>
            <a:r>
              <a:rPr sz="2050" b="1" spc="-10" dirty="0">
                <a:solidFill>
                  <a:srgbClr val="FFFFFF"/>
                </a:solidFill>
                <a:latin typeface="Arial"/>
                <a:cs typeface="Arial"/>
              </a:rPr>
              <a:t>ΕΣΩΤΕΡΙΚΩΝ</a:t>
            </a:r>
            <a:endParaRPr sz="2050">
              <a:latin typeface="Arial"/>
              <a:cs typeface="Arial"/>
            </a:endParaRPr>
          </a:p>
        </p:txBody>
      </p:sp>
      <p:sp>
        <p:nvSpPr>
          <p:cNvPr id="3" name="object 3"/>
          <p:cNvSpPr txBox="1"/>
          <p:nvPr/>
        </p:nvSpPr>
        <p:spPr>
          <a:xfrm>
            <a:off x="1030954" y="2923903"/>
            <a:ext cx="15302865" cy="5051425"/>
          </a:xfrm>
          <a:prstGeom prst="rect">
            <a:avLst/>
          </a:prstGeom>
        </p:spPr>
        <p:txBody>
          <a:bodyPr vert="horz" wrap="square" lIns="0" tIns="184785" rIns="0" bIns="0" rtlCol="0">
            <a:spAutoFit/>
          </a:bodyPr>
          <a:lstStyle/>
          <a:p>
            <a:pPr marL="483234" indent="-470534">
              <a:lnSpc>
                <a:spcPct val="100000"/>
              </a:lnSpc>
              <a:spcBef>
                <a:spcPts val="1455"/>
              </a:spcBef>
              <a:buSzPct val="120338"/>
              <a:buChar char="•"/>
              <a:tabLst>
                <a:tab pos="483234" algn="l"/>
              </a:tabLst>
            </a:pPr>
            <a:r>
              <a:rPr sz="2950" dirty="0">
                <a:solidFill>
                  <a:srgbClr val="2E7787"/>
                </a:solidFill>
                <a:latin typeface="Arial"/>
                <a:cs typeface="Arial"/>
              </a:rPr>
              <a:t>Ολοκληρωμένη</a:t>
            </a:r>
            <a:r>
              <a:rPr sz="2950" spc="-45" dirty="0">
                <a:solidFill>
                  <a:srgbClr val="2E7787"/>
                </a:solidFill>
                <a:latin typeface="Arial"/>
                <a:cs typeface="Arial"/>
              </a:rPr>
              <a:t> </a:t>
            </a:r>
            <a:r>
              <a:rPr sz="2950" dirty="0">
                <a:solidFill>
                  <a:srgbClr val="2E7787"/>
                </a:solidFill>
                <a:latin typeface="Arial"/>
                <a:cs typeface="Arial"/>
              </a:rPr>
              <a:t>ενημέρωση</a:t>
            </a:r>
            <a:r>
              <a:rPr sz="2950" spc="-30" dirty="0">
                <a:solidFill>
                  <a:srgbClr val="2E7787"/>
                </a:solidFill>
                <a:latin typeface="Arial"/>
                <a:cs typeface="Arial"/>
              </a:rPr>
              <a:t> </a:t>
            </a:r>
            <a:r>
              <a:rPr sz="2950" dirty="0">
                <a:solidFill>
                  <a:srgbClr val="2E7787"/>
                </a:solidFill>
                <a:latin typeface="Arial"/>
                <a:cs typeface="Arial"/>
              </a:rPr>
              <a:t>και</a:t>
            </a:r>
            <a:r>
              <a:rPr sz="2950" spc="-15" dirty="0">
                <a:solidFill>
                  <a:srgbClr val="2E7787"/>
                </a:solidFill>
                <a:latin typeface="Arial"/>
                <a:cs typeface="Arial"/>
              </a:rPr>
              <a:t> </a:t>
            </a:r>
            <a:r>
              <a:rPr sz="2950" dirty="0">
                <a:solidFill>
                  <a:srgbClr val="2E7787"/>
                </a:solidFill>
                <a:latin typeface="Arial"/>
                <a:cs typeface="Arial"/>
              </a:rPr>
              <a:t>εκπαίδευση</a:t>
            </a:r>
            <a:r>
              <a:rPr sz="2950" spc="-25" dirty="0">
                <a:solidFill>
                  <a:srgbClr val="2E7787"/>
                </a:solidFill>
                <a:latin typeface="Arial"/>
                <a:cs typeface="Arial"/>
              </a:rPr>
              <a:t> </a:t>
            </a:r>
            <a:r>
              <a:rPr sz="2950" dirty="0">
                <a:solidFill>
                  <a:srgbClr val="2E7787"/>
                </a:solidFill>
                <a:latin typeface="Arial"/>
                <a:cs typeface="Arial"/>
              </a:rPr>
              <a:t>των</a:t>
            </a:r>
            <a:r>
              <a:rPr sz="2950" spc="-15" dirty="0">
                <a:solidFill>
                  <a:srgbClr val="2E7787"/>
                </a:solidFill>
                <a:latin typeface="Arial"/>
                <a:cs typeface="Arial"/>
              </a:rPr>
              <a:t> </a:t>
            </a:r>
            <a:r>
              <a:rPr sz="2950" dirty="0">
                <a:solidFill>
                  <a:srgbClr val="2E7787"/>
                </a:solidFill>
                <a:latin typeface="Arial"/>
                <a:cs typeface="Arial"/>
              </a:rPr>
              <a:t>βοηθών</a:t>
            </a:r>
            <a:r>
              <a:rPr sz="2950" spc="-35" dirty="0">
                <a:solidFill>
                  <a:srgbClr val="2E7787"/>
                </a:solidFill>
                <a:latin typeface="Arial"/>
                <a:cs typeface="Arial"/>
              </a:rPr>
              <a:t> </a:t>
            </a:r>
            <a:r>
              <a:rPr sz="2950" spc="-10" dirty="0">
                <a:solidFill>
                  <a:srgbClr val="2E7787"/>
                </a:solidFill>
                <a:latin typeface="Arial"/>
                <a:cs typeface="Arial"/>
              </a:rPr>
              <a:t>υπαλλήλων</a:t>
            </a:r>
            <a:endParaRPr sz="2950">
              <a:latin typeface="Arial"/>
              <a:cs typeface="Arial"/>
            </a:endParaRPr>
          </a:p>
          <a:p>
            <a:pPr marL="483234" indent="-470534">
              <a:lnSpc>
                <a:spcPct val="100000"/>
              </a:lnSpc>
              <a:spcBef>
                <a:spcPts val="2225"/>
              </a:spcBef>
              <a:buSzPct val="120338"/>
              <a:buChar char="•"/>
              <a:tabLst>
                <a:tab pos="483234" algn="l"/>
              </a:tabLst>
            </a:pPr>
            <a:r>
              <a:rPr sz="2950" dirty="0">
                <a:solidFill>
                  <a:srgbClr val="2E7787"/>
                </a:solidFill>
                <a:latin typeface="Arial"/>
                <a:cs typeface="Arial"/>
              </a:rPr>
              <a:t>Σωστή</a:t>
            </a:r>
            <a:r>
              <a:rPr sz="2950" spc="-25"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έγκαιρη</a:t>
            </a:r>
            <a:r>
              <a:rPr sz="2950" spc="-15" dirty="0">
                <a:solidFill>
                  <a:srgbClr val="2E7787"/>
                </a:solidFill>
                <a:latin typeface="Arial"/>
                <a:cs typeface="Arial"/>
              </a:rPr>
              <a:t> </a:t>
            </a:r>
            <a:r>
              <a:rPr sz="2950" dirty="0">
                <a:solidFill>
                  <a:srgbClr val="2E7787"/>
                </a:solidFill>
                <a:latin typeface="Arial"/>
                <a:cs typeface="Arial"/>
              </a:rPr>
              <a:t>οργάνωση</a:t>
            </a:r>
            <a:r>
              <a:rPr sz="2950" spc="-15" dirty="0">
                <a:solidFill>
                  <a:srgbClr val="2E7787"/>
                </a:solidFill>
                <a:latin typeface="Arial"/>
                <a:cs typeface="Arial"/>
              </a:rPr>
              <a:t> </a:t>
            </a:r>
            <a:r>
              <a:rPr sz="2950" dirty="0">
                <a:solidFill>
                  <a:srgbClr val="2E7787"/>
                </a:solidFill>
                <a:latin typeface="Arial"/>
                <a:cs typeface="Arial"/>
              </a:rPr>
              <a:t>και διαμόρφωση</a:t>
            </a:r>
            <a:r>
              <a:rPr sz="2950" spc="-15" dirty="0">
                <a:solidFill>
                  <a:srgbClr val="2E7787"/>
                </a:solidFill>
                <a:latin typeface="Arial"/>
                <a:cs typeface="Arial"/>
              </a:rPr>
              <a:t> </a:t>
            </a:r>
            <a:r>
              <a:rPr sz="2950" dirty="0">
                <a:solidFill>
                  <a:srgbClr val="2E7787"/>
                </a:solidFill>
                <a:latin typeface="Arial"/>
                <a:cs typeface="Arial"/>
              </a:rPr>
              <a:t>του</a:t>
            </a:r>
            <a:r>
              <a:rPr sz="2950" spc="-15" dirty="0">
                <a:solidFill>
                  <a:srgbClr val="2E7787"/>
                </a:solidFill>
                <a:latin typeface="Arial"/>
                <a:cs typeface="Arial"/>
              </a:rPr>
              <a:t> </a:t>
            </a:r>
            <a:r>
              <a:rPr sz="2950" dirty="0">
                <a:solidFill>
                  <a:srgbClr val="2E7787"/>
                </a:solidFill>
                <a:latin typeface="Arial"/>
                <a:cs typeface="Arial"/>
              </a:rPr>
              <a:t>εκλογικού</a:t>
            </a:r>
            <a:r>
              <a:rPr sz="2950" spc="-20" dirty="0">
                <a:solidFill>
                  <a:srgbClr val="2E7787"/>
                </a:solidFill>
                <a:latin typeface="Arial"/>
                <a:cs typeface="Arial"/>
              </a:rPr>
              <a:t> </a:t>
            </a:r>
            <a:r>
              <a:rPr sz="2950" spc="-10" dirty="0">
                <a:solidFill>
                  <a:srgbClr val="2E7787"/>
                </a:solidFill>
                <a:latin typeface="Arial"/>
                <a:cs typeface="Arial"/>
              </a:rPr>
              <a:t>κέντρου</a:t>
            </a:r>
            <a:endParaRPr sz="2950">
              <a:latin typeface="Arial"/>
              <a:cs typeface="Arial"/>
            </a:endParaRPr>
          </a:p>
          <a:p>
            <a:pPr marL="483234" indent="-470534">
              <a:lnSpc>
                <a:spcPct val="100000"/>
              </a:lnSpc>
              <a:spcBef>
                <a:spcPts val="2215"/>
              </a:spcBef>
              <a:buSzPct val="120338"/>
              <a:buChar char="•"/>
              <a:tabLst>
                <a:tab pos="483234" algn="l"/>
              </a:tabLst>
            </a:pPr>
            <a:r>
              <a:rPr sz="2950" dirty="0">
                <a:solidFill>
                  <a:srgbClr val="2E7787"/>
                </a:solidFill>
                <a:latin typeface="Arial"/>
                <a:cs typeface="Arial"/>
              </a:rPr>
              <a:t>Εποπτεία</a:t>
            </a:r>
            <a:r>
              <a:rPr sz="2950" spc="-15" dirty="0">
                <a:solidFill>
                  <a:srgbClr val="2E7787"/>
                </a:solidFill>
                <a:latin typeface="Arial"/>
                <a:cs typeface="Arial"/>
              </a:rPr>
              <a:t> </a:t>
            </a:r>
            <a:r>
              <a:rPr sz="2950" dirty="0">
                <a:solidFill>
                  <a:srgbClr val="2E7787"/>
                </a:solidFill>
                <a:latin typeface="Arial"/>
                <a:cs typeface="Arial"/>
              </a:rPr>
              <a:t>του</a:t>
            </a:r>
            <a:r>
              <a:rPr sz="2950" spc="-10" dirty="0">
                <a:solidFill>
                  <a:srgbClr val="2E7787"/>
                </a:solidFill>
                <a:latin typeface="Arial"/>
                <a:cs typeface="Arial"/>
              </a:rPr>
              <a:t> </a:t>
            </a:r>
            <a:r>
              <a:rPr sz="2950" dirty="0">
                <a:solidFill>
                  <a:srgbClr val="2E7787"/>
                </a:solidFill>
                <a:latin typeface="Arial"/>
                <a:cs typeface="Arial"/>
              </a:rPr>
              <a:t>εκλογικού</a:t>
            </a:r>
            <a:r>
              <a:rPr sz="2950" spc="-20" dirty="0">
                <a:solidFill>
                  <a:srgbClr val="2E7787"/>
                </a:solidFill>
                <a:latin typeface="Arial"/>
                <a:cs typeface="Arial"/>
              </a:rPr>
              <a:t> </a:t>
            </a:r>
            <a:r>
              <a:rPr sz="2950" spc="-10" dirty="0">
                <a:solidFill>
                  <a:srgbClr val="2E7787"/>
                </a:solidFill>
                <a:latin typeface="Arial"/>
                <a:cs typeface="Arial"/>
              </a:rPr>
              <a:t>κέντρου</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Δεν</a:t>
            </a:r>
            <a:r>
              <a:rPr sz="2950" spc="-40" dirty="0">
                <a:solidFill>
                  <a:srgbClr val="2E7787"/>
                </a:solidFill>
                <a:latin typeface="Arial"/>
                <a:cs typeface="Arial"/>
              </a:rPr>
              <a:t> </a:t>
            </a:r>
            <a:r>
              <a:rPr sz="2950" dirty="0">
                <a:solidFill>
                  <a:srgbClr val="2E7787"/>
                </a:solidFill>
                <a:latin typeface="Arial"/>
                <a:cs typeface="Arial"/>
              </a:rPr>
              <a:t>εγκαταλείπει</a:t>
            </a:r>
            <a:r>
              <a:rPr sz="2950" spc="-35" dirty="0">
                <a:solidFill>
                  <a:srgbClr val="2E7787"/>
                </a:solidFill>
                <a:latin typeface="Arial"/>
                <a:cs typeface="Arial"/>
              </a:rPr>
              <a:t> </a:t>
            </a:r>
            <a:r>
              <a:rPr sz="2950" dirty="0">
                <a:solidFill>
                  <a:srgbClr val="2E7787"/>
                </a:solidFill>
                <a:latin typeface="Arial"/>
                <a:cs typeface="Arial"/>
              </a:rPr>
              <a:t>το</a:t>
            </a:r>
            <a:r>
              <a:rPr sz="2950" spc="-20" dirty="0">
                <a:solidFill>
                  <a:srgbClr val="2E7787"/>
                </a:solidFill>
                <a:latin typeface="Arial"/>
                <a:cs typeface="Arial"/>
              </a:rPr>
              <a:t> </a:t>
            </a:r>
            <a:r>
              <a:rPr sz="2950" dirty="0">
                <a:solidFill>
                  <a:srgbClr val="2E7787"/>
                </a:solidFill>
                <a:latin typeface="Arial"/>
                <a:cs typeface="Arial"/>
              </a:rPr>
              <a:t>εκλογικό</a:t>
            </a:r>
            <a:r>
              <a:rPr sz="2950" spc="-30" dirty="0">
                <a:solidFill>
                  <a:srgbClr val="2E7787"/>
                </a:solidFill>
                <a:latin typeface="Arial"/>
                <a:cs typeface="Arial"/>
              </a:rPr>
              <a:t> </a:t>
            </a:r>
            <a:r>
              <a:rPr sz="2950" spc="-10" dirty="0">
                <a:solidFill>
                  <a:srgbClr val="2E7787"/>
                </a:solidFill>
                <a:latin typeface="Arial"/>
                <a:cs typeface="Arial"/>
              </a:rPr>
              <a:t>κέντρο</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Έχει</a:t>
            </a:r>
            <a:r>
              <a:rPr sz="2950" spc="-10" dirty="0">
                <a:solidFill>
                  <a:srgbClr val="2E7787"/>
                </a:solidFill>
                <a:latin typeface="Arial"/>
                <a:cs typeface="Arial"/>
              </a:rPr>
              <a:t> </a:t>
            </a:r>
            <a:r>
              <a:rPr sz="2950" dirty="0">
                <a:solidFill>
                  <a:srgbClr val="2E7787"/>
                </a:solidFill>
                <a:latin typeface="Arial"/>
                <a:cs typeface="Arial"/>
              </a:rPr>
              <a:t>ευθύνη</a:t>
            </a:r>
            <a:r>
              <a:rPr sz="2950" spc="-10" dirty="0">
                <a:solidFill>
                  <a:srgbClr val="2E7787"/>
                </a:solidFill>
                <a:latin typeface="Arial"/>
                <a:cs typeface="Arial"/>
              </a:rPr>
              <a:t> </a:t>
            </a:r>
            <a:r>
              <a:rPr sz="2950" dirty="0">
                <a:solidFill>
                  <a:srgbClr val="2E7787"/>
                </a:solidFill>
                <a:latin typeface="Arial"/>
                <a:cs typeface="Arial"/>
              </a:rPr>
              <a:t>και εποπτεία</a:t>
            </a:r>
            <a:r>
              <a:rPr sz="2950" spc="-10"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τη</a:t>
            </a:r>
            <a:r>
              <a:rPr sz="2950" spc="-5" dirty="0">
                <a:solidFill>
                  <a:srgbClr val="2E7787"/>
                </a:solidFill>
                <a:latin typeface="Arial"/>
                <a:cs typeface="Arial"/>
              </a:rPr>
              <a:t> </a:t>
            </a:r>
            <a:r>
              <a:rPr sz="2950" dirty="0">
                <a:solidFill>
                  <a:srgbClr val="2E7787"/>
                </a:solidFill>
                <a:latin typeface="Arial"/>
                <a:cs typeface="Arial"/>
              </a:rPr>
              <a:t>διεξαγωγή</a:t>
            </a:r>
            <a:r>
              <a:rPr sz="2950" spc="-10" dirty="0">
                <a:solidFill>
                  <a:srgbClr val="2E7787"/>
                </a:solidFill>
                <a:latin typeface="Arial"/>
                <a:cs typeface="Arial"/>
              </a:rPr>
              <a:t> </a:t>
            </a:r>
            <a:r>
              <a:rPr sz="2950" dirty="0">
                <a:solidFill>
                  <a:srgbClr val="2E7787"/>
                </a:solidFill>
                <a:latin typeface="Arial"/>
                <a:cs typeface="Arial"/>
              </a:rPr>
              <a:t>της</a:t>
            </a:r>
            <a:r>
              <a:rPr sz="2950" spc="-15" dirty="0">
                <a:solidFill>
                  <a:srgbClr val="2E7787"/>
                </a:solidFill>
                <a:latin typeface="Arial"/>
                <a:cs typeface="Arial"/>
              </a:rPr>
              <a:t> </a:t>
            </a:r>
            <a:r>
              <a:rPr sz="2950" spc="-10" dirty="0">
                <a:solidFill>
                  <a:srgbClr val="2E7787"/>
                </a:solidFill>
                <a:latin typeface="Arial"/>
                <a:cs typeface="Arial"/>
              </a:rPr>
              <a:t>ψηφοφορίας</a:t>
            </a:r>
            <a:endParaRPr sz="2950">
              <a:latin typeface="Arial"/>
              <a:cs typeface="Arial"/>
            </a:endParaRPr>
          </a:p>
          <a:p>
            <a:pPr marL="483234" indent="-470534">
              <a:lnSpc>
                <a:spcPct val="100000"/>
              </a:lnSpc>
              <a:spcBef>
                <a:spcPts val="2215"/>
              </a:spcBef>
              <a:buSzPct val="120338"/>
              <a:buChar char="•"/>
              <a:tabLst>
                <a:tab pos="483234" algn="l"/>
              </a:tabLst>
            </a:pPr>
            <a:r>
              <a:rPr sz="2950" dirty="0">
                <a:solidFill>
                  <a:srgbClr val="2E7787"/>
                </a:solidFill>
                <a:latin typeface="Arial"/>
                <a:cs typeface="Arial"/>
              </a:rPr>
              <a:t>Δεν</a:t>
            </a:r>
            <a:r>
              <a:rPr sz="2950" spc="-5" dirty="0">
                <a:solidFill>
                  <a:srgbClr val="2E7787"/>
                </a:solidFill>
                <a:latin typeface="Arial"/>
                <a:cs typeface="Arial"/>
              </a:rPr>
              <a:t> </a:t>
            </a:r>
            <a:r>
              <a:rPr sz="2950" dirty="0">
                <a:solidFill>
                  <a:srgbClr val="2E7787"/>
                </a:solidFill>
                <a:latin typeface="Arial"/>
                <a:cs typeface="Arial"/>
              </a:rPr>
              <a:t>μπορεί να</a:t>
            </a:r>
            <a:r>
              <a:rPr sz="2950" spc="-15" dirty="0">
                <a:solidFill>
                  <a:srgbClr val="2E7787"/>
                </a:solidFill>
                <a:latin typeface="Arial"/>
                <a:cs typeface="Arial"/>
              </a:rPr>
              <a:t> </a:t>
            </a:r>
            <a:r>
              <a:rPr sz="2950" dirty="0">
                <a:solidFill>
                  <a:srgbClr val="2E7787"/>
                </a:solidFill>
                <a:latin typeface="Arial"/>
                <a:cs typeface="Arial"/>
              </a:rPr>
              <a:t>μεταβιβάσει</a:t>
            </a:r>
            <a:r>
              <a:rPr sz="2950" spc="-5" dirty="0">
                <a:solidFill>
                  <a:srgbClr val="2E7787"/>
                </a:solidFill>
                <a:latin typeface="Arial"/>
                <a:cs typeface="Arial"/>
              </a:rPr>
              <a:t> </a:t>
            </a:r>
            <a:r>
              <a:rPr sz="2950" dirty="0">
                <a:solidFill>
                  <a:srgbClr val="2E7787"/>
                </a:solidFill>
                <a:latin typeface="Arial"/>
                <a:cs typeface="Arial"/>
              </a:rPr>
              <a:t>σε</a:t>
            </a:r>
            <a:r>
              <a:rPr sz="2950" spc="5" dirty="0">
                <a:solidFill>
                  <a:srgbClr val="2E7787"/>
                </a:solidFill>
                <a:latin typeface="Arial"/>
                <a:cs typeface="Arial"/>
              </a:rPr>
              <a:t> </a:t>
            </a:r>
            <a:r>
              <a:rPr sz="2950" dirty="0">
                <a:solidFill>
                  <a:srgbClr val="2E7787"/>
                </a:solidFill>
                <a:latin typeface="Arial"/>
                <a:cs typeface="Arial"/>
              </a:rPr>
              <a:t>Βοηθούς υπαλλήλους</a:t>
            </a:r>
            <a:r>
              <a:rPr sz="2950" spc="20" dirty="0">
                <a:solidFill>
                  <a:srgbClr val="2E7787"/>
                </a:solidFill>
                <a:latin typeface="Arial"/>
                <a:cs typeface="Arial"/>
              </a:rPr>
              <a:t> </a:t>
            </a:r>
            <a:r>
              <a:rPr sz="2950" dirty="0">
                <a:solidFill>
                  <a:srgbClr val="2E7787"/>
                </a:solidFill>
                <a:latin typeface="Arial"/>
                <a:cs typeface="Arial"/>
              </a:rPr>
              <a:t>όλες</a:t>
            </a:r>
            <a:r>
              <a:rPr sz="2950" spc="-5" dirty="0">
                <a:solidFill>
                  <a:srgbClr val="2E7787"/>
                </a:solidFill>
                <a:latin typeface="Arial"/>
                <a:cs typeface="Arial"/>
              </a:rPr>
              <a:t> </a:t>
            </a:r>
            <a:r>
              <a:rPr sz="2950" dirty="0">
                <a:solidFill>
                  <a:srgbClr val="2E7787"/>
                </a:solidFill>
                <a:latin typeface="Arial"/>
                <a:cs typeface="Arial"/>
              </a:rPr>
              <a:t>του τις</a:t>
            </a:r>
            <a:r>
              <a:rPr sz="2950" spc="-5" dirty="0">
                <a:solidFill>
                  <a:srgbClr val="2E7787"/>
                </a:solidFill>
                <a:latin typeface="Arial"/>
                <a:cs typeface="Arial"/>
              </a:rPr>
              <a:t> </a:t>
            </a:r>
            <a:r>
              <a:rPr sz="2950" dirty="0">
                <a:solidFill>
                  <a:srgbClr val="2E7787"/>
                </a:solidFill>
                <a:latin typeface="Arial"/>
                <a:cs typeface="Arial"/>
              </a:rPr>
              <a:t>εξουσίες</a:t>
            </a:r>
            <a:r>
              <a:rPr sz="2950" spc="-10" dirty="0">
                <a:solidFill>
                  <a:srgbClr val="2E7787"/>
                </a:solidFill>
                <a:latin typeface="Arial"/>
                <a:cs typeface="Arial"/>
              </a:rPr>
              <a:t> </a:t>
            </a:r>
            <a:r>
              <a:rPr sz="2950" dirty="0">
                <a:solidFill>
                  <a:srgbClr val="2E7787"/>
                </a:solidFill>
                <a:latin typeface="Arial"/>
                <a:cs typeface="Arial"/>
              </a:rPr>
              <a:t>/ </a:t>
            </a:r>
            <a:r>
              <a:rPr sz="2950" spc="-10" dirty="0">
                <a:solidFill>
                  <a:srgbClr val="2E7787"/>
                </a:solidFill>
                <a:latin typeface="Arial"/>
                <a:cs typeface="Arial"/>
              </a:rPr>
              <a:t>αρμοδιότητες</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Τηρεί</a:t>
            </a:r>
            <a:r>
              <a:rPr sz="2950" spc="-35"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τάξη</a:t>
            </a:r>
            <a:r>
              <a:rPr sz="2950" spc="-5"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ομαλότητα</a:t>
            </a:r>
            <a:r>
              <a:rPr sz="2950" spc="-5" dirty="0">
                <a:solidFill>
                  <a:srgbClr val="2E7787"/>
                </a:solidFill>
                <a:latin typeface="Arial"/>
                <a:cs typeface="Arial"/>
              </a:rPr>
              <a:t> </a:t>
            </a:r>
            <a:r>
              <a:rPr sz="2950" dirty="0">
                <a:solidFill>
                  <a:srgbClr val="2E7787"/>
                </a:solidFill>
                <a:latin typeface="Arial"/>
                <a:cs typeface="Arial"/>
              </a:rPr>
              <a:t>στο</a:t>
            </a:r>
            <a:r>
              <a:rPr sz="2950" spc="-5" dirty="0">
                <a:solidFill>
                  <a:srgbClr val="2E7787"/>
                </a:solidFill>
                <a:latin typeface="Arial"/>
                <a:cs typeface="Arial"/>
              </a:rPr>
              <a:t> </a:t>
            </a:r>
            <a:r>
              <a:rPr sz="2950" dirty="0">
                <a:solidFill>
                  <a:srgbClr val="2E7787"/>
                </a:solidFill>
                <a:latin typeface="Arial"/>
                <a:cs typeface="Arial"/>
              </a:rPr>
              <a:t>κέντρο</a:t>
            </a:r>
            <a:r>
              <a:rPr sz="2950" spc="-3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γύρω</a:t>
            </a:r>
            <a:r>
              <a:rPr sz="2950" spc="-5" dirty="0">
                <a:solidFill>
                  <a:srgbClr val="2E7787"/>
                </a:solidFill>
                <a:latin typeface="Arial"/>
                <a:cs typeface="Arial"/>
              </a:rPr>
              <a:t> </a:t>
            </a:r>
            <a:r>
              <a:rPr sz="2950" spc="-20" dirty="0">
                <a:solidFill>
                  <a:srgbClr val="2E7787"/>
                </a:solidFill>
                <a:latin typeface="Arial"/>
                <a:cs typeface="Arial"/>
              </a:rPr>
              <a:t>χώρο</a:t>
            </a:r>
            <a:endParaRPr sz="2950">
              <a:latin typeface="Arial"/>
              <a:cs typeface="Arial"/>
            </a:endParaRPr>
          </a:p>
        </p:txBody>
      </p:sp>
      <p:sp>
        <p:nvSpPr>
          <p:cNvPr id="4" name="object 4"/>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5" dirty="0"/>
              <a:t>Καθήκοντα</a:t>
            </a:r>
            <a:r>
              <a:rPr spc="325" dirty="0"/>
              <a:t> </a:t>
            </a:r>
            <a:r>
              <a:rPr dirty="0"/>
              <a:t>και</a:t>
            </a:r>
            <a:r>
              <a:rPr spc="285" dirty="0"/>
              <a:t> </a:t>
            </a:r>
            <a:r>
              <a:rPr spc="85" dirty="0"/>
              <a:t>ευθύνες</a:t>
            </a:r>
            <a:r>
              <a:rPr spc="375" dirty="0"/>
              <a:t> </a:t>
            </a:r>
            <a:r>
              <a:rPr spc="75" dirty="0"/>
              <a:t>Προεδρεύοντα</a:t>
            </a:r>
          </a:p>
        </p:txBody>
      </p:sp>
      <p:pic>
        <p:nvPicPr>
          <p:cNvPr id="5" name="object 5"/>
          <p:cNvPicPr/>
          <p:nvPr/>
        </p:nvPicPr>
        <p:blipFill>
          <a:blip r:embed="rId2" cstate="print"/>
          <a:stretch>
            <a:fillRect/>
          </a:stretch>
        </p:blipFill>
        <p:spPr>
          <a:xfrm>
            <a:off x="1032848" y="12565"/>
            <a:ext cx="2798239" cy="188224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9" cy="11308552"/>
          </a:xfrm>
          <a:prstGeom prst="rect">
            <a:avLst/>
          </a:prstGeom>
        </p:spPr>
      </p:pic>
      <p:sp>
        <p:nvSpPr>
          <p:cNvPr id="3" name="object 3"/>
          <p:cNvSpPr txBox="1">
            <a:spLocks noGrp="1"/>
          </p:cNvSpPr>
          <p:nvPr>
            <p:ph type="title"/>
          </p:nvPr>
        </p:nvSpPr>
        <p:spPr>
          <a:xfrm>
            <a:off x="0" y="2638663"/>
            <a:ext cx="20104100" cy="1871345"/>
          </a:xfrm>
          <a:prstGeom prst="rect">
            <a:avLst/>
          </a:prstGeom>
          <a:ln w="10470">
            <a:solidFill>
              <a:srgbClr val="6FAC46"/>
            </a:solidFill>
          </a:ln>
        </p:spPr>
        <p:txBody>
          <a:bodyPr vert="horz" wrap="square" lIns="0" tIns="533400" rIns="0" bIns="0" rtlCol="0">
            <a:spAutoFit/>
          </a:bodyPr>
          <a:lstStyle/>
          <a:p>
            <a:pPr marL="654050">
              <a:lnSpc>
                <a:spcPct val="100000"/>
              </a:lnSpc>
              <a:spcBef>
                <a:spcPts val="4200"/>
              </a:spcBef>
            </a:pPr>
            <a:r>
              <a:rPr sz="5450" b="0" i="1" dirty="0">
                <a:solidFill>
                  <a:srgbClr val="E28B18"/>
                </a:solidFill>
                <a:latin typeface="Arial"/>
                <a:cs typeface="Arial"/>
              </a:rPr>
              <a:t>Ημέρα</a:t>
            </a:r>
            <a:r>
              <a:rPr sz="5450" b="0" i="1" spc="-185" dirty="0">
                <a:solidFill>
                  <a:srgbClr val="E28B18"/>
                </a:solidFill>
                <a:latin typeface="Arial"/>
                <a:cs typeface="Arial"/>
              </a:rPr>
              <a:t> </a:t>
            </a:r>
            <a:r>
              <a:rPr sz="5450" b="0" i="1" spc="-10" dirty="0">
                <a:solidFill>
                  <a:srgbClr val="E28B18"/>
                </a:solidFill>
                <a:latin typeface="Arial"/>
                <a:cs typeface="Arial"/>
              </a:rPr>
              <a:t>ψηφοφορίας</a:t>
            </a:r>
            <a:endParaRPr sz="5450">
              <a:latin typeface="Arial"/>
              <a:cs typeface="Arial"/>
            </a:endParaRPr>
          </a:p>
        </p:txBody>
      </p:sp>
      <p:sp>
        <p:nvSpPr>
          <p:cNvPr id="4" name="object 4"/>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3003071"/>
            <a:ext cx="17728565" cy="5311775"/>
          </a:xfrm>
          <a:prstGeom prst="rect">
            <a:avLst/>
          </a:prstGeom>
        </p:spPr>
        <p:txBody>
          <a:bodyPr vert="horz" wrap="square" lIns="0" tIns="12065" rIns="0" bIns="0" rtlCol="0">
            <a:spAutoFit/>
          </a:bodyPr>
          <a:lstStyle/>
          <a:p>
            <a:pPr marL="483234" marR="892810" indent="-471170">
              <a:lnSpc>
                <a:spcPct val="120800"/>
              </a:lnSpc>
              <a:spcBef>
                <a:spcPts val="95"/>
              </a:spcBef>
              <a:buClr>
                <a:srgbClr val="2E7787"/>
              </a:buClr>
              <a:buSzPct val="120338"/>
              <a:buFont typeface="Arial"/>
              <a:buChar char="•"/>
              <a:tabLst>
                <a:tab pos="483234" algn="l"/>
              </a:tabLst>
            </a:pPr>
            <a:r>
              <a:rPr sz="2950" dirty="0">
                <a:solidFill>
                  <a:srgbClr val="2E7787"/>
                </a:solidFill>
                <a:latin typeface="Arial"/>
                <a:cs typeface="Arial"/>
              </a:rPr>
              <a:t>Κατά</a:t>
            </a:r>
            <a:r>
              <a:rPr sz="2950" spc="-10"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ημέρα</a:t>
            </a:r>
            <a:r>
              <a:rPr sz="2950" spc="-20"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ψηφοφορίας</a:t>
            </a:r>
            <a:r>
              <a:rPr sz="2950" spc="-30" dirty="0">
                <a:solidFill>
                  <a:srgbClr val="2E7787"/>
                </a:solidFill>
                <a:latin typeface="Arial"/>
                <a:cs typeface="Arial"/>
              </a:rPr>
              <a:t> </a:t>
            </a:r>
            <a:r>
              <a:rPr sz="2950" dirty="0">
                <a:solidFill>
                  <a:srgbClr val="2E7787"/>
                </a:solidFill>
                <a:latin typeface="Arial"/>
                <a:cs typeface="Arial"/>
              </a:rPr>
              <a:t>ή</a:t>
            </a:r>
            <a:r>
              <a:rPr sz="2950" spc="-5"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a:t>
            </a:r>
            <a:r>
              <a:rPr sz="2950" dirty="0">
                <a:solidFill>
                  <a:srgbClr val="2E7787"/>
                </a:solidFill>
                <a:latin typeface="Arial"/>
                <a:cs typeface="Arial"/>
              </a:rPr>
              <a:t>παραμονή, απαγορεύονται</a:t>
            </a:r>
            <a:r>
              <a:rPr sz="2950" spc="10" dirty="0">
                <a:solidFill>
                  <a:srgbClr val="2E7787"/>
                </a:solidFill>
                <a:latin typeface="Arial"/>
                <a:cs typeface="Arial"/>
              </a:rPr>
              <a:t> </a:t>
            </a:r>
            <a:r>
              <a:rPr sz="2950" dirty="0">
                <a:solidFill>
                  <a:srgbClr val="2E7787"/>
                </a:solidFill>
                <a:latin typeface="Arial"/>
                <a:cs typeface="Arial"/>
              </a:rPr>
              <a:t>οι</a:t>
            </a:r>
            <a:r>
              <a:rPr sz="2950" spc="-20" dirty="0">
                <a:solidFill>
                  <a:srgbClr val="2E7787"/>
                </a:solidFill>
                <a:latin typeface="Arial"/>
                <a:cs typeface="Arial"/>
              </a:rPr>
              <a:t> </a:t>
            </a:r>
            <a:r>
              <a:rPr sz="2950" dirty="0">
                <a:solidFill>
                  <a:srgbClr val="2E7787"/>
                </a:solidFill>
                <a:latin typeface="Arial"/>
                <a:cs typeface="Arial"/>
              </a:rPr>
              <a:t>δημόσιες</a:t>
            </a:r>
            <a:r>
              <a:rPr sz="2950" spc="-5" dirty="0">
                <a:solidFill>
                  <a:srgbClr val="2E7787"/>
                </a:solidFill>
                <a:latin typeface="Arial"/>
                <a:cs typeface="Arial"/>
              </a:rPr>
              <a:t> </a:t>
            </a:r>
            <a:r>
              <a:rPr sz="2950" dirty="0">
                <a:solidFill>
                  <a:srgbClr val="2E7787"/>
                </a:solidFill>
                <a:latin typeface="Arial"/>
                <a:cs typeface="Arial"/>
              </a:rPr>
              <a:t>συγκεντρώσεις</a:t>
            </a:r>
            <a:r>
              <a:rPr sz="2950" spc="-10" dirty="0">
                <a:solidFill>
                  <a:srgbClr val="2E7787"/>
                </a:solidFill>
                <a:latin typeface="Arial"/>
                <a:cs typeface="Arial"/>
              </a:rPr>
              <a:t> </a:t>
            </a:r>
            <a:r>
              <a:rPr sz="2950" spc="-25" dirty="0">
                <a:solidFill>
                  <a:srgbClr val="2E7787"/>
                </a:solidFill>
                <a:latin typeface="Arial"/>
                <a:cs typeface="Arial"/>
              </a:rPr>
              <a:t>με </a:t>
            </a:r>
            <a:r>
              <a:rPr sz="2950" dirty="0">
                <a:solidFill>
                  <a:srgbClr val="2E7787"/>
                </a:solidFill>
                <a:latin typeface="Arial"/>
                <a:cs typeface="Arial"/>
              </a:rPr>
              <a:t>σκοπό</a:t>
            </a:r>
            <a:r>
              <a:rPr sz="2950" spc="-10" dirty="0">
                <a:solidFill>
                  <a:srgbClr val="2E7787"/>
                </a:solidFill>
                <a:latin typeface="Arial"/>
                <a:cs typeface="Arial"/>
              </a:rPr>
              <a:t> </a:t>
            </a:r>
            <a:r>
              <a:rPr sz="2950" dirty="0">
                <a:solidFill>
                  <a:srgbClr val="2E7787"/>
                </a:solidFill>
                <a:latin typeface="Arial"/>
                <a:cs typeface="Arial"/>
              </a:rPr>
              <a:t>να ακουσθεί</a:t>
            </a:r>
            <a:r>
              <a:rPr sz="2950" spc="-10" dirty="0">
                <a:solidFill>
                  <a:srgbClr val="2E7787"/>
                </a:solidFill>
                <a:latin typeface="Arial"/>
                <a:cs typeface="Arial"/>
              </a:rPr>
              <a:t> </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εκφωνηθεί</a:t>
            </a:r>
            <a:r>
              <a:rPr sz="2950" spc="-30" dirty="0">
                <a:solidFill>
                  <a:srgbClr val="2E7787"/>
                </a:solidFill>
                <a:latin typeface="Arial"/>
                <a:cs typeface="Arial"/>
              </a:rPr>
              <a:t> </a:t>
            </a:r>
            <a:r>
              <a:rPr sz="2950" dirty="0">
                <a:solidFill>
                  <a:srgbClr val="2E7787"/>
                </a:solidFill>
                <a:latin typeface="Arial"/>
                <a:cs typeface="Arial"/>
              </a:rPr>
              <a:t>οποιοσδήποτε</a:t>
            </a:r>
            <a:r>
              <a:rPr sz="2950" spc="-25" dirty="0">
                <a:solidFill>
                  <a:srgbClr val="2E7787"/>
                </a:solidFill>
                <a:latin typeface="Arial"/>
                <a:cs typeface="Arial"/>
              </a:rPr>
              <a:t> </a:t>
            </a:r>
            <a:r>
              <a:rPr sz="2950" dirty="0">
                <a:solidFill>
                  <a:srgbClr val="2E7787"/>
                </a:solidFill>
                <a:latin typeface="Arial"/>
                <a:cs typeface="Arial"/>
              </a:rPr>
              <a:t>λόγος</a:t>
            </a:r>
            <a:r>
              <a:rPr sz="2950" spc="-5" dirty="0">
                <a:solidFill>
                  <a:srgbClr val="2E7787"/>
                </a:solidFill>
                <a:latin typeface="Arial"/>
                <a:cs typeface="Arial"/>
              </a:rPr>
              <a:t> </a:t>
            </a:r>
            <a:r>
              <a:rPr sz="2950" dirty="0">
                <a:solidFill>
                  <a:srgbClr val="2E7787"/>
                </a:solidFill>
                <a:latin typeface="Arial"/>
                <a:cs typeface="Arial"/>
              </a:rPr>
              <a:t>ή</a:t>
            </a:r>
            <a:r>
              <a:rPr sz="2950" spc="-10"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γίνονται</a:t>
            </a:r>
            <a:r>
              <a:rPr sz="2950" spc="-10" dirty="0">
                <a:solidFill>
                  <a:srgbClr val="2E7787"/>
                </a:solidFill>
                <a:latin typeface="Arial"/>
                <a:cs typeface="Arial"/>
              </a:rPr>
              <a:t> </a:t>
            </a:r>
            <a:r>
              <a:rPr sz="2950" dirty="0">
                <a:solidFill>
                  <a:srgbClr val="2E7787"/>
                </a:solidFill>
                <a:latin typeface="Arial"/>
                <a:cs typeface="Arial"/>
              </a:rPr>
              <a:t>δηλώσεις/</a:t>
            </a:r>
            <a:r>
              <a:rPr sz="2950" spc="-5" dirty="0">
                <a:solidFill>
                  <a:srgbClr val="2E7787"/>
                </a:solidFill>
                <a:latin typeface="Arial"/>
                <a:cs typeface="Arial"/>
              </a:rPr>
              <a:t> </a:t>
            </a:r>
            <a:r>
              <a:rPr sz="2950" dirty="0">
                <a:solidFill>
                  <a:srgbClr val="2E7787"/>
                </a:solidFill>
                <a:latin typeface="Arial"/>
                <a:cs typeface="Arial"/>
              </a:rPr>
              <a:t>συζητήσεις</a:t>
            </a:r>
            <a:r>
              <a:rPr sz="2950" spc="-5"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spc="-20" dirty="0">
                <a:solidFill>
                  <a:srgbClr val="2E7787"/>
                </a:solidFill>
                <a:latin typeface="Arial"/>
                <a:cs typeface="Arial"/>
              </a:rPr>
              <a:t>κάθε </a:t>
            </a:r>
            <a:r>
              <a:rPr sz="2950" dirty="0">
                <a:solidFill>
                  <a:srgbClr val="2E7787"/>
                </a:solidFill>
                <a:latin typeface="Arial"/>
                <a:cs typeface="Arial"/>
              </a:rPr>
              <a:t>θέμα</a:t>
            </a:r>
            <a:r>
              <a:rPr sz="2950" spc="-10"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έχει</a:t>
            </a:r>
            <a:r>
              <a:rPr sz="2950" spc="-5" dirty="0">
                <a:solidFill>
                  <a:srgbClr val="2E7787"/>
                </a:solidFill>
                <a:latin typeface="Arial"/>
                <a:cs typeface="Arial"/>
              </a:rPr>
              <a:t> </a:t>
            </a:r>
            <a:r>
              <a:rPr sz="2950" dirty="0">
                <a:solidFill>
                  <a:srgbClr val="2E7787"/>
                </a:solidFill>
                <a:latin typeface="Arial"/>
                <a:cs typeface="Arial"/>
              </a:rPr>
              <a:t>άμεση</a:t>
            </a:r>
            <a:r>
              <a:rPr sz="2950" spc="-5" dirty="0">
                <a:solidFill>
                  <a:srgbClr val="2E7787"/>
                </a:solidFill>
                <a:latin typeface="Arial"/>
                <a:cs typeface="Arial"/>
              </a:rPr>
              <a:t> </a:t>
            </a:r>
            <a:r>
              <a:rPr sz="2950" dirty="0">
                <a:solidFill>
                  <a:srgbClr val="2E7787"/>
                </a:solidFill>
                <a:latin typeface="Arial"/>
                <a:cs typeface="Arial"/>
              </a:rPr>
              <a:t>ή</a:t>
            </a:r>
            <a:r>
              <a:rPr sz="2950" spc="-5" dirty="0">
                <a:solidFill>
                  <a:srgbClr val="2E7787"/>
                </a:solidFill>
                <a:latin typeface="Arial"/>
                <a:cs typeface="Arial"/>
              </a:rPr>
              <a:t> </a:t>
            </a:r>
            <a:r>
              <a:rPr sz="2950" dirty="0">
                <a:solidFill>
                  <a:srgbClr val="2E7787"/>
                </a:solidFill>
                <a:latin typeface="Arial"/>
                <a:cs typeface="Arial"/>
              </a:rPr>
              <a:t>έμμεση</a:t>
            </a:r>
            <a:r>
              <a:rPr sz="2950" spc="-10" dirty="0">
                <a:solidFill>
                  <a:srgbClr val="2E7787"/>
                </a:solidFill>
                <a:latin typeface="Arial"/>
                <a:cs typeface="Arial"/>
              </a:rPr>
              <a:t> </a:t>
            </a:r>
            <a:r>
              <a:rPr sz="2950" dirty="0">
                <a:solidFill>
                  <a:srgbClr val="2E7787"/>
                </a:solidFill>
                <a:latin typeface="Arial"/>
                <a:cs typeface="Arial"/>
              </a:rPr>
              <a:t>σχέση</a:t>
            </a:r>
            <a:r>
              <a:rPr sz="2950" spc="-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τις</a:t>
            </a:r>
            <a:r>
              <a:rPr sz="2950" spc="-15" dirty="0">
                <a:solidFill>
                  <a:srgbClr val="2E7787"/>
                </a:solidFill>
                <a:latin typeface="Arial"/>
                <a:cs typeface="Arial"/>
              </a:rPr>
              <a:t> </a:t>
            </a:r>
            <a:r>
              <a:rPr sz="2950" spc="-10" dirty="0">
                <a:solidFill>
                  <a:srgbClr val="2E7787"/>
                </a:solidFill>
                <a:latin typeface="Arial"/>
                <a:cs typeface="Arial"/>
              </a:rPr>
              <a:t>εκλογές</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Απαγορεύεται</a:t>
            </a:r>
            <a:r>
              <a:rPr sz="2950" spc="-15" dirty="0">
                <a:solidFill>
                  <a:srgbClr val="2E7787"/>
                </a:solidFill>
                <a:latin typeface="Arial"/>
                <a:cs typeface="Arial"/>
              </a:rPr>
              <a:t> </a:t>
            </a:r>
            <a:r>
              <a:rPr sz="2950" dirty="0">
                <a:solidFill>
                  <a:srgbClr val="2E7787"/>
                </a:solidFill>
                <a:latin typeface="Arial"/>
                <a:cs typeface="Arial"/>
              </a:rPr>
              <a:t>η</a:t>
            </a:r>
            <a:r>
              <a:rPr sz="2950" spc="-10" dirty="0">
                <a:solidFill>
                  <a:srgbClr val="2E7787"/>
                </a:solidFill>
                <a:latin typeface="Arial"/>
                <a:cs typeface="Arial"/>
              </a:rPr>
              <a:t> </a:t>
            </a:r>
            <a:r>
              <a:rPr sz="2950" dirty="0">
                <a:solidFill>
                  <a:srgbClr val="2E7787"/>
                </a:solidFill>
                <a:latin typeface="Arial"/>
                <a:cs typeface="Arial"/>
              </a:rPr>
              <a:t>εγκατάσταση</a:t>
            </a:r>
            <a:r>
              <a:rPr sz="2950" spc="-5" dirty="0">
                <a:solidFill>
                  <a:srgbClr val="2E7787"/>
                </a:solidFill>
                <a:latin typeface="Arial"/>
                <a:cs typeface="Arial"/>
              </a:rPr>
              <a:t> </a:t>
            </a:r>
            <a:r>
              <a:rPr sz="2950" dirty="0">
                <a:solidFill>
                  <a:srgbClr val="2E7787"/>
                </a:solidFill>
                <a:latin typeface="Arial"/>
                <a:cs typeface="Arial"/>
              </a:rPr>
              <a:t>επιτελείων</a:t>
            </a:r>
            <a:r>
              <a:rPr sz="2950" spc="-30"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τραπέζια</a:t>
            </a:r>
            <a:r>
              <a:rPr sz="2950" spc="-10"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καρέκλες</a:t>
            </a:r>
            <a:r>
              <a:rPr sz="2950" spc="-5" dirty="0">
                <a:solidFill>
                  <a:srgbClr val="2E7787"/>
                </a:solidFill>
                <a:latin typeface="Arial"/>
                <a:cs typeface="Arial"/>
              </a:rPr>
              <a:t> </a:t>
            </a:r>
            <a:r>
              <a:rPr sz="2950" dirty="0">
                <a:solidFill>
                  <a:srgbClr val="2E7787"/>
                </a:solidFill>
                <a:latin typeface="Arial"/>
                <a:cs typeface="Arial"/>
              </a:rPr>
              <a:t>έξω</a:t>
            </a:r>
            <a:r>
              <a:rPr sz="2950" spc="-25"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τα</a:t>
            </a:r>
            <a:r>
              <a:rPr sz="2950" spc="-10" dirty="0">
                <a:solidFill>
                  <a:srgbClr val="2E7787"/>
                </a:solidFill>
                <a:latin typeface="Arial"/>
                <a:cs typeface="Arial"/>
              </a:rPr>
              <a:t> </a:t>
            </a:r>
            <a:r>
              <a:rPr sz="2950" dirty="0">
                <a:solidFill>
                  <a:srgbClr val="2E7787"/>
                </a:solidFill>
                <a:latin typeface="Arial"/>
                <a:cs typeface="Arial"/>
              </a:rPr>
              <a:t>εκλογικά</a:t>
            </a:r>
            <a:r>
              <a:rPr sz="2950" spc="-10" dirty="0">
                <a:solidFill>
                  <a:srgbClr val="2E7787"/>
                </a:solidFill>
                <a:latin typeface="Arial"/>
                <a:cs typeface="Arial"/>
              </a:rPr>
              <a:t> κέντρα</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Απαγορεύεται</a:t>
            </a:r>
            <a:r>
              <a:rPr sz="2950" spc="5" dirty="0">
                <a:solidFill>
                  <a:srgbClr val="2E7787"/>
                </a:solidFill>
                <a:latin typeface="Arial"/>
                <a:cs typeface="Arial"/>
              </a:rPr>
              <a:t> </a:t>
            </a:r>
            <a:r>
              <a:rPr sz="2950" dirty="0">
                <a:solidFill>
                  <a:srgbClr val="2E7787"/>
                </a:solidFill>
                <a:latin typeface="Arial"/>
                <a:cs typeface="Arial"/>
              </a:rPr>
              <a:t>η</a:t>
            </a:r>
            <a:r>
              <a:rPr sz="2950" spc="-10" dirty="0">
                <a:solidFill>
                  <a:srgbClr val="2E7787"/>
                </a:solidFill>
                <a:latin typeface="Arial"/>
                <a:cs typeface="Arial"/>
              </a:rPr>
              <a:t> </a:t>
            </a:r>
            <a:r>
              <a:rPr sz="2950" dirty="0">
                <a:solidFill>
                  <a:srgbClr val="2E7787"/>
                </a:solidFill>
                <a:latin typeface="Arial"/>
                <a:cs typeface="Arial"/>
              </a:rPr>
              <a:t>ανάρτηση</a:t>
            </a:r>
            <a:r>
              <a:rPr sz="2950" spc="-10" dirty="0">
                <a:solidFill>
                  <a:srgbClr val="2E7787"/>
                </a:solidFill>
                <a:latin typeface="Arial"/>
                <a:cs typeface="Arial"/>
              </a:rPr>
              <a:t> </a:t>
            </a:r>
            <a:r>
              <a:rPr sz="2950" dirty="0">
                <a:solidFill>
                  <a:srgbClr val="2E7787"/>
                </a:solidFill>
                <a:latin typeface="Arial"/>
                <a:cs typeface="Arial"/>
              </a:rPr>
              <a:t>πινακίδων</a:t>
            </a:r>
            <a:r>
              <a:rPr sz="2950" spc="-5"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αφισών</a:t>
            </a:r>
            <a:r>
              <a:rPr sz="2950" spc="5" dirty="0">
                <a:solidFill>
                  <a:srgbClr val="2E7787"/>
                </a:solidFill>
                <a:latin typeface="Arial"/>
                <a:cs typeface="Arial"/>
              </a:rPr>
              <a:t> </a:t>
            </a:r>
            <a:r>
              <a:rPr sz="2950" dirty="0">
                <a:solidFill>
                  <a:srgbClr val="2E7787"/>
                </a:solidFill>
                <a:latin typeface="Arial"/>
                <a:cs typeface="Arial"/>
              </a:rPr>
              <a:t>που</a:t>
            </a:r>
            <a:r>
              <a:rPr sz="2950" spc="-10" dirty="0">
                <a:solidFill>
                  <a:srgbClr val="2E7787"/>
                </a:solidFill>
                <a:latin typeface="Arial"/>
                <a:cs typeface="Arial"/>
              </a:rPr>
              <a:t> </a:t>
            </a:r>
            <a:r>
              <a:rPr sz="2950" dirty="0">
                <a:solidFill>
                  <a:srgbClr val="2E7787"/>
                </a:solidFill>
                <a:latin typeface="Arial"/>
                <a:cs typeface="Arial"/>
              </a:rPr>
              <a:t>σχετίζονται</a:t>
            </a:r>
            <a:r>
              <a:rPr sz="2950" spc="-5" dirty="0">
                <a:solidFill>
                  <a:srgbClr val="2E7787"/>
                </a:solidFill>
                <a:latin typeface="Arial"/>
                <a:cs typeface="Arial"/>
              </a:rPr>
              <a:t> </a:t>
            </a:r>
            <a:r>
              <a:rPr sz="2950" dirty="0">
                <a:solidFill>
                  <a:srgbClr val="2E7787"/>
                </a:solidFill>
                <a:latin typeface="Arial"/>
                <a:cs typeface="Arial"/>
              </a:rPr>
              <a:t>με</a:t>
            </a:r>
            <a:r>
              <a:rPr sz="2950" spc="-15" dirty="0">
                <a:solidFill>
                  <a:srgbClr val="2E7787"/>
                </a:solidFill>
                <a:latin typeface="Arial"/>
                <a:cs typeface="Arial"/>
              </a:rPr>
              <a:t> </a:t>
            </a:r>
            <a:r>
              <a:rPr sz="2950" dirty="0">
                <a:solidFill>
                  <a:srgbClr val="2E7787"/>
                </a:solidFill>
                <a:latin typeface="Arial"/>
                <a:cs typeface="Arial"/>
              </a:rPr>
              <a:t>τις</a:t>
            </a:r>
            <a:r>
              <a:rPr sz="2950" spc="-10" dirty="0">
                <a:solidFill>
                  <a:srgbClr val="2E7787"/>
                </a:solidFill>
                <a:latin typeface="Arial"/>
                <a:cs typeface="Arial"/>
              </a:rPr>
              <a:t> εκλογές</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Απαγορεύονται</a:t>
            </a:r>
            <a:r>
              <a:rPr sz="2950" spc="5" dirty="0">
                <a:solidFill>
                  <a:srgbClr val="2E7787"/>
                </a:solidFill>
                <a:latin typeface="Arial"/>
                <a:cs typeface="Arial"/>
              </a:rPr>
              <a:t> </a:t>
            </a:r>
            <a:r>
              <a:rPr sz="2950" dirty="0">
                <a:solidFill>
                  <a:srgbClr val="2E7787"/>
                </a:solidFill>
                <a:latin typeface="Arial"/>
                <a:cs typeface="Arial"/>
              </a:rPr>
              <a:t>σχόλια,</a:t>
            </a:r>
            <a:r>
              <a:rPr sz="2950" spc="-10" dirty="0">
                <a:solidFill>
                  <a:srgbClr val="2E7787"/>
                </a:solidFill>
                <a:latin typeface="Arial"/>
                <a:cs typeface="Arial"/>
              </a:rPr>
              <a:t> </a:t>
            </a:r>
            <a:r>
              <a:rPr sz="2950" dirty="0">
                <a:solidFill>
                  <a:srgbClr val="2E7787"/>
                </a:solidFill>
                <a:latin typeface="Arial"/>
                <a:cs typeface="Arial"/>
              </a:rPr>
              <a:t>συζητήσεις,</a:t>
            </a:r>
            <a:r>
              <a:rPr sz="2950" spc="-10" dirty="0">
                <a:solidFill>
                  <a:srgbClr val="2E7787"/>
                </a:solidFill>
                <a:latin typeface="Arial"/>
                <a:cs typeface="Arial"/>
              </a:rPr>
              <a:t> </a:t>
            </a:r>
            <a:r>
              <a:rPr sz="2950" dirty="0">
                <a:solidFill>
                  <a:srgbClr val="2E7787"/>
                </a:solidFill>
                <a:latin typeface="Arial"/>
                <a:cs typeface="Arial"/>
              </a:rPr>
              <a:t>επηρεασμός</a:t>
            </a:r>
            <a:r>
              <a:rPr sz="2950" spc="-5" dirty="0">
                <a:solidFill>
                  <a:srgbClr val="2E7787"/>
                </a:solidFill>
                <a:latin typeface="Arial"/>
                <a:cs typeface="Arial"/>
              </a:rPr>
              <a:t> </a:t>
            </a:r>
            <a:r>
              <a:rPr sz="2950" dirty="0">
                <a:solidFill>
                  <a:srgbClr val="2E7787"/>
                </a:solidFill>
                <a:latin typeface="Arial"/>
                <a:cs typeface="Arial"/>
              </a:rPr>
              <a:t>ψηφοφόρων</a:t>
            </a:r>
            <a:r>
              <a:rPr sz="2950" spc="-30" dirty="0">
                <a:solidFill>
                  <a:srgbClr val="2E7787"/>
                </a:solidFill>
                <a:latin typeface="Arial"/>
                <a:cs typeface="Arial"/>
              </a:rPr>
              <a:t> </a:t>
            </a:r>
            <a:r>
              <a:rPr sz="2950" dirty="0">
                <a:solidFill>
                  <a:srgbClr val="2E7787"/>
                </a:solidFill>
                <a:latin typeface="Arial"/>
                <a:cs typeface="Arial"/>
              </a:rPr>
              <a:t>εντός</a:t>
            </a:r>
            <a:r>
              <a:rPr sz="2950" spc="-20"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εκτός</a:t>
            </a:r>
            <a:r>
              <a:rPr sz="2950" spc="-5" dirty="0">
                <a:solidFill>
                  <a:srgbClr val="2E7787"/>
                </a:solidFill>
                <a:latin typeface="Arial"/>
                <a:cs typeface="Arial"/>
              </a:rPr>
              <a:t> </a:t>
            </a:r>
            <a:r>
              <a:rPr sz="2950" dirty="0">
                <a:solidFill>
                  <a:srgbClr val="2E7787"/>
                </a:solidFill>
                <a:latin typeface="Arial"/>
                <a:cs typeface="Arial"/>
              </a:rPr>
              <a:t>του</a:t>
            </a:r>
            <a:r>
              <a:rPr sz="2950" spc="-10" dirty="0">
                <a:solidFill>
                  <a:srgbClr val="2E7787"/>
                </a:solidFill>
                <a:latin typeface="Arial"/>
                <a:cs typeface="Arial"/>
              </a:rPr>
              <a:t> </a:t>
            </a:r>
            <a:r>
              <a:rPr sz="2950" dirty="0">
                <a:solidFill>
                  <a:srgbClr val="2E7787"/>
                </a:solidFill>
                <a:latin typeface="Arial"/>
                <a:cs typeface="Arial"/>
              </a:rPr>
              <a:t>εκλογικού</a:t>
            </a:r>
            <a:r>
              <a:rPr sz="2950" spc="-20" dirty="0">
                <a:solidFill>
                  <a:srgbClr val="2E7787"/>
                </a:solidFill>
                <a:latin typeface="Arial"/>
                <a:cs typeface="Arial"/>
              </a:rPr>
              <a:t> </a:t>
            </a:r>
            <a:r>
              <a:rPr sz="2950" spc="-10" dirty="0">
                <a:solidFill>
                  <a:srgbClr val="2E7787"/>
                </a:solidFill>
                <a:latin typeface="Arial"/>
                <a:cs typeface="Arial"/>
              </a:rPr>
              <a:t>κέντρου</a:t>
            </a:r>
            <a:endParaRPr sz="2950">
              <a:latin typeface="Arial"/>
              <a:cs typeface="Arial"/>
            </a:endParaRPr>
          </a:p>
          <a:p>
            <a:pPr>
              <a:lnSpc>
                <a:spcPct val="100000"/>
              </a:lnSpc>
            </a:pPr>
            <a:endParaRPr sz="2950">
              <a:latin typeface="Arial"/>
              <a:cs typeface="Arial"/>
            </a:endParaRPr>
          </a:p>
          <a:p>
            <a:pPr>
              <a:lnSpc>
                <a:spcPct val="100000"/>
              </a:lnSpc>
              <a:spcBef>
                <a:spcPts val="1190"/>
              </a:spcBef>
            </a:pPr>
            <a:endParaRPr sz="2950">
              <a:latin typeface="Arial"/>
              <a:cs typeface="Arial"/>
            </a:endParaRPr>
          </a:p>
          <a:p>
            <a:pPr marL="12700">
              <a:lnSpc>
                <a:spcPct val="100000"/>
              </a:lnSpc>
            </a:pPr>
            <a:r>
              <a:rPr sz="2950" dirty="0">
                <a:solidFill>
                  <a:srgbClr val="E28B18"/>
                </a:solidFill>
                <a:latin typeface="Arial"/>
                <a:cs typeface="Arial"/>
              </a:rPr>
              <a:t>Όπου</a:t>
            </a:r>
            <a:r>
              <a:rPr sz="2950" spc="-10" dirty="0">
                <a:solidFill>
                  <a:srgbClr val="E28B18"/>
                </a:solidFill>
                <a:latin typeface="Arial"/>
                <a:cs typeface="Arial"/>
              </a:rPr>
              <a:t> </a:t>
            </a:r>
            <a:r>
              <a:rPr sz="2950" dirty="0">
                <a:solidFill>
                  <a:srgbClr val="E28B18"/>
                </a:solidFill>
                <a:latin typeface="Arial"/>
                <a:cs typeface="Arial"/>
              </a:rPr>
              <a:t>εντοπίζονται</a:t>
            </a:r>
            <a:r>
              <a:rPr sz="2950" spc="-5" dirty="0">
                <a:solidFill>
                  <a:srgbClr val="E28B18"/>
                </a:solidFill>
                <a:latin typeface="Arial"/>
                <a:cs typeface="Arial"/>
              </a:rPr>
              <a:t> </a:t>
            </a:r>
            <a:r>
              <a:rPr sz="2950" dirty="0">
                <a:solidFill>
                  <a:srgbClr val="E28B18"/>
                </a:solidFill>
                <a:latin typeface="Arial"/>
                <a:cs typeface="Arial"/>
              </a:rPr>
              <a:t>τέτοια</a:t>
            </a:r>
            <a:r>
              <a:rPr sz="2950" spc="-20" dirty="0">
                <a:solidFill>
                  <a:srgbClr val="E28B18"/>
                </a:solidFill>
                <a:latin typeface="Arial"/>
                <a:cs typeface="Arial"/>
              </a:rPr>
              <a:t> </a:t>
            </a:r>
            <a:r>
              <a:rPr sz="2950" dirty="0">
                <a:solidFill>
                  <a:srgbClr val="E28B18"/>
                </a:solidFill>
                <a:latin typeface="Arial"/>
                <a:cs typeface="Arial"/>
              </a:rPr>
              <a:t>φαινόμενα,</a:t>
            </a:r>
            <a:r>
              <a:rPr sz="2950" spc="-10" dirty="0">
                <a:solidFill>
                  <a:srgbClr val="E28B18"/>
                </a:solidFill>
                <a:latin typeface="Arial"/>
                <a:cs typeface="Arial"/>
              </a:rPr>
              <a:t> </a:t>
            </a:r>
            <a:r>
              <a:rPr sz="2950" dirty="0">
                <a:solidFill>
                  <a:srgbClr val="E28B18"/>
                </a:solidFill>
                <a:latin typeface="Arial"/>
                <a:cs typeface="Arial"/>
              </a:rPr>
              <a:t>ο/η</a:t>
            </a:r>
            <a:r>
              <a:rPr sz="2950" spc="10" dirty="0">
                <a:solidFill>
                  <a:srgbClr val="E28B18"/>
                </a:solidFill>
                <a:latin typeface="Arial"/>
                <a:cs typeface="Arial"/>
              </a:rPr>
              <a:t> </a:t>
            </a:r>
            <a:r>
              <a:rPr sz="2950" dirty="0">
                <a:solidFill>
                  <a:srgbClr val="E28B18"/>
                </a:solidFill>
                <a:latin typeface="Arial"/>
                <a:cs typeface="Arial"/>
              </a:rPr>
              <a:t>Προεδρεύων</a:t>
            </a:r>
            <a:r>
              <a:rPr sz="2950" spc="-25" dirty="0">
                <a:solidFill>
                  <a:srgbClr val="E28B18"/>
                </a:solidFill>
                <a:latin typeface="Arial"/>
                <a:cs typeface="Arial"/>
              </a:rPr>
              <a:t> </a:t>
            </a:r>
            <a:r>
              <a:rPr sz="2950" dirty="0">
                <a:solidFill>
                  <a:srgbClr val="E28B18"/>
                </a:solidFill>
                <a:latin typeface="Arial"/>
                <a:cs typeface="Arial"/>
              </a:rPr>
              <a:t>καλεί</a:t>
            </a:r>
            <a:r>
              <a:rPr sz="2950" spc="-10" dirty="0">
                <a:solidFill>
                  <a:srgbClr val="E28B18"/>
                </a:solidFill>
                <a:latin typeface="Arial"/>
                <a:cs typeface="Arial"/>
              </a:rPr>
              <a:t> </a:t>
            </a:r>
            <a:r>
              <a:rPr sz="2950" dirty="0">
                <a:solidFill>
                  <a:srgbClr val="E28B18"/>
                </a:solidFill>
                <a:latin typeface="Arial"/>
                <a:cs typeface="Arial"/>
              </a:rPr>
              <a:t>την</a:t>
            </a:r>
            <a:r>
              <a:rPr sz="2950" spc="-5" dirty="0">
                <a:solidFill>
                  <a:srgbClr val="E28B18"/>
                </a:solidFill>
                <a:latin typeface="Arial"/>
                <a:cs typeface="Arial"/>
              </a:rPr>
              <a:t> </a:t>
            </a:r>
            <a:r>
              <a:rPr sz="2950" dirty="0">
                <a:solidFill>
                  <a:srgbClr val="E28B18"/>
                </a:solidFill>
                <a:latin typeface="Arial"/>
                <a:cs typeface="Arial"/>
              </a:rPr>
              <a:t>Αστυνομία</a:t>
            </a:r>
            <a:r>
              <a:rPr sz="2950" spc="-5" dirty="0">
                <a:solidFill>
                  <a:srgbClr val="E28B18"/>
                </a:solidFill>
                <a:latin typeface="Arial"/>
                <a:cs typeface="Arial"/>
              </a:rPr>
              <a:t> </a:t>
            </a:r>
            <a:r>
              <a:rPr sz="2950" dirty="0">
                <a:solidFill>
                  <a:srgbClr val="E28B18"/>
                </a:solidFill>
                <a:latin typeface="Arial"/>
                <a:cs typeface="Arial"/>
              </a:rPr>
              <a:t>για</a:t>
            </a:r>
            <a:r>
              <a:rPr sz="2950" spc="-5" dirty="0">
                <a:solidFill>
                  <a:srgbClr val="E28B18"/>
                </a:solidFill>
                <a:latin typeface="Arial"/>
                <a:cs typeface="Arial"/>
              </a:rPr>
              <a:t> </a:t>
            </a:r>
            <a:r>
              <a:rPr sz="2950" dirty="0">
                <a:solidFill>
                  <a:srgbClr val="E28B18"/>
                </a:solidFill>
                <a:latin typeface="Arial"/>
                <a:cs typeface="Arial"/>
              </a:rPr>
              <a:t>απομάκρυνσή</a:t>
            </a:r>
            <a:r>
              <a:rPr sz="2950" spc="20" dirty="0">
                <a:solidFill>
                  <a:srgbClr val="E28B18"/>
                </a:solidFill>
                <a:latin typeface="Arial"/>
                <a:cs typeface="Arial"/>
              </a:rPr>
              <a:t> </a:t>
            </a:r>
            <a:r>
              <a:rPr sz="2950" dirty="0">
                <a:solidFill>
                  <a:srgbClr val="E28B18"/>
                </a:solidFill>
                <a:latin typeface="Arial"/>
                <a:cs typeface="Arial"/>
              </a:rPr>
              <a:t>των</a:t>
            </a:r>
            <a:r>
              <a:rPr sz="2950" spc="-10" dirty="0">
                <a:solidFill>
                  <a:srgbClr val="E28B18"/>
                </a:solidFill>
                <a:latin typeface="Arial"/>
                <a:cs typeface="Arial"/>
              </a:rPr>
              <a:t> ατόμων</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Ημέρα</a:t>
            </a:r>
            <a:r>
              <a:rPr spc="27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2878668"/>
            <a:ext cx="17386935" cy="6039485"/>
          </a:xfrm>
          <a:prstGeom prst="rect">
            <a:avLst/>
          </a:prstGeom>
        </p:spPr>
        <p:txBody>
          <a:bodyPr vert="horz" wrap="square" lIns="0" tIns="238125" rIns="0" bIns="0" rtlCol="0">
            <a:spAutoFit/>
          </a:bodyPr>
          <a:lstStyle/>
          <a:p>
            <a:pPr marL="389255">
              <a:lnSpc>
                <a:spcPct val="100000"/>
              </a:lnSpc>
              <a:spcBef>
                <a:spcPts val="1875"/>
              </a:spcBef>
            </a:pPr>
            <a:r>
              <a:rPr sz="3600" b="1" dirty="0">
                <a:solidFill>
                  <a:srgbClr val="E28B18"/>
                </a:solidFill>
                <a:latin typeface="Arial"/>
                <a:cs typeface="Arial"/>
              </a:rPr>
              <a:t>6:00</a:t>
            </a:r>
            <a:r>
              <a:rPr sz="3600" b="1" spc="-20" dirty="0">
                <a:solidFill>
                  <a:srgbClr val="E28B18"/>
                </a:solidFill>
                <a:latin typeface="Arial"/>
                <a:cs typeface="Arial"/>
              </a:rPr>
              <a:t> π.μ.</a:t>
            </a:r>
            <a:endParaRPr sz="3600">
              <a:latin typeface="Arial"/>
              <a:cs typeface="Arial"/>
            </a:endParaRPr>
          </a:p>
          <a:p>
            <a:pPr marL="483870" indent="-471170" algn="just">
              <a:lnSpc>
                <a:spcPct val="100000"/>
              </a:lnSpc>
              <a:spcBef>
                <a:spcPts val="2330"/>
              </a:spcBef>
              <a:buSzPct val="120338"/>
              <a:buChar char="•"/>
              <a:tabLst>
                <a:tab pos="483870" algn="l"/>
              </a:tabLst>
            </a:pPr>
            <a:r>
              <a:rPr sz="2950" dirty="0">
                <a:solidFill>
                  <a:srgbClr val="2E7787"/>
                </a:solidFill>
                <a:latin typeface="Arial"/>
                <a:cs typeface="Arial"/>
              </a:rPr>
              <a:t>Παρουσίαση</a:t>
            </a:r>
            <a:r>
              <a:rPr sz="2950" spc="-5" dirty="0">
                <a:solidFill>
                  <a:srgbClr val="2E7787"/>
                </a:solidFill>
                <a:latin typeface="Arial"/>
                <a:cs typeface="Arial"/>
              </a:rPr>
              <a:t> </a:t>
            </a:r>
            <a:r>
              <a:rPr sz="2950" dirty="0">
                <a:solidFill>
                  <a:srgbClr val="2E7787"/>
                </a:solidFill>
                <a:latin typeface="Arial"/>
                <a:cs typeface="Arial"/>
              </a:rPr>
              <a:t>όλων</a:t>
            </a:r>
            <a:r>
              <a:rPr sz="2950" spc="-15" dirty="0">
                <a:solidFill>
                  <a:srgbClr val="2E7787"/>
                </a:solidFill>
                <a:latin typeface="Arial"/>
                <a:cs typeface="Arial"/>
              </a:rPr>
              <a:t> </a:t>
            </a:r>
            <a:r>
              <a:rPr sz="2950" dirty="0">
                <a:solidFill>
                  <a:srgbClr val="2E7787"/>
                </a:solidFill>
                <a:latin typeface="Arial"/>
                <a:cs typeface="Arial"/>
              </a:rPr>
              <a:t>των</a:t>
            </a:r>
            <a:r>
              <a:rPr sz="2950" spc="-15" dirty="0">
                <a:solidFill>
                  <a:srgbClr val="2E7787"/>
                </a:solidFill>
                <a:latin typeface="Arial"/>
                <a:cs typeface="Arial"/>
              </a:rPr>
              <a:t> </a:t>
            </a:r>
            <a:r>
              <a:rPr sz="2950" dirty="0">
                <a:solidFill>
                  <a:srgbClr val="2E7787"/>
                </a:solidFill>
                <a:latin typeface="Arial"/>
                <a:cs typeface="Arial"/>
              </a:rPr>
              <a:t>υπαλλήλων</a:t>
            </a:r>
            <a:r>
              <a:rPr sz="2950" spc="5" dirty="0">
                <a:solidFill>
                  <a:srgbClr val="2E7787"/>
                </a:solidFill>
                <a:latin typeface="Arial"/>
                <a:cs typeface="Arial"/>
              </a:rPr>
              <a:t> </a:t>
            </a:r>
            <a:r>
              <a:rPr sz="2950" dirty="0">
                <a:solidFill>
                  <a:srgbClr val="2E7787"/>
                </a:solidFill>
                <a:latin typeface="Arial"/>
                <a:cs typeface="Arial"/>
              </a:rPr>
              <a:t>στο</a:t>
            </a:r>
            <a:r>
              <a:rPr sz="2950" spc="-15" dirty="0">
                <a:solidFill>
                  <a:srgbClr val="2E7787"/>
                </a:solidFill>
                <a:latin typeface="Arial"/>
                <a:cs typeface="Arial"/>
              </a:rPr>
              <a:t> </a:t>
            </a:r>
            <a:r>
              <a:rPr sz="2950" dirty="0">
                <a:solidFill>
                  <a:srgbClr val="2E7787"/>
                </a:solidFill>
                <a:latin typeface="Arial"/>
                <a:cs typeface="Arial"/>
              </a:rPr>
              <a:t>εκλογικό</a:t>
            </a:r>
            <a:r>
              <a:rPr sz="2950" spc="-25" dirty="0">
                <a:solidFill>
                  <a:srgbClr val="2E7787"/>
                </a:solidFill>
                <a:latin typeface="Arial"/>
                <a:cs typeface="Arial"/>
              </a:rPr>
              <a:t> </a:t>
            </a:r>
            <a:r>
              <a:rPr sz="2950" spc="-10" dirty="0">
                <a:solidFill>
                  <a:srgbClr val="2E7787"/>
                </a:solidFill>
                <a:latin typeface="Arial"/>
                <a:cs typeface="Arial"/>
              </a:rPr>
              <a:t>κέντρο</a:t>
            </a:r>
            <a:endParaRPr sz="2950">
              <a:latin typeface="Arial"/>
              <a:cs typeface="Arial"/>
            </a:endParaRPr>
          </a:p>
          <a:p>
            <a:pPr marL="483870" indent="-471170" algn="just">
              <a:lnSpc>
                <a:spcPct val="100000"/>
              </a:lnSpc>
              <a:spcBef>
                <a:spcPts val="2215"/>
              </a:spcBef>
              <a:buSzPct val="120338"/>
              <a:buChar char="•"/>
              <a:tabLst>
                <a:tab pos="483870" algn="l"/>
              </a:tabLst>
            </a:pPr>
            <a:r>
              <a:rPr sz="2950" dirty="0">
                <a:solidFill>
                  <a:srgbClr val="2E7787"/>
                </a:solidFill>
                <a:latin typeface="Arial"/>
                <a:cs typeface="Arial"/>
              </a:rPr>
              <a:t>Προσέλευση</a:t>
            </a:r>
            <a:r>
              <a:rPr sz="2950" spc="-60" dirty="0">
                <a:solidFill>
                  <a:srgbClr val="2E7787"/>
                </a:solidFill>
                <a:latin typeface="Arial"/>
                <a:cs typeface="Arial"/>
              </a:rPr>
              <a:t> </a:t>
            </a:r>
            <a:r>
              <a:rPr sz="2950" dirty="0">
                <a:solidFill>
                  <a:srgbClr val="2E7787"/>
                </a:solidFill>
                <a:latin typeface="Arial"/>
                <a:cs typeface="Arial"/>
              </a:rPr>
              <a:t>με</a:t>
            </a:r>
            <a:r>
              <a:rPr sz="2950" spc="-40" dirty="0">
                <a:solidFill>
                  <a:srgbClr val="2E7787"/>
                </a:solidFill>
                <a:latin typeface="Arial"/>
                <a:cs typeface="Arial"/>
              </a:rPr>
              <a:t> </a:t>
            </a:r>
            <a:r>
              <a:rPr sz="2950" dirty="0">
                <a:solidFill>
                  <a:srgbClr val="2E7787"/>
                </a:solidFill>
                <a:latin typeface="Arial"/>
                <a:cs typeface="Arial"/>
              </a:rPr>
              <a:t>2</a:t>
            </a:r>
            <a:r>
              <a:rPr sz="2950" spc="-40" dirty="0">
                <a:solidFill>
                  <a:srgbClr val="2E7787"/>
                </a:solidFill>
                <a:latin typeface="Arial"/>
                <a:cs typeface="Arial"/>
              </a:rPr>
              <a:t> </a:t>
            </a:r>
            <a:r>
              <a:rPr sz="2950" dirty="0">
                <a:solidFill>
                  <a:srgbClr val="2E7787"/>
                </a:solidFill>
                <a:latin typeface="Arial"/>
                <a:cs typeface="Arial"/>
              </a:rPr>
              <a:t>τουλάχιστον</a:t>
            </a:r>
            <a:r>
              <a:rPr sz="2950" spc="-35" dirty="0">
                <a:solidFill>
                  <a:srgbClr val="2E7787"/>
                </a:solidFill>
                <a:latin typeface="Arial"/>
                <a:cs typeface="Arial"/>
              </a:rPr>
              <a:t> </a:t>
            </a:r>
            <a:r>
              <a:rPr sz="2950" dirty="0">
                <a:solidFill>
                  <a:srgbClr val="2E7787"/>
                </a:solidFill>
                <a:latin typeface="Arial"/>
                <a:cs typeface="Arial"/>
              </a:rPr>
              <a:t>ιδιωτικά</a:t>
            </a:r>
            <a:r>
              <a:rPr sz="2950" spc="-45" dirty="0">
                <a:solidFill>
                  <a:srgbClr val="2E7787"/>
                </a:solidFill>
                <a:latin typeface="Arial"/>
                <a:cs typeface="Arial"/>
              </a:rPr>
              <a:t> </a:t>
            </a:r>
            <a:r>
              <a:rPr sz="2950" dirty="0">
                <a:solidFill>
                  <a:srgbClr val="2E7787"/>
                </a:solidFill>
                <a:latin typeface="Arial"/>
                <a:cs typeface="Arial"/>
              </a:rPr>
              <a:t>οχήματα</a:t>
            </a:r>
            <a:r>
              <a:rPr sz="2950" spc="-20" dirty="0">
                <a:solidFill>
                  <a:srgbClr val="2E7787"/>
                </a:solidFill>
                <a:latin typeface="Arial"/>
                <a:cs typeface="Arial"/>
              </a:rPr>
              <a:t> </a:t>
            </a:r>
            <a:r>
              <a:rPr sz="2650" dirty="0">
                <a:solidFill>
                  <a:srgbClr val="2E7787"/>
                </a:solidFill>
                <a:latin typeface="Arial"/>
                <a:cs typeface="Arial"/>
              </a:rPr>
              <a:t>(το</a:t>
            </a:r>
            <a:r>
              <a:rPr sz="2650" spc="-65" dirty="0">
                <a:solidFill>
                  <a:srgbClr val="2E7787"/>
                </a:solidFill>
                <a:latin typeface="Arial"/>
                <a:cs typeface="Arial"/>
              </a:rPr>
              <a:t> </a:t>
            </a:r>
            <a:r>
              <a:rPr sz="2650" dirty="0">
                <a:solidFill>
                  <a:srgbClr val="2E7787"/>
                </a:solidFill>
                <a:latin typeface="Arial"/>
                <a:cs typeface="Arial"/>
              </a:rPr>
              <a:t>ένα</a:t>
            </a:r>
            <a:r>
              <a:rPr sz="2650" spc="-55" dirty="0">
                <a:solidFill>
                  <a:srgbClr val="2E7787"/>
                </a:solidFill>
                <a:latin typeface="Arial"/>
                <a:cs typeface="Arial"/>
              </a:rPr>
              <a:t> </a:t>
            </a:r>
            <a:r>
              <a:rPr sz="2650" spc="-10" dirty="0">
                <a:solidFill>
                  <a:srgbClr val="2E7787"/>
                </a:solidFill>
                <a:latin typeface="Arial"/>
                <a:cs typeface="Arial"/>
              </a:rPr>
              <a:t>προορίζεται</a:t>
            </a:r>
            <a:r>
              <a:rPr sz="2650" spc="-45" dirty="0">
                <a:solidFill>
                  <a:srgbClr val="2E7787"/>
                </a:solidFill>
                <a:latin typeface="Arial"/>
                <a:cs typeface="Arial"/>
              </a:rPr>
              <a:t> </a:t>
            </a:r>
            <a:r>
              <a:rPr sz="2650" dirty="0">
                <a:solidFill>
                  <a:srgbClr val="2E7787"/>
                </a:solidFill>
                <a:latin typeface="Arial"/>
                <a:cs typeface="Arial"/>
              </a:rPr>
              <a:t>για</a:t>
            </a:r>
            <a:r>
              <a:rPr sz="2650" spc="-55" dirty="0">
                <a:solidFill>
                  <a:srgbClr val="2E7787"/>
                </a:solidFill>
                <a:latin typeface="Arial"/>
                <a:cs typeface="Arial"/>
              </a:rPr>
              <a:t> </a:t>
            </a:r>
            <a:r>
              <a:rPr sz="2650" dirty="0">
                <a:solidFill>
                  <a:srgbClr val="2E7787"/>
                </a:solidFill>
                <a:latin typeface="Arial"/>
                <a:cs typeface="Arial"/>
              </a:rPr>
              <a:t>επιστροφή</a:t>
            </a:r>
            <a:r>
              <a:rPr sz="2650" spc="-50" dirty="0">
                <a:solidFill>
                  <a:srgbClr val="2E7787"/>
                </a:solidFill>
                <a:latin typeface="Arial"/>
                <a:cs typeface="Arial"/>
              </a:rPr>
              <a:t> </a:t>
            </a:r>
            <a:r>
              <a:rPr sz="2650" dirty="0">
                <a:solidFill>
                  <a:srgbClr val="2E7787"/>
                </a:solidFill>
                <a:latin typeface="Arial"/>
                <a:cs typeface="Arial"/>
              </a:rPr>
              <a:t>της</a:t>
            </a:r>
            <a:r>
              <a:rPr sz="2650" spc="-55" dirty="0">
                <a:solidFill>
                  <a:srgbClr val="2E7787"/>
                </a:solidFill>
                <a:latin typeface="Arial"/>
                <a:cs typeface="Arial"/>
              </a:rPr>
              <a:t> </a:t>
            </a:r>
            <a:r>
              <a:rPr sz="2650" spc="-10" dirty="0">
                <a:solidFill>
                  <a:srgbClr val="2E7787"/>
                </a:solidFill>
                <a:latin typeface="Arial"/>
                <a:cs typeface="Arial"/>
              </a:rPr>
              <a:t>κάλπης)</a:t>
            </a:r>
            <a:endParaRPr sz="2650">
              <a:latin typeface="Arial"/>
              <a:cs typeface="Arial"/>
            </a:endParaRPr>
          </a:p>
          <a:p>
            <a:pPr marL="389255" marR="968375">
              <a:lnSpc>
                <a:spcPct val="119200"/>
              </a:lnSpc>
              <a:spcBef>
                <a:spcPts val="1540"/>
              </a:spcBef>
            </a:pPr>
            <a:r>
              <a:rPr sz="2950" spc="-10" dirty="0">
                <a:solidFill>
                  <a:srgbClr val="2E7787"/>
                </a:solidFill>
                <a:latin typeface="Arial"/>
                <a:cs typeface="Arial"/>
              </a:rPr>
              <a:t>(</a:t>
            </a:r>
            <a:r>
              <a:rPr sz="2650" spc="-10" dirty="0">
                <a:solidFill>
                  <a:srgbClr val="2E7787"/>
                </a:solidFill>
                <a:latin typeface="Arial"/>
                <a:cs typeface="Arial"/>
              </a:rPr>
              <a:t>Οδοιπορικά</a:t>
            </a:r>
            <a:r>
              <a:rPr sz="2650" spc="-80" dirty="0">
                <a:solidFill>
                  <a:srgbClr val="2E7787"/>
                </a:solidFill>
                <a:latin typeface="Arial"/>
                <a:cs typeface="Arial"/>
              </a:rPr>
              <a:t> </a:t>
            </a:r>
            <a:r>
              <a:rPr sz="2650" spc="-10" dirty="0">
                <a:solidFill>
                  <a:srgbClr val="2E7787"/>
                </a:solidFill>
                <a:latin typeface="Arial"/>
                <a:cs typeface="Arial"/>
              </a:rPr>
              <a:t>καταβάλλονται</a:t>
            </a:r>
            <a:r>
              <a:rPr sz="2650" spc="-110" dirty="0">
                <a:solidFill>
                  <a:srgbClr val="2E7787"/>
                </a:solidFill>
                <a:latin typeface="Arial"/>
                <a:cs typeface="Arial"/>
              </a:rPr>
              <a:t> </a:t>
            </a:r>
            <a:r>
              <a:rPr sz="2650" dirty="0">
                <a:solidFill>
                  <a:srgbClr val="2E7787"/>
                </a:solidFill>
                <a:latin typeface="Arial"/>
                <a:cs typeface="Arial"/>
              </a:rPr>
              <a:t>μόνο</a:t>
            </a:r>
            <a:r>
              <a:rPr sz="2650" spc="-90" dirty="0">
                <a:solidFill>
                  <a:srgbClr val="2E7787"/>
                </a:solidFill>
                <a:latin typeface="Arial"/>
                <a:cs typeface="Arial"/>
              </a:rPr>
              <a:t> </a:t>
            </a:r>
            <a:r>
              <a:rPr sz="2650" dirty="0">
                <a:solidFill>
                  <a:srgbClr val="2E7787"/>
                </a:solidFill>
                <a:latin typeface="Arial"/>
                <a:cs typeface="Arial"/>
              </a:rPr>
              <a:t>σε</a:t>
            </a:r>
            <a:r>
              <a:rPr sz="2650" spc="-90" dirty="0">
                <a:solidFill>
                  <a:srgbClr val="2E7787"/>
                </a:solidFill>
                <a:latin typeface="Arial"/>
                <a:cs typeface="Arial"/>
              </a:rPr>
              <a:t> </a:t>
            </a:r>
            <a:r>
              <a:rPr sz="2650" dirty="0">
                <a:solidFill>
                  <a:srgbClr val="2E7787"/>
                </a:solidFill>
                <a:latin typeface="Arial"/>
                <a:cs typeface="Arial"/>
              </a:rPr>
              <a:t>ένα</a:t>
            </a:r>
            <a:r>
              <a:rPr sz="2650" spc="-90" dirty="0">
                <a:solidFill>
                  <a:srgbClr val="2E7787"/>
                </a:solidFill>
                <a:latin typeface="Arial"/>
                <a:cs typeface="Arial"/>
              </a:rPr>
              <a:t> </a:t>
            </a:r>
            <a:r>
              <a:rPr sz="2650" dirty="0">
                <a:solidFill>
                  <a:srgbClr val="2E7787"/>
                </a:solidFill>
                <a:latin typeface="Arial"/>
                <a:cs typeface="Arial"/>
              </a:rPr>
              <a:t>άτομο</a:t>
            </a:r>
            <a:r>
              <a:rPr sz="2650" spc="-80" dirty="0">
                <a:solidFill>
                  <a:srgbClr val="2E7787"/>
                </a:solidFill>
                <a:latin typeface="Arial"/>
                <a:cs typeface="Arial"/>
              </a:rPr>
              <a:t> </a:t>
            </a:r>
            <a:r>
              <a:rPr sz="2650" dirty="0">
                <a:solidFill>
                  <a:srgbClr val="2E7787"/>
                </a:solidFill>
                <a:latin typeface="Arial"/>
                <a:cs typeface="Arial"/>
              </a:rPr>
              <a:t>ανά</a:t>
            </a:r>
            <a:r>
              <a:rPr sz="2650" spc="-85" dirty="0">
                <a:solidFill>
                  <a:srgbClr val="2E7787"/>
                </a:solidFill>
                <a:latin typeface="Arial"/>
                <a:cs typeface="Arial"/>
              </a:rPr>
              <a:t> </a:t>
            </a:r>
            <a:r>
              <a:rPr sz="2650" dirty="0">
                <a:solidFill>
                  <a:srgbClr val="2E7787"/>
                </a:solidFill>
                <a:latin typeface="Arial"/>
                <a:cs typeface="Arial"/>
              </a:rPr>
              <a:t>εκλογικό</a:t>
            </a:r>
            <a:r>
              <a:rPr sz="2650" spc="-105" dirty="0">
                <a:solidFill>
                  <a:srgbClr val="2E7787"/>
                </a:solidFill>
                <a:latin typeface="Arial"/>
                <a:cs typeface="Arial"/>
              </a:rPr>
              <a:t> </a:t>
            </a:r>
            <a:r>
              <a:rPr sz="2650" dirty="0">
                <a:solidFill>
                  <a:srgbClr val="2E7787"/>
                </a:solidFill>
                <a:latin typeface="Arial"/>
                <a:cs typeface="Arial"/>
              </a:rPr>
              <a:t>κέντρο,</a:t>
            </a:r>
            <a:r>
              <a:rPr sz="2650" spc="-100" dirty="0">
                <a:solidFill>
                  <a:srgbClr val="2E7787"/>
                </a:solidFill>
                <a:latin typeface="Arial"/>
                <a:cs typeface="Arial"/>
              </a:rPr>
              <a:t> </a:t>
            </a:r>
            <a:r>
              <a:rPr sz="2650" dirty="0">
                <a:solidFill>
                  <a:srgbClr val="2E7787"/>
                </a:solidFill>
                <a:latin typeface="Arial"/>
                <a:cs typeface="Arial"/>
              </a:rPr>
              <a:t>αν</a:t>
            </a:r>
            <a:r>
              <a:rPr sz="2650" spc="-80" dirty="0">
                <a:solidFill>
                  <a:srgbClr val="2E7787"/>
                </a:solidFill>
                <a:latin typeface="Arial"/>
                <a:cs typeface="Arial"/>
              </a:rPr>
              <a:t> </a:t>
            </a:r>
            <a:r>
              <a:rPr sz="2650" dirty="0">
                <a:solidFill>
                  <a:srgbClr val="2E7787"/>
                </a:solidFill>
                <a:latin typeface="Arial"/>
                <a:cs typeface="Arial"/>
              </a:rPr>
              <a:t>η</a:t>
            </a:r>
            <a:r>
              <a:rPr sz="2650" spc="-95" dirty="0">
                <a:solidFill>
                  <a:srgbClr val="2E7787"/>
                </a:solidFill>
                <a:latin typeface="Arial"/>
                <a:cs typeface="Arial"/>
              </a:rPr>
              <a:t> </a:t>
            </a:r>
            <a:r>
              <a:rPr sz="2650" dirty="0">
                <a:solidFill>
                  <a:srgbClr val="2E7787"/>
                </a:solidFill>
                <a:latin typeface="Arial"/>
                <a:cs typeface="Arial"/>
              </a:rPr>
              <a:t>απόσταση</a:t>
            </a:r>
            <a:r>
              <a:rPr sz="2650" spc="-85" dirty="0">
                <a:solidFill>
                  <a:srgbClr val="2E7787"/>
                </a:solidFill>
                <a:latin typeface="Arial"/>
                <a:cs typeface="Arial"/>
              </a:rPr>
              <a:t> </a:t>
            </a:r>
            <a:r>
              <a:rPr sz="2650" dirty="0">
                <a:solidFill>
                  <a:srgbClr val="2E7787"/>
                </a:solidFill>
                <a:latin typeface="Arial"/>
                <a:cs typeface="Arial"/>
              </a:rPr>
              <a:t>αν</a:t>
            </a:r>
            <a:r>
              <a:rPr sz="2650" spc="-80" dirty="0">
                <a:solidFill>
                  <a:srgbClr val="2E7787"/>
                </a:solidFill>
                <a:latin typeface="Arial"/>
                <a:cs typeface="Arial"/>
              </a:rPr>
              <a:t> </a:t>
            </a:r>
            <a:r>
              <a:rPr sz="2650" dirty="0">
                <a:solidFill>
                  <a:srgbClr val="2E7787"/>
                </a:solidFill>
                <a:latin typeface="Arial"/>
                <a:cs typeface="Arial"/>
              </a:rPr>
              <a:t>η</a:t>
            </a:r>
            <a:r>
              <a:rPr sz="2650" spc="-80" dirty="0">
                <a:solidFill>
                  <a:srgbClr val="2E7787"/>
                </a:solidFill>
                <a:latin typeface="Arial"/>
                <a:cs typeface="Arial"/>
              </a:rPr>
              <a:t> </a:t>
            </a:r>
            <a:r>
              <a:rPr sz="2650" dirty="0">
                <a:solidFill>
                  <a:srgbClr val="2E7787"/>
                </a:solidFill>
                <a:latin typeface="Arial"/>
                <a:cs typeface="Arial"/>
              </a:rPr>
              <a:t>απόσταση</a:t>
            </a:r>
            <a:r>
              <a:rPr sz="2650" spc="-80" dirty="0">
                <a:solidFill>
                  <a:srgbClr val="2E7787"/>
                </a:solidFill>
                <a:latin typeface="Arial"/>
                <a:cs typeface="Arial"/>
              </a:rPr>
              <a:t> </a:t>
            </a:r>
            <a:r>
              <a:rPr sz="2650" dirty="0">
                <a:solidFill>
                  <a:srgbClr val="2E7787"/>
                </a:solidFill>
                <a:latin typeface="Arial"/>
                <a:cs typeface="Arial"/>
              </a:rPr>
              <a:t>από</a:t>
            </a:r>
            <a:r>
              <a:rPr sz="2650" spc="-90" dirty="0">
                <a:solidFill>
                  <a:srgbClr val="2E7787"/>
                </a:solidFill>
                <a:latin typeface="Arial"/>
                <a:cs typeface="Arial"/>
              </a:rPr>
              <a:t> </a:t>
            </a:r>
            <a:r>
              <a:rPr sz="2650" spc="-25" dirty="0">
                <a:solidFill>
                  <a:srgbClr val="2E7787"/>
                </a:solidFill>
                <a:latin typeface="Arial"/>
                <a:cs typeface="Arial"/>
              </a:rPr>
              <a:t>το </a:t>
            </a:r>
            <a:r>
              <a:rPr sz="2650" dirty="0">
                <a:solidFill>
                  <a:srgbClr val="2E7787"/>
                </a:solidFill>
                <a:latin typeface="Arial"/>
                <a:cs typeface="Arial"/>
              </a:rPr>
              <a:t>εκλογικό</a:t>
            </a:r>
            <a:r>
              <a:rPr sz="2650" spc="-120" dirty="0">
                <a:solidFill>
                  <a:srgbClr val="2E7787"/>
                </a:solidFill>
                <a:latin typeface="Arial"/>
                <a:cs typeface="Arial"/>
              </a:rPr>
              <a:t> </a:t>
            </a:r>
            <a:r>
              <a:rPr sz="2650" dirty="0">
                <a:solidFill>
                  <a:srgbClr val="2E7787"/>
                </a:solidFill>
                <a:latin typeface="Arial"/>
                <a:cs typeface="Arial"/>
              </a:rPr>
              <a:t>κέντρο</a:t>
            </a:r>
            <a:r>
              <a:rPr sz="2650" spc="-110" dirty="0">
                <a:solidFill>
                  <a:srgbClr val="2E7787"/>
                </a:solidFill>
                <a:latin typeface="Arial"/>
                <a:cs typeface="Arial"/>
              </a:rPr>
              <a:t> </a:t>
            </a:r>
            <a:r>
              <a:rPr sz="2650" dirty="0">
                <a:solidFill>
                  <a:srgbClr val="2E7787"/>
                </a:solidFill>
                <a:latin typeface="Arial"/>
                <a:cs typeface="Arial"/>
              </a:rPr>
              <a:t>μέχρι</a:t>
            </a:r>
            <a:r>
              <a:rPr sz="2650" spc="-85" dirty="0">
                <a:solidFill>
                  <a:srgbClr val="2E7787"/>
                </a:solidFill>
                <a:latin typeface="Arial"/>
                <a:cs typeface="Arial"/>
              </a:rPr>
              <a:t> </a:t>
            </a:r>
            <a:r>
              <a:rPr sz="2650" dirty="0">
                <a:solidFill>
                  <a:srgbClr val="2E7787"/>
                </a:solidFill>
                <a:latin typeface="Arial"/>
                <a:cs typeface="Arial"/>
              </a:rPr>
              <a:t>το</a:t>
            </a:r>
            <a:r>
              <a:rPr sz="2650" spc="-90" dirty="0">
                <a:solidFill>
                  <a:srgbClr val="2E7787"/>
                </a:solidFill>
                <a:latin typeface="Arial"/>
                <a:cs typeface="Arial"/>
              </a:rPr>
              <a:t> </a:t>
            </a:r>
            <a:r>
              <a:rPr sz="2650" dirty="0">
                <a:solidFill>
                  <a:srgbClr val="2E7787"/>
                </a:solidFill>
                <a:latin typeface="Arial"/>
                <a:cs typeface="Arial"/>
              </a:rPr>
              <a:t>σημείο</a:t>
            </a:r>
            <a:r>
              <a:rPr sz="2650" spc="-95" dirty="0">
                <a:solidFill>
                  <a:srgbClr val="2E7787"/>
                </a:solidFill>
                <a:latin typeface="Arial"/>
                <a:cs typeface="Arial"/>
              </a:rPr>
              <a:t> </a:t>
            </a:r>
            <a:r>
              <a:rPr sz="2650" dirty="0">
                <a:solidFill>
                  <a:srgbClr val="2E7787"/>
                </a:solidFill>
                <a:latin typeface="Arial"/>
                <a:cs typeface="Arial"/>
              </a:rPr>
              <a:t>παράδοσης</a:t>
            </a:r>
            <a:r>
              <a:rPr sz="2650" spc="-100" dirty="0">
                <a:solidFill>
                  <a:srgbClr val="2E7787"/>
                </a:solidFill>
                <a:latin typeface="Arial"/>
                <a:cs typeface="Arial"/>
              </a:rPr>
              <a:t> </a:t>
            </a:r>
            <a:r>
              <a:rPr sz="2650" dirty="0">
                <a:solidFill>
                  <a:srgbClr val="2E7787"/>
                </a:solidFill>
                <a:latin typeface="Arial"/>
                <a:cs typeface="Arial"/>
              </a:rPr>
              <a:t>της</a:t>
            </a:r>
            <a:r>
              <a:rPr sz="2650" spc="-90" dirty="0">
                <a:solidFill>
                  <a:srgbClr val="2E7787"/>
                </a:solidFill>
                <a:latin typeface="Arial"/>
                <a:cs typeface="Arial"/>
              </a:rPr>
              <a:t> </a:t>
            </a:r>
            <a:r>
              <a:rPr sz="2650" dirty="0">
                <a:solidFill>
                  <a:srgbClr val="2E7787"/>
                </a:solidFill>
                <a:latin typeface="Arial"/>
                <a:cs typeface="Arial"/>
              </a:rPr>
              <a:t>κάλπης</a:t>
            </a:r>
            <a:r>
              <a:rPr sz="2650" spc="-105" dirty="0">
                <a:solidFill>
                  <a:srgbClr val="2E7787"/>
                </a:solidFill>
                <a:latin typeface="Arial"/>
                <a:cs typeface="Arial"/>
              </a:rPr>
              <a:t> </a:t>
            </a:r>
            <a:r>
              <a:rPr sz="2650" dirty="0">
                <a:solidFill>
                  <a:srgbClr val="2E7787"/>
                </a:solidFill>
                <a:latin typeface="Arial"/>
                <a:cs typeface="Arial"/>
              </a:rPr>
              <a:t>είναι</a:t>
            </a:r>
            <a:r>
              <a:rPr sz="2650" spc="-90" dirty="0">
                <a:solidFill>
                  <a:srgbClr val="2E7787"/>
                </a:solidFill>
                <a:latin typeface="Arial"/>
                <a:cs typeface="Arial"/>
              </a:rPr>
              <a:t> </a:t>
            </a:r>
            <a:r>
              <a:rPr sz="2650" spc="-10" dirty="0">
                <a:solidFill>
                  <a:srgbClr val="2E7787"/>
                </a:solidFill>
                <a:latin typeface="Arial"/>
                <a:cs typeface="Arial"/>
              </a:rPr>
              <a:t>μεγαλύτερη</a:t>
            </a:r>
            <a:r>
              <a:rPr sz="2650" spc="-105" dirty="0">
                <a:solidFill>
                  <a:srgbClr val="2E7787"/>
                </a:solidFill>
                <a:latin typeface="Arial"/>
                <a:cs typeface="Arial"/>
              </a:rPr>
              <a:t> </a:t>
            </a:r>
            <a:r>
              <a:rPr sz="2650" dirty="0">
                <a:solidFill>
                  <a:srgbClr val="2E7787"/>
                </a:solidFill>
                <a:latin typeface="Arial"/>
                <a:cs typeface="Arial"/>
              </a:rPr>
              <a:t>των</a:t>
            </a:r>
            <a:r>
              <a:rPr sz="2650" spc="-90" dirty="0">
                <a:solidFill>
                  <a:srgbClr val="2E7787"/>
                </a:solidFill>
                <a:latin typeface="Arial"/>
                <a:cs typeface="Arial"/>
              </a:rPr>
              <a:t> </a:t>
            </a:r>
            <a:r>
              <a:rPr sz="2650" dirty="0">
                <a:solidFill>
                  <a:srgbClr val="2E7787"/>
                </a:solidFill>
                <a:latin typeface="Arial"/>
                <a:cs typeface="Arial"/>
              </a:rPr>
              <a:t>25</a:t>
            </a:r>
            <a:r>
              <a:rPr sz="2650" spc="-90" dirty="0">
                <a:solidFill>
                  <a:srgbClr val="2E7787"/>
                </a:solidFill>
                <a:latin typeface="Arial"/>
                <a:cs typeface="Arial"/>
              </a:rPr>
              <a:t> </a:t>
            </a:r>
            <a:r>
              <a:rPr sz="2650" spc="-10" dirty="0">
                <a:solidFill>
                  <a:srgbClr val="2E7787"/>
                </a:solidFill>
                <a:latin typeface="Arial"/>
                <a:cs typeface="Arial"/>
              </a:rPr>
              <a:t>χιλ.)</a:t>
            </a:r>
            <a:endParaRPr sz="2650">
              <a:latin typeface="Arial"/>
              <a:cs typeface="Arial"/>
            </a:endParaRPr>
          </a:p>
          <a:p>
            <a:pPr marL="483870" indent="-471170" algn="just">
              <a:lnSpc>
                <a:spcPct val="100000"/>
              </a:lnSpc>
              <a:spcBef>
                <a:spcPts val="2160"/>
              </a:spcBef>
              <a:buSzPct val="120338"/>
              <a:buChar char="•"/>
              <a:tabLst>
                <a:tab pos="483870" algn="l"/>
              </a:tabLst>
            </a:pPr>
            <a:r>
              <a:rPr sz="2950" dirty="0">
                <a:solidFill>
                  <a:srgbClr val="2E7787"/>
                </a:solidFill>
                <a:latin typeface="Arial"/>
                <a:cs typeface="Arial"/>
              </a:rPr>
              <a:t>Άμεση</a:t>
            </a:r>
            <a:r>
              <a:rPr sz="2950" spc="-10" dirty="0">
                <a:solidFill>
                  <a:srgbClr val="2E7787"/>
                </a:solidFill>
                <a:latin typeface="Arial"/>
                <a:cs typeface="Arial"/>
              </a:rPr>
              <a:t> </a:t>
            </a:r>
            <a:r>
              <a:rPr sz="2950" dirty="0">
                <a:solidFill>
                  <a:srgbClr val="2E7787"/>
                </a:solidFill>
                <a:latin typeface="Arial"/>
                <a:cs typeface="Arial"/>
              </a:rPr>
              <a:t>ενημέρωση</a:t>
            </a:r>
            <a:r>
              <a:rPr sz="2950" spc="-20" dirty="0">
                <a:solidFill>
                  <a:srgbClr val="2E7787"/>
                </a:solidFill>
                <a:latin typeface="Arial"/>
                <a:cs typeface="Arial"/>
              </a:rPr>
              <a:t> </a:t>
            </a:r>
            <a:r>
              <a:rPr sz="2950" dirty="0">
                <a:solidFill>
                  <a:srgbClr val="2E7787"/>
                </a:solidFill>
                <a:latin typeface="Arial"/>
                <a:cs typeface="Arial"/>
              </a:rPr>
              <a:t>του/της</a:t>
            </a:r>
            <a:r>
              <a:rPr sz="2950" spc="-15" dirty="0">
                <a:solidFill>
                  <a:srgbClr val="2E7787"/>
                </a:solidFill>
                <a:latin typeface="Arial"/>
                <a:cs typeface="Arial"/>
              </a:rPr>
              <a:t> </a:t>
            </a:r>
            <a:r>
              <a:rPr sz="2950" dirty="0">
                <a:solidFill>
                  <a:srgbClr val="2E7787"/>
                </a:solidFill>
                <a:latin typeface="Arial"/>
                <a:cs typeface="Arial"/>
              </a:rPr>
              <a:t>Βοηθού</a:t>
            </a:r>
            <a:r>
              <a:rPr sz="2950" spc="-5" dirty="0">
                <a:solidFill>
                  <a:srgbClr val="2E7787"/>
                </a:solidFill>
                <a:latin typeface="Arial"/>
                <a:cs typeface="Arial"/>
              </a:rPr>
              <a:t> </a:t>
            </a:r>
            <a:r>
              <a:rPr sz="2950" spc="-10" dirty="0">
                <a:solidFill>
                  <a:srgbClr val="2E7787"/>
                </a:solidFill>
                <a:latin typeface="Arial"/>
                <a:cs typeface="Arial"/>
              </a:rPr>
              <a:t>Εφόρου</a:t>
            </a:r>
            <a:endParaRPr sz="2950">
              <a:latin typeface="Arial"/>
              <a:cs typeface="Arial"/>
            </a:endParaRPr>
          </a:p>
          <a:p>
            <a:pPr marL="483234" marR="5080" indent="-471170" algn="just">
              <a:lnSpc>
                <a:spcPct val="120800"/>
              </a:lnSpc>
              <a:spcBef>
                <a:spcPts val="1485"/>
              </a:spcBef>
              <a:buSzPct val="120338"/>
              <a:buChar char="•"/>
              <a:tabLst>
                <a:tab pos="483234" algn="l"/>
              </a:tabLst>
            </a:pPr>
            <a:r>
              <a:rPr sz="2950" dirty="0">
                <a:solidFill>
                  <a:srgbClr val="2E7787"/>
                </a:solidFill>
                <a:latin typeface="Arial"/>
                <a:cs typeface="Arial"/>
              </a:rPr>
              <a:t>Ο/η</a:t>
            </a:r>
            <a:r>
              <a:rPr sz="2950" spc="-10" dirty="0">
                <a:solidFill>
                  <a:srgbClr val="2E7787"/>
                </a:solidFill>
                <a:latin typeface="Arial"/>
                <a:cs typeface="Arial"/>
              </a:rPr>
              <a:t> </a:t>
            </a:r>
            <a:r>
              <a:rPr sz="2950" dirty="0">
                <a:solidFill>
                  <a:srgbClr val="2E7787"/>
                </a:solidFill>
                <a:latin typeface="Arial"/>
                <a:cs typeface="Arial"/>
              </a:rPr>
              <a:t>Προεδρεύων</a:t>
            </a:r>
            <a:r>
              <a:rPr sz="2950" spc="-30" dirty="0">
                <a:solidFill>
                  <a:srgbClr val="2E7787"/>
                </a:solidFill>
                <a:latin typeface="Arial"/>
                <a:cs typeface="Arial"/>
              </a:rPr>
              <a:t> </a:t>
            </a:r>
            <a:r>
              <a:rPr sz="2950" dirty="0">
                <a:solidFill>
                  <a:srgbClr val="2E7787"/>
                </a:solidFill>
                <a:latin typeface="Arial"/>
                <a:cs typeface="Arial"/>
              </a:rPr>
              <a:t>είναι</a:t>
            </a:r>
            <a:r>
              <a:rPr sz="2950" spc="-10" dirty="0">
                <a:solidFill>
                  <a:srgbClr val="2E7787"/>
                </a:solidFill>
                <a:latin typeface="Arial"/>
                <a:cs typeface="Arial"/>
              </a:rPr>
              <a:t> </a:t>
            </a:r>
            <a:r>
              <a:rPr sz="2950" dirty="0">
                <a:solidFill>
                  <a:srgbClr val="2E7787"/>
                </a:solidFill>
                <a:latin typeface="Arial"/>
                <a:cs typeface="Arial"/>
              </a:rPr>
              <a:t>υποχρεωμένος/η</a:t>
            </a:r>
            <a:r>
              <a:rPr sz="2950" spc="-15" dirty="0">
                <a:solidFill>
                  <a:srgbClr val="2E7787"/>
                </a:solidFill>
                <a:latin typeface="Arial"/>
                <a:cs typeface="Arial"/>
              </a:rPr>
              <a:t> </a:t>
            </a:r>
            <a:r>
              <a:rPr sz="2950" dirty="0">
                <a:solidFill>
                  <a:srgbClr val="2E7787"/>
                </a:solidFill>
                <a:latin typeface="Arial"/>
                <a:cs typeface="Arial"/>
              </a:rPr>
              <a:t>να</a:t>
            </a:r>
            <a:r>
              <a:rPr sz="2950" spc="-25" dirty="0">
                <a:solidFill>
                  <a:srgbClr val="2E7787"/>
                </a:solidFill>
                <a:latin typeface="Arial"/>
                <a:cs typeface="Arial"/>
              </a:rPr>
              <a:t> </a:t>
            </a:r>
            <a:r>
              <a:rPr sz="2950" dirty="0">
                <a:solidFill>
                  <a:srgbClr val="2E7787"/>
                </a:solidFill>
                <a:latin typeface="Arial"/>
                <a:cs typeface="Arial"/>
              </a:rPr>
              <a:t>φέρει</a:t>
            </a:r>
            <a:r>
              <a:rPr sz="2950" spc="-30" dirty="0">
                <a:solidFill>
                  <a:srgbClr val="2E7787"/>
                </a:solidFill>
                <a:latin typeface="Arial"/>
                <a:cs typeface="Arial"/>
              </a:rPr>
              <a:t> </a:t>
            </a:r>
            <a:r>
              <a:rPr sz="2950" dirty="0">
                <a:solidFill>
                  <a:srgbClr val="2E7787"/>
                </a:solidFill>
                <a:latin typeface="Arial"/>
                <a:cs typeface="Arial"/>
              </a:rPr>
              <a:t>κινητό</a:t>
            </a:r>
            <a:r>
              <a:rPr sz="2950" spc="-10" dirty="0">
                <a:solidFill>
                  <a:srgbClr val="2E7787"/>
                </a:solidFill>
                <a:latin typeface="Arial"/>
                <a:cs typeface="Arial"/>
              </a:rPr>
              <a:t> </a:t>
            </a:r>
            <a:r>
              <a:rPr sz="2950" dirty="0">
                <a:solidFill>
                  <a:srgbClr val="2E7787"/>
                </a:solidFill>
                <a:latin typeface="Arial"/>
                <a:cs typeface="Arial"/>
              </a:rPr>
              <a:t>τηλέφωνο</a:t>
            </a:r>
            <a:r>
              <a:rPr sz="2950" spc="-30"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το</a:t>
            </a:r>
            <a:r>
              <a:rPr sz="2950" spc="-20" dirty="0">
                <a:solidFill>
                  <a:srgbClr val="2E7787"/>
                </a:solidFill>
                <a:latin typeface="Arial"/>
                <a:cs typeface="Arial"/>
              </a:rPr>
              <a:t> </a:t>
            </a:r>
            <a:r>
              <a:rPr sz="2950" dirty="0">
                <a:solidFill>
                  <a:srgbClr val="2E7787"/>
                </a:solidFill>
                <a:latin typeface="Arial"/>
                <a:cs typeface="Arial"/>
              </a:rPr>
              <a:t>έχει</a:t>
            </a:r>
            <a:r>
              <a:rPr sz="2950" spc="-30" dirty="0">
                <a:solidFill>
                  <a:srgbClr val="2E7787"/>
                </a:solidFill>
                <a:latin typeface="Arial"/>
                <a:cs typeface="Arial"/>
              </a:rPr>
              <a:t> </a:t>
            </a:r>
            <a:r>
              <a:rPr sz="2950" dirty="0">
                <a:solidFill>
                  <a:srgbClr val="2E7787"/>
                </a:solidFill>
                <a:latin typeface="Arial"/>
                <a:cs typeface="Arial"/>
              </a:rPr>
              <a:t>ενεργοποιημένο</a:t>
            </a:r>
            <a:r>
              <a:rPr sz="2950" spc="-40" dirty="0">
                <a:solidFill>
                  <a:srgbClr val="2E7787"/>
                </a:solidFill>
                <a:latin typeface="Arial"/>
                <a:cs typeface="Arial"/>
              </a:rPr>
              <a:t> </a:t>
            </a:r>
            <a:r>
              <a:rPr sz="2950" spc="-25" dirty="0">
                <a:solidFill>
                  <a:srgbClr val="2E7787"/>
                </a:solidFill>
                <a:latin typeface="Arial"/>
                <a:cs typeface="Arial"/>
              </a:rPr>
              <a:t>από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ώρα</a:t>
            </a:r>
            <a:r>
              <a:rPr sz="2950" spc="-5" dirty="0">
                <a:solidFill>
                  <a:srgbClr val="2E7787"/>
                </a:solidFill>
                <a:latin typeface="Arial"/>
                <a:cs typeface="Arial"/>
              </a:rPr>
              <a:t> </a:t>
            </a:r>
            <a:r>
              <a:rPr sz="2950" dirty="0">
                <a:solidFill>
                  <a:srgbClr val="2E7787"/>
                </a:solidFill>
                <a:latin typeface="Arial"/>
                <a:cs typeface="Arial"/>
              </a:rPr>
              <a:t>προσέλευσης του/της</a:t>
            </a:r>
            <a:r>
              <a:rPr sz="2950" spc="-5" dirty="0">
                <a:solidFill>
                  <a:srgbClr val="2E7787"/>
                </a:solidFill>
                <a:latin typeface="Arial"/>
                <a:cs typeface="Arial"/>
              </a:rPr>
              <a:t> </a:t>
            </a:r>
            <a:r>
              <a:rPr sz="2950" dirty="0">
                <a:solidFill>
                  <a:srgbClr val="2E7787"/>
                </a:solidFill>
                <a:latin typeface="Arial"/>
                <a:cs typeface="Arial"/>
              </a:rPr>
              <a:t>στο</a:t>
            </a:r>
            <a:r>
              <a:rPr sz="2950" spc="-5" dirty="0">
                <a:solidFill>
                  <a:srgbClr val="2E7787"/>
                </a:solidFill>
                <a:latin typeface="Arial"/>
                <a:cs typeface="Arial"/>
              </a:rPr>
              <a:t> </a:t>
            </a:r>
            <a:r>
              <a:rPr sz="2950" dirty="0">
                <a:solidFill>
                  <a:srgbClr val="2E7787"/>
                </a:solidFill>
                <a:latin typeface="Arial"/>
                <a:cs typeface="Arial"/>
              </a:rPr>
              <a:t>εκλογικό</a:t>
            </a:r>
            <a:r>
              <a:rPr sz="2950" spc="-15" dirty="0">
                <a:solidFill>
                  <a:srgbClr val="2E7787"/>
                </a:solidFill>
                <a:latin typeface="Arial"/>
                <a:cs typeface="Arial"/>
              </a:rPr>
              <a:t> </a:t>
            </a:r>
            <a:r>
              <a:rPr sz="2950" dirty="0">
                <a:solidFill>
                  <a:srgbClr val="2E7787"/>
                </a:solidFill>
                <a:latin typeface="Arial"/>
                <a:cs typeface="Arial"/>
              </a:rPr>
              <a:t>κέντρο,</a:t>
            </a:r>
            <a:r>
              <a:rPr sz="2950" spc="-20" dirty="0">
                <a:solidFill>
                  <a:srgbClr val="2E7787"/>
                </a:solidFill>
                <a:latin typeface="Arial"/>
                <a:cs typeface="Arial"/>
              </a:rPr>
              <a:t> </a:t>
            </a:r>
            <a:r>
              <a:rPr sz="2950" dirty="0">
                <a:solidFill>
                  <a:srgbClr val="2E7787"/>
                </a:solidFill>
                <a:latin typeface="Arial"/>
                <a:cs typeface="Arial"/>
              </a:rPr>
              <a:t>μέχρι</a:t>
            </a:r>
            <a:r>
              <a:rPr sz="2950" spc="-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2</a:t>
            </a:r>
            <a:r>
              <a:rPr sz="2950" spc="-5" dirty="0">
                <a:solidFill>
                  <a:srgbClr val="2E7787"/>
                </a:solidFill>
                <a:latin typeface="Arial"/>
                <a:cs typeface="Arial"/>
              </a:rPr>
              <a:t> </a:t>
            </a:r>
            <a:r>
              <a:rPr sz="2950" dirty="0">
                <a:solidFill>
                  <a:srgbClr val="2E7787"/>
                </a:solidFill>
                <a:latin typeface="Arial"/>
                <a:cs typeface="Arial"/>
              </a:rPr>
              <a:t>ώρες</a:t>
            </a:r>
            <a:r>
              <a:rPr sz="2950" spc="-5" dirty="0">
                <a:solidFill>
                  <a:srgbClr val="2E7787"/>
                </a:solidFill>
                <a:latin typeface="Arial"/>
                <a:cs typeface="Arial"/>
              </a:rPr>
              <a:t> </a:t>
            </a:r>
            <a:r>
              <a:rPr sz="2950" dirty="0">
                <a:solidFill>
                  <a:srgbClr val="2E7787"/>
                </a:solidFill>
                <a:latin typeface="Arial"/>
                <a:cs typeface="Arial"/>
              </a:rPr>
              <a:t>μετά την</a:t>
            </a:r>
            <a:r>
              <a:rPr sz="2950" spc="-5" dirty="0">
                <a:solidFill>
                  <a:srgbClr val="2E7787"/>
                </a:solidFill>
                <a:latin typeface="Arial"/>
                <a:cs typeface="Arial"/>
              </a:rPr>
              <a:t> </a:t>
            </a:r>
            <a:r>
              <a:rPr sz="2950" dirty="0">
                <a:solidFill>
                  <a:srgbClr val="2E7787"/>
                </a:solidFill>
                <a:latin typeface="Arial"/>
                <a:cs typeface="Arial"/>
              </a:rPr>
              <a:t>παράδοση</a:t>
            </a:r>
            <a:r>
              <a:rPr sz="2950" spc="10" dirty="0">
                <a:solidFill>
                  <a:srgbClr val="2E7787"/>
                </a:solidFill>
                <a:latin typeface="Arial"/>
                <a:cs typeface="Arial"/>
              </a:rPr>
              <a:t> </a:t>
            </a:r>
            <a:r>
              <a:rPr sz="2950" dirty="0">
                <a:solidFill>
                  <a:srgbClr val="2E7787"/>
                </a:solidFill>
                <a:latin typeface="Arial"/>
                <a:cs typeface="Arial"/>
              </a:rPr>
              <a:t>της</a:t>
            </a:r>
            <a:r>
              <a:rPr sz="2950" spc="-15" dirty="0">
                <a:solidFill>
                  <a:srgbClr val="2E7787"/>
                </a:solidFill>
                <a:latin typeface="Arial"/>
                <a:cs typeface="Arial"/>
              </a:rPr>
              <a:t> </a:t>
            </a:r>
            <a:r>
              <a:rPr sz="2950" spc="-10" dirty="0">
                <a:solidFill>
                  <a:srgbClr val="2E7787"/>
                </a:solidFill>
                <a:latin typeface="Arial"/>
                <a:cs typeface="Arial"/>
              </a:rPr>
              <a:t>κάλπης </a:t>
            </a:r>
            <a:r>
              <a:rPr sz="2950" dirty="0">
                <a:solidFill>
                  <a:srgbClr val="2E7787"/>
                </a:solidFill>
                <a:latin typeface="Arial"/>
                <a:cs typeface="Arial"/>
              </a:rPr>
              <a:t>στον/ην</a:t>
            </a:r>
            <a:r>
              <a:rPr sz="2950" spc="10" dirty="0">
                <a:solidFill>
                  <a:srgbClr val="2E7787"/>
                </a:solidFill>
                <a:latin typeface="Arial"/>
                <a:cs typeface="Arial"/>
              </a:rPr>
              <a:t> </a:t>
            </a:r>
            <a:r>
              <a:rPr sz="2950" dirty="0">
                <a:solidFill>
                  <a:srgbClr val="2E7787"/>
                </a:solidFill>
                <a:latin typeface="Arial"/>
                <a:cs typeface="Arial"/>
              </a:rPr>
              <a:t>Έφορο</a:t>
            </a:r>
            <a:r>
              <a:rPr sz="2950" spc="5" dirty="0">
                <a:solidFill>
                  <a:srgbClr val="2E7787"/>
                </a:solidFill>
                <a:latin typeface="Arial"/>
                <a:cs typeface="Arial"/>
              </a:rPr>
              <a:t> </a:t>
            </a:r>
            <a:r>
              <a:rPr sz="2950" spc="-10" dirty="0">
                <a:solidFill>
                  <a:srgbClr val="2E7787"/>
                </a:solidFill>
                <a:latin typeface="Arial"/>
                <a:cs typeface="Arial"/>
              </a:rPr>
              <a:t>Εκλογής</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Ημέρα</a:t>
            </a:r>
            <a:r>
              <a:rPr spc="27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2736067"/>
            <a:ext cx="17122775" cy="5381625"/>
          </a:xfrm>
          <a:prstGeom prst="rect">
            <a:avLst/>
          </a:prstGeom>
        </p:spPr>
        <p:txBody>
          <a:bodyPr vert="horz" wrap="square" lIns="0" tIns="237490" rIns="0" bIns="0" rtlCol="0">
            <a:spAutoFit/>
          </a:bodyPr>
          <a:lstStyle/>
          <a:p>
            <a:pPr marL="12700">
              <a:lnSpc>
                <a:spcPct val="100000"/>
              </a:lnSpc>
              <a:spcBef>
                <a:spcPts val="1870"/>
              </a:spcBef>
            </a:pPr>
            <a:r>
              <a:rPr sz="3100" dirty="0">
                <a:solidFill>
                  <a:srgbClr val="E28B18"/>
                </a:solidFill>
                <a:latin typeface="Arial"/>
                <a:cs typeface="Arial"/>
              </a:rPr>
              <a:t>Μέχρι</a:t>
            </a:r>
            <a:r>
              <a:rPr sz="3100" spc="30" dirty="0">
                <a:solidFill>
                  <a:srgbClr val="E28B18"/>
                </a:solidFill>
                <a:latin typeface="Arial"/>
                <a:cs typeface="Arial"/>
              </a:rPr>
              <a:t> </a:t>
            </a:r>
            <a:r>
              <a:rPr sz="3600" b="1" dirty="0">
                <a:solidFill>
                  <a:srgbClr val="E28B18"/>
                </a:solidFill>
                <a:latin typeface="Arial"/>
                <a:cs typeface="Arial"/>
              </a:rPr>
              <a:t>6:15</a:t>
            </a:r>
            <a:r>
              <a:rPr sz="3600" b="1" spc="35" dirty="0">
                <a:solidFill>
                  <a:srgbClr val="E28B18"/>
                </a:solidFill>
                <a:latin typeface="Arial"/>
                <a:cs typeface="Arial"/>
              </a:rPr>
              <a:t> </a:t>
            </a:r>
            <a:r>
              <a:rPr sz="3600" b="1" spc="-20" dirty="0">
                <a:solidFill>
                  <a:srgbClr val="E28B18"/>
                </a:solidFill>
                <a:latin typeface="Arial"/>
                <a:cs typeface="Arial"/>
              </a:rPr>
              <a:t>π.μ.</a:t>
            </a:r>
            <a:endParaRPr sz="3600">
              <a:latin typeface="Arial"/>
              <a:cs typeface="Arial"/>
            </a:endParaRPr>
          </a:p>
          <a:p>
            <a:pPr marL="483234" indent="-470534">
              <a:lnSpc>
                <a:spcPct val="100000"/>
              </a:lnSpc>
              <a:spcBef>
                <a:spcPts val="2325"/>
              </a:spcBef>
              <a:buSzPct val="120338"/>
              <a:buChar char="•"/>
              <a:tabLst>
                <a:tab pos="483234" algn="l"/>
              </a:tabLst>
            </a:pPr>
            <a:r>
              <a:rPr sz="2950" dirty="0">
                <a:solidFill>
                  <a:srgbClr val="2E7787"/>
                </a:solidFill>
                <a:latin typeface="Arial"/>
                <a:cs typeface="Arial"/>
              </a:rPr>
              <a:t>Διαμόρφωση</a:t>
            </a:r>
            <a:r>
              <a:rPr sz="2950" spc="-30" dirty="0">
                <a:solidFill>
                  <a:srgbClr val="2E7787"/>
                </a:solidFill>
                <a:latin typeface="Arial"/>
                <a:cs typeface="Arial"/>
              </a:rPr>
              <a:t> </a:t>
            </a:r>
            <a:r>
              <a:rPr sz="2950" dirty="0">
                <a:solidFill>
                  <a:srgbClr val="2E7787"/>
                </a:solidFill>
                <a:latin typeface="Arial"/>
                <a:cs typeface="Arial"/>
              </a:rPr>
              <a:t>εκλογικού</a:t>
            </a:r>
            <a:r>
              <a:rPr sz="2950" spc="-50" dirty="0">
                <a:solidFill>
                  <a:srgbClr val="2E7787"/>
                </a:solidFill>
                <a:latin typeface="Arial"/>
                <a:cs typeface="Arial"/>
              </a:rPr>
              <a:t> </a:t>
            </a:r>
            <a:r>
              <a:rPr sz="2950" dirty="0">
                <a:solidFill>
                  <a:srgbClr val="2E7787"/>
                </a:solidFill>
                <a:latin typeface="Arial"/>
                <a:cs typeface="Arial"/>
              </a:rPr>
              <a:t>κέντρου</a:t>
            </a:r>
            <a:r>
              <a:rPr sz="2950" spc="-35" dirty="0">
                <a:solidFill>
                  <a:srgbClr val="2E7787"/>
                </a:solidFill>
                <a:latin typeface="Arial"/>
                <a:cs typeface="Arial"/>
              </a:rPr>
              <a:t> </a:t>
            </a:r>
            <a:r>
              <a:rPr sz="2650" dirty="0">
                <a:solidFill>
                  <a:srgbClr val="2E7787"/>
                </a:solidFill>
                <a:latin typeface="Arial"/>
                <a:cs typeface="Arial"/>
              </a:rPr>
              <a:t>(εντός</a:t>
            </a:r>
            <a:r>
              <a:rPr sz="2650" spc="-65" dirty="0">
                <a:solidFill>
                  <a:srgbClr val="2E7787"/>
                </a:solidFill>
                <a:latin typeface="Arial"/>
                <a:cs typeface="Arial"/>
              </a:rPr>
              <a:t> </a:t>
            </a:r>
            <a:r>
              <a:rPr sz="2650" dirty="0">
                <a:solidFill>
                  <a:srgbClr val="2E7787"/>
                </a:solidFill>
                <a:latin typeface="Arial"/>
                <a:cs typeface="Arial"/>
              </a:rPr>
              <a:t>και</a:t>
            </a:r>
            <a:r>
              <a:rPr sz="2650" spc="-40" dirty="0">
                <a:solidFill>
                  <a:srgbClr val="2E7787"/>
                </a:solidFill>
                <a:latin typeface="Arial"/>
                <a:cs typeface="Arial"/>
              </a:rPr>
              <a:t> </a:t>
            </a:r>
            <a:r>
              <a:rPr sz="2650" spc="-10" dirty="0">
                <a:solidFill>
                  <a:srgbClr val="2E7787"/>
                </a:solidFill>
                <a:latin typeface="Arial"/>
                <a:cs typeface="Arial"/>
              </a:rPr>
              <a:t>εκτός)</a:t>
            </a:r>
            <a:endParaRPr sz="26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Ανάρτηση</a:t>
            </a:r>
            <a:r>
              <a:rPr sz="2950" spc="-20" dirty="0">
                <a:solidFill>
                  <a:srgbClr val="2E7787"/>
                </a:solidFill>
                <a:latin typeface="Arial"/>
                <a:cs typeface="Arial"/>
              </a:rPr>
              <a:t> </a:t>
            </a:r>
            <a:r>
              <a:rPr sz="2950" dirty="0">
                <a:solidFill>
                  <a:srgbClr val="2E7787"/>
                </a:solidFill>
                <a:latin typeface="Arial"/>
                <a:cs typeface="Arial"/>
              </a:rPr>
              <a:t>γνωστοποιήσεων</a:t>
            </a:r>
            <a:r>
              <a:rPr sz="2950" spc="-25" dirty="0">
                <a:solidFill>
                  <a:srgbClr val="2E7787"/>
                </a:solidFill>
                <a:latin typeface="Arial"/>
                <a:cs typeface="Arial"/>
              </a:rPr>
              <a:t> </a:t>
            </a:r>
            <a:r>
              <a:rPr sz="2950" dirty="0">
                <a:solidFill>
                  <a:srgbClr val="2E7787"/>
                </a:solidFill>
                <a:latin typeface="Arial"/>
                <a:cs typeface="Arial"/>
              </a:rPr>
              <a:t>και</a:t>
            </a:r>
            <a:r>
              <a:rPr sz="2950" spc="-15" dirty="0">
                <a:solidFill>
                  <a:srgbClr val="2E7787"/>
                </a:solidFill>
                <a:latin typeface="Arial"/>
                <a:cs typeface="Arial"/>
              </a:rPr>
              <a:t> </a:t>
            </a:r>
            <a:r>
              <a:rPr sz="2950" spc="-10" dirty="0">
                <a:solidFill>
                  <a:srgbClr val="2E7787"/>
                </a:solidFill>
                <a:latin typeface="Arial"/>
                <a:cs typeface="Arial"/>
              </a:rPr>
              <a:t>εντύπων</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Τοποθέτηση</a:t>
            </a:r>
            <a:r>
              <a:rPr sz="2950" spc="-30"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στερέωση</a:t>
            </a:r>
            <a:r>
              <a:rPr sz="2950" spc="-15" dirty="0">
                <a:solidFill>
                  <a:srgbClr val="2E7787"/>
                </a:solidFill>
                <a:latin typeface="Arial"/>
                <a:cs typeface="Arial"/>
              </a:rPr>
              <a:t> </a:t>
            </a:r>
            <a:r>
              <a:rPr sz="2950" dirty="0">
                <a:solidFill>
                  <a:srgbClr val="2E7787"/>
                </a:solidFill>
                <a:latin typeface="Arial"/>
                <a:cs typeface="Arial"/>
              </a:rPr>
              <a:t>μπλε</a:t>
            </a:r>
            <a:r>
              <a:rPr sz="2950" spc="-5" dirty="0">
                <a:solidFill>
                  <a:srgbClr val="2E7787"/>
                </a:solidFill>
                <a:latin typeface="Arial"/>
                <a:cs typeface="Arial"/>
              </a:rPr>
              <a:t> </a:t>
            </a:r>
            <a:r>
              <a:rPr sz="2950" dirty="0">
                <a:solidFill>
                  <a:srgbClr val="2E7787"/>
                </a:solidFill>
                <a:latin typeface="Arial"/>
                <a:cs typeface="Arial"/>
              </a:rPr>
              <a:t>ή</a:t>
            </a:r>
            <a:r>
              <a:rPr sz="2950" spc="-5" dirty="0">
                <a:solidFill>
                  <a:srgbClr val="2E7787"/>
                </a:solidFill>
                <a:latin typeface="Arial"/>
                <a:cs typeface="Arial"/>
              </a:rPr>
              <a:t> </a:t>
            </a:r>
            <a:r>
              <a:rPr sz="2950" dirty="0">
                <a:solidFill>
                  <a:srgbClr val="2E7787"/>
                </a:solidFill>
                <a:latin typeface="Arial"/>
                <a:cs typeface="Arial"/>
              </a:rPr>
              <a:t>μαύρων στυλό εντός</a:t>
            </a:r>
            <a:r>
              <a:rPr sz="2950" spc="-1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θαλάμων</a:t>
            </a:r>
            <a:r>
              <a:rPr sz="2950" spc="-5" dirty="0">
                <a:solidFill>
                  <a:srgbClr val="2E7787"/>
                </a:solidFill>
                <a:latin typeface="Arial"/>
                <a:cs typeface="Arial"/>
              </a:rPr>
              <a:t> </a:t>
            </a:r>
            <a:r>
              <a:rPr sz="2950" spc="-10" dirty="0">
                <a:solidFill>
                  <a:srgbClr val="2E7787"/>
                </a:solidFill>
                <a:latin typeface="Arial"/>
                <a:cs typeface="Arial"/>
              </a:rPr>
              <a:t>ψηφοφορίας</a:t>
            </a:r>
            <a:endParaRPr sz="2950">
              <a:latin typeface="Arial"/>
              <a:cs typeface="Arial"/>
            </a:endParaRPr>
          </a:p>
          <a:p>
            <a:pPr>
              <a:lnSpc>
                <a:spcPct val="100000"/>
              </a:lnSpc>
            </a:pPr>
            <a:endParaRPr sz="2950">
              <a:latin typeface="Arial"/>
              <a:cs typeface="Arial"/>
            </a:endParaRPr>
          </a:p>
          <a:p>
            <a:pPr>
              <a:lnSpc>
                <a:spcPct val="100000"/>
              </a:lnSpc>
              <a:spcBef>
                <a:spcPts val="515"/>
              </a:spcBef>
            </a:pPr>
            <a:endParaRPr sz="2950">
              <a:latin typeface="Arial"/>
              <a:cs typeface="Arial"/>
            </a:endParaRPr>
          </a:p>
          <a:p>
            <a:pPr marL="12700" marR="5080">
              <a:lnSpc>
                <a:spcPct val="119500"/>
              </a:lnSpc>
            </a:pPr>
            <a:r>
              <a:rPr sz="2650" dirty="0">
                <a:solidFill>
                  <a:srgbClr val="2E7787"/>
                </a:solidFill>
                <a:latin typeface="Arial"/>
                <a:cs typeface="Arial"/>
              </a:rPr>
              <a:t>Στα</a:t>
            </a:r>
            <a:r>
              <a:rPr sz="2650" spc="-105" dirty="0">
                <a:solidFill>
                  <a:srgbClr val="2E7787"/>
                </a:solidFill>
                <a:latin typeface="Arial"/>
                <a:cs typeface="Arial"/>
              </a:rPr>
              <a:t> </a:t>
            </a:r>
            <a:r>
              <a:rPr sz="2650" dirty="0">
                <a:solidFill>
                  <a:srgbClr val="2E7787"/>
                </a:solidFill>
                <a:latin typeface="Arial"/>
                <a:cs typeface="Arial"/>
              </a:rPr>
              <a:t>εκλογικά</a:t>
            </a:r>
            <a:r>
              <a:rPr sz="2650" spc="-125" dirty="0">
                <a:solidFill>
                  <a:srgbClr val="2E7787"/>
                </a:solidFill>
                <a:latin typeface="Arial"/>
                <a:cs typeface="Arial"/>
              </a:rPr>
              <a:t> </a:t>
            </a:r>
            <a:r>
              <a:rPr sz="2650" dirty="0">
                <a:solidFill>
                  <a:srgbClr val="2E7787"/>
                </a:solidFill>
                <a:latin typeface="Arial"/>
                <a:cs typeface="Arial"/>
              </a:rPr>
              <a:t>κέντρα</a:t>
            </a:r>
            <a:r>
              <a:rPr sz="2650" spc="-114" dirty="0">
                <a:solidFill>
                  <a:srgbClr val="2E7787"/>
                </a:solidFill>
                <a:latin typeface="Arial"/>
                <a:cs typeface="Arial"/>
              </a:rPr>
              <a:t> </a:t>
            </a:r>
            <a:r>
              <a:rPr sz="2650" dirty="0">
                <a:solidFill>
                  <a:srgbClr val="2E7787"/>
                </a:solidFill>
                <a:latin typeface="Arial"/>
                <a:cs typeface="Arial"/>
              </a:rPr>
              <a:t>που</a:t>
            </a:r>
            <a:r>
              <a:rPr sz="2650" spc="-105" dirty="0">
                <a:solidFill>
                  <a:srgbClr val="2E7787"/>
                </a:solidFill>
                <a:latin typeface="Arial"/>
                <a:cs typeface="Arial"/>
              </a:rPr>
              <a:t> </a:t>
            </a:r>
            <a:r>
              <a:rPr sz="2650" dirty="0">
                <a:solidFill>
                  <a:srgbClr val="2E7787"/>
                </a:solidFill>
                <a:latin typeface="Arial"/>
                <a:cs typeface="Arial"/>
              </a:rPr>
              <a:t>ψηφίζουν</a:t>
            </a:r>
            <a:r>
              <a:rPr sz="2650" spc="-95" dirty="0">
                <a:solidFill>
                  <a:srgbClr val="2E7787"/>
                </a:solidFill>
                <a:latin typeface="Arial"/>
                <a:cs typeface="Arial"/>
              </a:rPr>
              <a:t> </a:t>
            </a:r>
            <a:r>
              <a:rPr sz="2650" dirty="0">
                <a:solidFill>
                  <a:srgbClr val="2E7787"/>
                </a:solidFill>
                <a:latin typeface="Arial"/>
                <a:cs typeface="Arial"/>
              </a:rPr>
              <a:t>Τ/Κ</a:t>
            </a:r>
            <a:r>
              <a:rPr sz="2650" spc="-114" dirty="0">
                <a:solidFill>
                  <a:srgbClr val="2E7787"/>
                </a:solidFill>
                <a:latin typeface="Arial"/>
                <a:cs typeface="Arial"/>
              </a:rPr>
              <a:t> </a:t>
            </a:r>
            <a:r>
              <a:rPr sz="2650" dirty="0">
                <a:solidFill>
                  <a:srgbClr val="2E7787"/>
                </a:solidFill>
                <a:latin typeface="Arial"/>
                <a:cs typeface="Arial"/>
              </a:rPr>
              <a:t>εκλογείς,</a:t>
            </a:r>
            <a:r>
              <a:rPr sz="2650" spc="-125" dirty="0">
                <a:solidFill>
                  <a:srgbClr val="2E7787"/>
                </a:solidFill>
                <a:latin typeface="Arial"/>
                <a:cs typeface="Arial"/>
              </a:rPr>
              <a:t> </a:t>
            </a:r>
            <a:r>
              <a:rPr sz="2650" dirty="0">
                <a:solidFill>
                  <a:srgbClr val="2E7787"/>
                </a:solidFill>
                <a:latin typeface="Arial"/>
                <a:cs typeface="Arial"/>
              </a:rPr>
              <a:t>θα</a:t>
            </a:r>
            <a:r>
              <a:rPr sz="2650" spc="-105" dirty="0">
                <a:solidFill>
                  <a:srgbClr val="2E7787"/>
                </a:solidFill>
                <a:latin typeface="Arial"/>
                <a:cs typeface="Arial"/>
              </a:rPr>
              <a:t> </a:t>
            </a:r>
            <a:r>
              <a:rPr sz="2650" dirty="0">
                <a:solidFill>
                  <a:srgbClr val="2E7787"/>
                </a:solidFill>
                <a:latin typeface="Arial"/>
                <a:cs typeface="Arial"/>
              </a:rPr>
              <a:t>υπάρχουν</a:t>
            </a:r>
            <a:r>
              <a:rPr sz="2650" spc="-95" dirty="0">
                <a:solidFill>
                  <a:srgbClr val="2E7787"/>
                </a:solidFill>
                <a:latin typeface="Arial"/>
                <a:cs typeface="Arial"/>
              </a:rPr>
              <a:t> </a:t>
            </a:r>
            <a:r>
              <a:rPr sz="2650" dirty="0">
                <a:solidFill>
                  <a:srgbClr val="2E7787"/>
                </a:solidFill>
                <a:latin typeface="Arial"/>
                <a:cs typeface="Arial"/>
              </a:rPr>
              <a:t>για</a:t>
            </a:r>
            <a:r>
              <a:rPr sz="2650" spc="-105" dirty="0">
                <a:solidFill>
                  <a:srgbClr val="2E7787"/>
                </a:solidFill>
                <a:latin typeface="Arial"/>
                <a:cs typeface="Arial"/>
              </a:rPr>
              <a:t> </a:t>
            </a:r>
            <a:r>
              <a:rPr sz="2650" dirty="0">
                <a:solidFill>
                  <a:srgbClr val="2E7787"/>
                </a:solidFill>
                <a:latin typeface="Arial"/>
                <a:cs typeface="Arial"/>
              </a:rPr>
              <a:t>ανάρτηση</a:t>
            </a:r>
            <a:r>
              <a:rPr sz="2650" spc="-95" dirty="0">
                <a:solidFill>
                  <a:srgbClr val="2E7787"/>
                </a:solidFill>
                <a:latin typeface="Arial"/>
                <a:cs typeface="Arial"/>
              </a:rPr>
              <a:t> </a:t>
            </a:r>
            <a:r>
              <a:rPr sz="2650" dirty="0">
                <a:solidFill>
                  <a:srgbClr val="2E7787"/>
                </a:solidFill>
                <a:latin typeface="Arial"/>
                <a:cs typeface="Arial"/>
              </a:rPr>
              <a:t>οδηγίες</a:t>
            </a:r>
            <a:r>
              <a:rPr sz="2650" spc="-114" dirty="0">
                <a:solidFill>
                  <a:srgbClr val="2E7787"/>
                </a:solidFill>
                <a:latin typeface="Arial"/>
                <a:cs typeface="Arial"/>
              </a:rPr>
              <a:t> </a:t>
            </a:r>
            <a:r>
              <a:rPr sz="2650" dirty="0">
                <a:solidFill>
                  <a:srgbClr val="2E7787"/>
                </a:solidFill>
                <a:latin typeface="Arial"/>
                <a:cs typeface="Arial"/>
              </a:rPr>
              <a:t>και</a:t>
            </a:r>
            <a:r>
              <a:rPr sz="2650" spc="-95" dirty="0">
                <a:solidFill>
                  <a:srgbClr val="2E7787"/>
                </a:solidFill>
                <a:latin typeface="Arial"/>
                <a:cs typeface="Arial"/>
              </a:rPr>
              <a:t> </a:t>
            </a:r>
            <a:r>
              <a:rPr sz="2650" dirty="0">
                <a:solidFill>
                  <a:srgbClr val="2E7787"/>
                </a:solidFill>
                <a:latin typeface="Arial"/>
                <a:cs typeface="Arial"/>
              </a:rPr>
              <a:t>στην</a:t>
            </a:r>
            <a:r>
              <a:rPr sz="2650" spc="-100" dirty="0">
                <a:solidFill>
                  <a:srgbClr val="2E7787"/>
                </a:solidFill>
                <a:latin typeface="Arial"/>
                <a:cs typeface="Arial"/>
              </a:rPr>
              <a:t> </a:t>
            </a:r>
            <a:r>
              <a:rPr sz="2650" dirty="0">
                <a:solidFill>
                  <a:srgbClr val="2E7787"/>
                </a:solidFill>
                <a:latin typeface="Arial"/>
                <a:cs typeface="Arial"/>
              </a:rPr>
              <a:t>τουρκική</a:t>
            </a:r>
            <a:r>
              <a:rPr sz="2650" spc="-105" dirty="0">
                <a:solidFill>
                  <a:srgbClr val="2E7787"/>
                </a:solidFill>
                <a:latin typeface="Arial"/>
                <a:cs typeface="Arial"/>
              </a:rPr>
              <a:t> </a:t>
            </a:r>
            <a:r>
              <a:rPr sz="2650" dirty="0">
                <a:solidFill>
                  <a:srgbClr val="2E7787"/>
                </a:solidFill>
                <a:latin typeface="Arial"/>
                <a:cs typeface="Arial"/>
              </a:rPr>
              <a:t>γλώσσα.</a:t>
            </a:r>
            <a:r>
              <a:rPr sz="2650" spc="-120" dirty="0">
                <a:solidFill>
                  <a:srgbClr val="2E7787"/>
                </a:solidFill>
                <a:latin typeface="Arial"/>
                <a:cs typeface="Arial"/>
              </a:rPr>
              <a:t> </a:t>
            </a:r>
            <a:r>
              <a:rPr sz="2650" spc="-25" dirty="0">
                <a:solidFill>
                  <a:srgbClr val="2E7787"/>
                </a:solidFill>
                <a:latin typeface="Arial"/>
                <a:cs typeface="Arial"/>
              </a:rPr>
              <a:t>Σε </a:t>
            </a:r>
            <a:r>
              <a:rPr sz="2650" spc="-10" dirty="0">
                <a:solidFill>
                  <a:srgbClr val="2E7787"/>
                </a:solidFill>
                <a:latin typeface="Arial"/>
                <a:cs typeface="Arial"/>
              </a:rPr>
              <a:t>περίπτωση</a:t>
            </a:r>
            <a:r>
              <a:rPr sz="2650" spc="-110" dirty="0">
                <a:solidFill>
                  <a:srgbClr val="2E7787"/>
                </a:solidFill>
                <a:latin typeface="Arial"/>
                <a:cs typeface="Arial"/>
              </a:rPr>
              <a:t> </a:t>
            </a:r>
            <a:r>
              <a:rPr sz="2650" dirty="0">
                <a:solidFill>
                  <a:srgbClr val="2E7787"/>
                </a:solidFill>
                <a:latin typeface="Arial"/>
                <a:cs typeface="Arial"/>
              </a:rPr>
              <a:t>γλωσσικών</a:t>
            </a:r>
            <a:r>
              <a:rPr sz="2650" spc="-130" dirty="0">
                <a:solidFill>
                  <a:srgbClr val="2E7787"/>
                </a:solidFill>
                <a:latin typeface="Arial"/>
                <a:cs typeface="Arial"/>
              </a:rPr>
              <a:t> </a:t>
            </a:r>
            <a:r>
              <a:rPr sz="2650" spc="-10" dirty="0">
                <a:solidFill>
                  <a:srgbClr val="2E7787"/>
                </a:solidFill>
                <a:latin typeface="Arial"/>
                <a:cs typeface="Arial"/>
              </a:rPr>
              <a:t>προβλημάτων</a:t>
            </a:r>
            <a:r>
              <a:rPr sz="2650" spc="-100" dirty="0">
                <a:solidFill>
                  <a:srgbClr val="2E7787"/>
                </a:solidFill>
                <a:latin typeface="Arial"/>
                <a:cs typeface="Arial"/>
              </a:rPr>
              <a:t> </a:t>
            </a:r>
            <a:r>
              <a:rPr sz="2650" dirty="0">
                <a:solidFill>
                  <a:srgbClr val="2E7787"/>
                </a:solidFill>
                <a:latin typeface="Arial"/>
                <a:cs typeface="Arial"/>
              </a:rPr>
              <a:t>με</a:t>
            </a:r>
            <a:r>
              <a:rPr sz="2650" spc="-100" dirty="0">
                <a:solidFill>
                  <a:srgbClr val="2E7787"/>
                </a:solidFill>
                <a:latin typeface="Arial"/>
                <a:cs typeface="Arial"/>
              </a:rPr>
              <a:t> </a:t>
            </a:r>
            <a:r>
              <a:rPr sz="2650" dirty="0">
                <a:solidFill>
                  <a:srgbClr val="2E7787"/>
                </a:solidFill>
                <a:latin typeface="Arial"/>
                <a:cs typeface="Arial"/>
              </a:rPr>
              <a:t>Τ/Κ</a:t>
            </a:r>
            <a:r>
              <a:rPr sz="2650" spc="-95" dirty="0">
                <a:solidFill>
                  <a:srgbClr val="2E7787"/>
                </a:solidFill>
                <a:latin typeface="Arial"/>
                <a:cs typeface="Arial"/>
              </a:rPr>
              <a:t> </a:t>
            </a:r>
            <a:r>
              <a:rPr sz="2650" dirty="0">
                <a:solidFill>
                  <a:srgbClr val="2E7787"/>
                </a:solidFill>
                <a:latin typeface="Arial"/>
                <a:cs typeface="Arial"/>
              </a:rPr>
              <a:t>εκλογείς,</a:t>
            </a:r>
            <a:r>
              <a:rPr sz="2650" spc="-135" dirty="0">
                <a:solidFill>
                  <a:srgbClr val="2E7787"/>
                </a:solidFill>
                <a:latin typeface="Arial"/>
                <a:cs typeface="Arial"/>
              </a:rPr>
              <a:t> </a:t>
            </a:r>
            <a:r>
              <a:rPr sz="2650" dirty="0">
                <a:solidFill>
                  <a:srgbClr val="2E7787"/>
                </a:solidFill>
                <a:latin typeface="Arial"/>
                <a:cs typeface="Arial"/>
              </a:rPr>
              <a:t>μπορείτε</a:t>
            </a:r>
            <a:r>
              <a:rPr sz="2650" spc="-95" dirty="0">
                <a:solidFill>
                  <a:srgbClr val="2E7787"/>
                </a:solidFill>
                <a:latin typeface="Arial"/>
                <a:cs typeface="Arial"/>
              </a:rPr>
              <a:t> </a:t>
            </a:r>
            <a:r>
              <a:rPr sz="2650" dirty="0">
                <a:solidFill>
                  <a:srgbClr val="2E7787"/>
                </a:solidFill>
                <a:latin typeface="Arial"/>
                <a:cs typeface="Arial"/>
              </a:rPr>
              <a:t>να</a:t>
            </a:r>
            <a:r>
              <a:rPr sz="2650" spc="-100" dirty="0">
                <a:solidFill>
                  <a:srgbClr val="2E7787"/>
                </a:solidFill>
                <a:latin typeface="Arial"/>
                <a:cs typeface="Arial"/>
              </a:rPr>
              <a:t> </a:t>
            </a:r>
            <a:r>
              <a:rPr sz="2650" spc="-10" dirty="0">
                <a:solidFill>
                  <a:srgbClr val="2E7787"/>
                </a:solidFill>
                <a:latin typeface="Arial"/>
                <a:cs typeface="Arial"/>
              </a:rPr>
              <a:t>επικοινωνείτε</a:t>
            </a:r>
            <a:r>
              <a:rPr sz="2650" spc="-105" dirty="0">
                <a:solidFill>
                  <a:srgbClr val="2E7787"/>
                </a:solidFill>
                <a:latin typeface="Arial"/>
                <a:cs typeface="Arial"/>
              </a:rPr>
              <a:t> </a:t>
            </a:r>
            <a:r>
              <a:rPr sz="2650" dirty="0">
                <a:solidFill>
                  <a:srgbClr val="2E7787"/>
                </a:solidFill>
                <a:latin typeface="Arial"/>
                <a:cs typeface="Arial"/>
              </a:rPr>
              <a:t>στους</a:t>
            </a:r>
            <a:r>
              <a:rPr sz="2650" spc="-114" dirty="0">
                <a:solidFill>
                  <a:srgbClr val="2E7787"/>
                </a:solidFill>
                <a:latin typeface="Arial"/>
                <a:cs typeface="Arial"/>
              </a:rPr>
              <a:t> </a:t>
            </a:r>
            <a:r>
              <a:rPr sz="2650" dirty="0">
                <a:solidFill>
                  <a:srgbClr val="2E7787"/>
                </a:solidFill>
                <a:latin typeface="Arial"/>
                <a:cs typeface="Arial"/>
              </a:rPr>
              <a:t>αριθμούς</a:t>
            </a:r>
            <a:r>
              <a:rPr sz="2650" spc="-100" dirty="0">
                <a:solidFill>
                  <a:srgbClr val="2E7787"/>
                </a:solidFill>
                <a:latin typeface="Arial"/>
                <a:cs typeface="Arial"/>
              </a:rPr>
              <a:t> </a:t>
            </a:r>
            <a:r>
              <a:rPr sz="2650" spc="-10" dirty="0">
                <a:solidFill>
                  <a:srgbClr val="2E7787"/>
                </a:solidFill>
                <a:latin typeface="Arial"/>
                <a:cs typeface="Arial"/>
              </a:rPr>
              <a:t>τηλεφώνου:</a:t>
            </a:r>
            <a:endParaRPr sz="2650">
              <a:latin typeface="Arial"/>
              <a:cs typeface="Arial"/>
            </a:endParaRPr>
          </a:p>
          <a:p>
            <a:pPr marL="12700">
              <a:lnSpc>
                <a:spcPct val="100000"/>
              </a:lnSpc>
              <a:spcBef>
                <a:spcPts val="620"/>
              </a:spcBef>
            </a:pPr>
            <a:r>
              <a:rPr sz="2650" spc="-10" dirty="0">
                <a:solidFill>
                  <a:srgbClr val="2E7787"/>
                </a:solidFill>
                <a:latin typeface="Arial"/>
                <a:cs typeface="Arial"/>
              </a:rPr>
              <a:t>………………………..</a:t>
            </a:r>
            <a:endParaRPr sz="26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Ημέρα</a:t>
            </a:r>
            <a:r>
              <a:rPr spc="27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2923903"/>
            <a:ext cx="17348200" cy="5956300"/>
          </a:xfrm>
          <a:prstGeom prst="rect">
            <a:avLst/>
          </a:prstGeom>
        </p:spPr>
        <p:txBody>
          <a:bodyPr vert="horz" wrap="square" lIns="0" tIns="184785" rIns="0" bIns="0" rtlCol="0">
            <a:spAutoFit/>
          </a:bodyPr>
          <a:lstStyle/>
          <a:p>
            <a:pPr marL="483234" indent="-470534">
              <a:lnSpc>
                <a:spcPct val="100000"/>
              </a:lnSpc>
              <a:spcBef>
                <a:spcPts val="1455"/>
              </a:spcBef>
              <a:buClr>
                <a:srgbClr val="2E7787"/>
              </a:buClr>
              <a:buSzPct val="120338"/>
              <a:buFont typeface="Arial"/>
              <a:buChar char="•"/>
              <a:tabLst>
                <a:tab pos="483234" algn="l"/>
              </a:tabLst>
            </a:pPr>
            <a:r>
              <a:rPr sz="2950" dirty="0">
                <a:solidFill>
                  <a:srgbClr val="2E7787"/>
                </a:solidFill>
                <a:latin typeface="Arial"/>
                <a:cs typeface="Arial"/>
              </a:rPr>
              <a:t>Πινακίδες</a:t>
            </a:r>
            <a:r>
              <a:rPr sz="2950" spc="-5" dirty="0">
                <a:solidFill>
                  <a:srgbClr val="2E7787"/>
                </a:solidFill>
                <a:latin typeface="Arial"/>
                <a:cs typeface="Arial"/>
              </a:rPr>
              <a:t> </a:t>
            </a:r>
            <a:r>
              <a:rPr sz="2950" dirty="0">
                <a:solidFill>
                  <a:srgbClr val="2E7787"/>
                </a:solidFill>
                <a:latin typeface="Arial"/>
                <a:cs typeface="Arial"/>
              </a:rPr>
              <a:t>εισόδου</a:t>
            </a:r>
            <a:r>
              <a:rPr sz="2950" spc="-10" dirty="0">
                <a:solidFill>
                  <a:srgbClr val="2E7787"/>
                </a:solidFill>
                <a:latin typeface="Arial"/>
                <a:cs typeface="Arial"/>
              </a:rPr>
              <a:t> </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εξόδου</a:t>
            </a:r>
            <a:r>
              <a:rPr sz="2950" spc="-5" dirty="0">
                <a:solidFill>
                  <a:srgbClr val="2E7787"/>
                </a:solidFill>
                <a:latin typeface="Arial"/>
                <a:cs typeface="Arial"/>
              </a:rPr>
              <a:t> </a:t>
            </a:r>
            <a:r>
              <a:rPr sz="2950" dirty="0">
                <a:solidFill>
                  <a:srgbClr val="2E7787"/>
                </a:solidFill>
                <a:latin typeface="Arial"/>
                <a:cs typeface="Arial"/>
              </a:rPr>
              <a:t>εκλογικού</a:t>
            </a:r>
            <a:r>
              <a:rPr sz="2950" spc="-10" dirty="0">
                <a:solidFill>
                  <a:srgbClr val="2E7787"/>
                </a:solidFill>
                <a:latin typeface="Arial"/>
                <a:cs typeface="Arial"/>
              </a:rPr>
              <a:t> κέντρου</a:t>
            </a:r>
            <a:endParaRPr sz="2950">
              <a:latin typeface="Arial"/>
              <a:cs typeface="Arial"/>
            </a:endParaRPr>
          </a:p>
          <a:p>
            <a:pPr marL="483234" indent="-470534">
              <a:lnSpc>
                <a:spcPct val="100000"/>
              </a:lnSpc>
              <a:spcBef>
                <a:spcPts val="2225"/>
              </a:spcBef>
              <a:buSzPct val="120338"/>
              <a:buChar char="•"/>
              <a:tabLst>
                <a:tab pos="483234" algn="l"/>
              </a:tabLst>
            </a:pPr>
            <a:r>
              <a:rPr sz="2950" dirty="0">
                <a:solidFill>
                  <a:srgbClr val="2E7787"/>
                </a:solidFill>
                <a:latin typeface="Arial"/>
                <a:cs typeface="Arial"/>
              </a:rPr>
              <a:t>Πινακίδα</a:t>
            </a:r>
            <a:r>
              <a:rPr sz="2950" spc="-10" dirty="0">
                <a:solidFill>
                  <a:srgbClr val="2E7787"/>
                </a:solidFill>
                <a:latin typeface="Arial"/>
                <a:cs typeface="Arial"/>
              </a:rPr>
              <a:t> </a:t>
            </a:r>
            <a:r>
              <a:rPr sz="2950" dirty="0">
                <a:solidFill>
                  <a:srgbClr val="2E7787"/>
                </a:solidFill>
                <a:latin typeface="Arial"/>
                <a:cs typeface="Arial"/>
              </a:rPr>
              <a:t>απαγόρευσης</a:t>
            </a:r>
            <a:r>
              <a:rPr sz="2950" spc="15" dirty="0">
                <a:solidFill>
                  <a:srgbClr val="2E7787"/>
                </a:solidFill>
                <a:latin typeface="Arial"/>
                <a:cs typeface="Arial"/>
              </a:rPr>
              <a:t> </a:t>
            </a:r>
            <a:r>
              <a:rPr sz="2950" dirty="0">
                <a:solidFill>
                  <a:srgbClr val="2E7787"/>
                </a:solidFill>
                <a:latin typeface="Arial"/>
                <a:cs typeface="Arial"/>
              </a:rPr>
              <a:t>χρήσης</a:t>
            </a:r>
            <a:r>
              <a:rPr sz="2950" spc="-10" dirty="0">
                <a:solidFill>
                  <a:srgbClr val="2E7787"/>
                </a:solidFill>
                <a:latin typeface="Arial"/>
                <a:cs typeface="Arial"/>
              </a:rPr>
              <a:t> </a:t>
            </a:r>
            <a:r>
              <a:rPr sz="2950" dirty="0">
                <a:solidFill>
                  <a:srgbClr val="2E7787"/>
                </a:solidFill>
                <a:latin typeface="Arial"/>
                <a:cs typeface="Arial"/>
              </a:rPr>
              <a:t>κινητού</a:t>
            </a:r>
            <a:r>
              <a:rPr sz="2950" spc="-20" dirty="0">
                <a:solidFill>
                  <a:srgbClr val="2E7787"/>
                </a:solidFill>
                <a:latin typeface="Arial"/>
                <a:cs typeface="Arial"/>
              </a:rPr>
              <a:t> </a:t>
            </a:r>
            <a:r>
              <a:rPr sz="2950" spc="-10" dirty="0">
                <a:solidFill>
                  <a:srgbClr val="2E7787"/>
                </a:solidFill>
                <a:latin typeface="Arial"/>
                <a:cs typeface="Arial"/>
              </a:rPr>
              <a:t>τηλεφώνου</a:t>
            </a:r>
            <a:endParaRPr sz="2950">
              <a:latin typeface="Arial"/>
              <a:cs typeface="Arial"/>
            </a:endParaRPr>
          </a:p>
          <a:p>
            <a:pPr marL="483234" indent="-470534">
              <a:lnSpc>
                <a:spcPct val="100000"/>
              </a:lnSpc>
              <a:spcBef>
                <a:spcPts val="2215"/>
              </a:spcBef>
              <a:buSzPct val="120338"/>
              <a:buChar char="•"/>
              <a:tabLst>
                <a:tab pos="483234" algn="l"/>
              </a:tabLst>
            </a:pPr>
            <a:r>
              <a:rPr sz="2950" dirty="0">
                <a:solidFill>
                  <a:srgbClr val="2E7787"/>
                </a:solidFill>
                <a:latin typeface="Arial"/>
                <a:cs typeface="Arial"/>
              </a:rPr>
              <a:t>Γνωστοποίηση</a:t>
            </a:r>
            <a:r>
              <a:rPr sz="2950" spc="-10" dirty="0">
                <a:solidFill>
                  <a:srgbClr val="2E7787"/>
                </a:solidFill>
                <a:latin typeface="Arial"/>
                <a:cs typeface="Arial"/>
              </a:rPr>
              <a:t> </a:t>
            </a:r>
            <a:r>
              <a:rPr sz="2950" dirty="0">
                <a:solidFill>
                  <a:srgbClr val="2E7787"/>
                </a:solidFill>
                <a:latin typeface="Arial"/>
                <a:cs typeface="Arial"/>
              </a:rPr>
              <a:t>με</a:t>
            </a:r>
            <a:r>
              <a:rPr sz="2950" spc="-15" dirty="0">
                <a:solidFill>
                  <a:srgbClr val="2E7787"/>
                </a:solidFill>
                <a:latin typeface="Arial"/>
                <a:cs typeface="Arial"/>
              </a:rPr>
              <a:t> </a:t>
            </a:r>
            <a:r>
              <a:rPr sz="2950" dirty="0">
                <a:solidFill>
                  <a:srgbClr val="2E7787"/>
                </a:solidFill>
                <a:latin typeface="Arial"/>
                <a:cs typeface="Arial"/>
              </a:rPr>
              <a:t>τα</a:t>
            </a:r>
            <a:r>
              <a:rPr sz="2950" spc="-10" dirty="0">
                <a:solidFill>
                  <a:srgbClr val="2E7787"/>
                </a:solidFill>
                <a:latin typeface="Arial"/>
                <a:cs typeface="Arial"/>
              </a:rPr>
              <a:t> </a:t>
            </a:r>
            <a:r>
              <a:rPr sz="2950" dirty="0">
                <a:solidFill>
                  <a:srgbClr val="2E7787"/>
                </a:solidFill>
                <a:latin typeface="Arial"/>
                <a:cs typeface="Arial"/>
              </a:rPr>
              <a:t>ονόματα</a:t>
            </a:r>
            <a:r>
              <a:rPr sz="2950" spc="-10"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υποψηφίων</a:t>
            </a:r>
            <a:endParaRPr sz="2950">
              <a:latin typeface="Arial"/>
              <a:cs typeface="Arial"/>
            </a:endParaRPr>
          </a:p>
          <a:p>
            <a:pPr marL="483234" marR="878840" indent="-471170">
              <a:lnSpc>
                <a:spcPct val="119800"/>
              </a:lnSpc>
              <a:spcBef>
                <a:spcPts val="1520"/>
              </a:spcBef>
              <a:buSzPct val="120338"/>
              <a:buChar char="•"/>
              <a:tabLst>
                <a:tab pos="483234" algn="l"/>
              </a:tabLst>
            </a:pPr>
            <a:r>
              <a:rPr sz="2950" dirty="0">
                <a:solidFill>
                  <a:srgbClr val="2E7787"/>
                </a:solidFill>
                <a:latin typeface="Arial"/>
                <a:cs typeface="Arial"/>
              </a:rPr>
              <a:t>Γνωστοποίηση</a:t>
            </a:r>
            <a:r>
              <a:rPr sz="2950" spc="25" dirty="0">
                <a:solidFill>
                  <a:srgbClr val="2E7787"/>
                </a:solidFill>
                <a:latin typeface="Arial"/>
                <a:cs typeface="Arial"/>
              </a:rPr>
              <a:t> </a:t>
            </a:r>
            <a:r>
              <a:rPr sz="2950" dirty="0">
                <a:solidFill>
                  <a:srgbClr val="2E7787"/>
                </a:solidFill>
                <a:latin typeface="Arial"/>
                <a:cs typeface="Arial"/>
              </a:rPr>
              <a:t>για</a:t>
            </a:r>
            <a:r>
              <a:rPr sz="2950" spc="20" dirty="0">
                <a:solidFill>
                  <a:srgbClr val="2E7787"/>
                </a:solidFill>
                <a:latin typeface="Arial"/>
                <a:cs typeface="Arial"/>
              </a:rPr>
              <a:t> </a:t>
            </a:r>
            <a:r>
              <a:rPr sz="2950" dirty="0">
                <a:solidFill>
                  <a:srgbClr val="2E7787"/>
                </a:solidFill>
                <a:latin typeface="Arial"/>
                <a:cs typeface="Arial"/>
              </a:rPr>
              <a:t>τη</a:t>
            </a:r>
            <a:r>
              <a:rPr sz="2950" spc="25" dirty="0">
                <a:solidFill>
                  <a:srgbClr val="2E7787"/>
                </a:solidFill>
                <a:latin typeface="Arial"/>
                <a:cs typeface="Arial"/>
              </a:rPr>
              <a:t> </a:t>
            </a:r>
            <a:r>
              <a:rPr sz="2950" dirty="0">
                <a:solidFill>
                  <a:srgbClr val="2E7787"/>
                </a:solidFill>
                <a:latin typeface="Arial"/>
                <a:cs typeface="Arial"/>
              </a:rPr>
              <a:t>διεξαγωγή</a:t>
            </a:r>
            <a:r>
              <a:rPr sz="2950" spc="20" dirty="0">
                <a:solidFill>
                  <a:srgbClr val="2E7787"/>
                </a:solidFill>
                <a:latin typeface="Arial"/>
                <a:cs typeface="Arial"/>
              </a:rPr>
              <a:t> </a:t>
            </a:r>
            <a:r>
              <a:rPr sz="2950" dirty="0">
                <a:solidFill>
                  <a:srgbClr val="2E7787"/>
                </a:solidFill>
                <a:latin typeface="Arial"/>
                <a:cs typeface="Arial"/>
              </a:rPr>
              <a:t>ψηφοφορίας</a:t>
            </a:r>
            <a:r>
              <a:rPr sz="2950" spc="15" dirty="0">
                <a:solidFill>
                  <a:srgbClr val="2E7787"/>
                </a:solidFill>
                <a:latin typeface="Arial"/>
                <a:cs typeface="Arial"/>
              </a:rPr>
              <a:t> </a:t>
            </a:r>
            <a:r>
              <a:rPr sz="2450" dirty="0">
                <a:solidFill>
                  <a:srgbClr val="2E7787"/>
                </a:solidFill>
                <a:latin typeface="Arial"/>
                <a:cs typeface="Arial"/>
              </a:rPr>
              <a:t>(με</a:t>
            </a:r>
            <a:r>
              <a:rPr sz="2450" spc="25" dirty="0">
                <a:solidFill>
                  <a:srgbClr val="2E7787"/>
                </a:solidFill>
                <a:latin typeface="Arial"/>
                <a:cs typeface="Arial"/>
              </a:rPr>
              <a:t> </a:t>
            </a:r>
            <a:r>
              <a:rPr sz="2450" dirty="0">
                <a:solidFill>
                  <a:srgbClr val="2E7787"/>
                </a:solidFill>
                <a:latin typeface="Arial"/>
                <a:cs typeface="Arial"/>
              </a:rPr>
              <a:t>την</a:t>
            </a:r>
            <a:r>
              <a:rPr sz="2450" spc="15" dirty="0">
                <a:solidFill>
                  <a:srgbClr val="2E7787"/>
                </a:solidFill>
                <a:latin typeface="Arial"/>
                <a:cs typeface="Arial"/>
              </a:rPr>
              <a:t> </a:t>
            </a:r>
            <a:r>
              <a:rPr sz="2450" dirty="0">
                <a:solidFill>
                  <a:srgbClr val="2E7787"/>
                </a:solidFill>
                <a:latin typeface="Arial"/>
                <a:cs typeface="Arial"/>
              </a:rPr>
              <a:t>οποία</a:t>
            </a:r>
            <a:r>
              <a:rPr sz="2450" spc="20" dirty="0">
                <a:solidFill>
                  <a:srgbClr val="2E7787"/>
                </a:solidFill>
                <a:latin typeface="Arial"/>
                <a:cs typeface="Arial"/>
              </a:rPr>
              <a:t> </a:t>
            </a:r>
            <a:r>
              <a:rPr sz="2450" dirty="0">
                <a:solidFill>
                  <a:srgbClr val="2E7787"/>
                </a:solidFill>
                <a:latin typeface="Arial"/>
                <a:cs typeface="Arial"/>
              </a:rPr>
              <a:t>ενημερώνονται</a:t>
            </a:r>
            <a:r>
              <a:rPr sz="2450" spc="15" dirty="0">
                <a:solidFill>
                  <a:srgbClr val="2E7787"/>
                </a:solidFill>
                <a:latin typeface="Arial"/>
                <a:cs typeface="Arial"/>
              </a:rPr>
              <a:t> </a:t>
            </a:r>
            <a:r>
              <a:rPr sz="2450" dirty="0">
                <a:solidFill>
                  <a:srgbClr val="2E7787"/>
                </a:solidFill>
                <a:latin typeface="Arial"/>
                <a:cs typeface="Arial"/>
              </a:rPr>
              <a:t>οι</a:t>
            </a:r>
            <a:r>
              <a:rPr sz="2450" spc="10" dirty="0">
                <a:solidFill>
                  <a:srgbClr val="2E7787"/>
                </a:solidFill>
                <a:latin typeface="Arial"/>
                <a:cs typeface="Arial"/>
              </a:rPr>
              <a:t> </a:t>
            </a:r>
            <a:r>
              <a:rPr sz="2450" dirty="0">
                <a:solidFill>
                  <a:srgbClr val="2E7787"/>
                </a:solidFill>
                <a:latin typeface="Arial"/>
                <a:cs typeface="Arial"/>
              </a:rPr>
              <a:t>εκλογείς</a:t>
            </a:r>
            <a:r>
              <a:rPr sz="2450" spc="30" dirty="0">
                <a:solidFill>
                  <a:srgbClr val="2E7787"/>
                </a:solidFill>
                <a:latin typeface="Arial"/>
                <a:cs typeface="Arial"/>
              </a:rPr>
              <a:t> </a:t>
            </a:r>
            <a:r>
              <a:rPr sz="2450" dirty="0">
                <a:solidFill>
                  <a:srgbClr val="2E7787"/>
                </a:solidFill>
                <a:latin typeface="Arial"/>
                <a:cs typeface="Arial"/>
              </a:rPr>
              <a:t>πού</a:t>
            </a:r>
            <a:r>
              <a:rPr sz="2450" spc="5" dirty="0">
                <a:solidFill>
                  <a:srgbClr val="2E7787"/>
                </a:solidFill>
                <a:latin typeface="Arial"/>
                <a:cs typeface="Arial"/>
              </a:rPr>
              <a:t> </a:t>
            </a:r>
            <a:r>
              <a:rPr sz="2450" dirty="0">
                <a:solidFill>
                  <a:srgbClr val="2E7787"/>
                </a:solidFill>
                <a:latin typeface="Arial"/>
                <a:cs typeface="Arial"/>
              </a:rPr>
              <a:t>δικαιούνται</a:t>
            </a:r>
            <a:r>
              <a:rPr sz="2450" spc="-5" dirty="0">
                <a:solidFill>
                  <a:srgbClr val="2E7787"/>
                </a:solidFill>
                <a:latin typeface="Arial"/>
                <a:cs typeface="Arial"/>
              </a:rPr>
              <a:t> </a:t>
            </a:r>
            <a:r>
              <a:rPr sz="2450" spc="-25" dirty="0">
                <a:solidFill>
                  <a:srgbClr val="2E7787"/>
                </a:solidFill>
                <a:latin typeface="Arial"/>
                <a:cs typeface="Arial"/>
              </a:rPr>
              <a:t>να </a:t>
            </a:r>
            <a:r>
              <a:rPr sz="2450" spc="-10" dirty="0">
                <a:solidFill>
                  <a:srgbClr val="2E7787"/>
                </a:solidFill>
                <a:latin typeface="Arial"/>
                <a:cs typeface="Arial"/>
              </a:rPr>
              <a:t>ψηφίσουν)</a:t>
            </a:r>
            <a:endParaRPr sz="2450">
              <a:latin typeface="Arial"/>
              <a:cs typeface="Arial"/>
            </a:endParaRPr>
          </a:p>
          <a:p>
            <a:pPr marL="483234" indent="-470534">
              <a:lnSpc>
                <a:spcPct val="100000"/>
              </a:lnSpc>
              <a:spcBef>
                <a:spcPts val="2140"/>
              </a:spcBef>
              <a:buSzPct val="120338"/>
              <a:buChar char="•"/>
              <a:tabLst>
                <a:tab pos="483234" algn="l"/>
              </a:tabLst>
            </a:pPr>
            <a:r>
              <a:rPr sz="2950" dirty="0">
                <a:solidFill>
                  <a:srgbClr val="2E7787"/>
                </a:solidFill>
                <a:latin typeface="Arial"/>
                <a:cs typeface="Arial"/>
              </a:rPr>
              <a:t>Έντυπο</a:t>
            </a:r>
            <a:r>
              <a:rPr sz="2950" spc="-5" dirty="0">
                <a:solidFill>
                  <a:srgbClr val="2E7787"/>
                </a:solidFill>
                <a:latin typeface="Arial"/>
                <a:cs typeface="Arial"/>
              </a:rPr>
              <a:t> </a:t>
            </a:r>
            <a:r>
              <a:rPr sz="2950" dirty="0">
                <a:solidFill>
                  <a:srgbClr val="2E7787"/>
                </a:solidFill>
                <a:latin typeface="Arial"/>
                <a:cs typeface="Arial"/>
              </a:rPr>
              <a:t>«Πού</a:t>
            </a:r>
            <a:r>
              <a:rPr sz="2950" spc="-5" dirty="0">
                <a:solidFill>
                  <a:srgbClr val="2E7787"/>
                </a:solidFill>
                <a:latin typeface="Arial"/>
                <a:cs typeface="Arial"/>
              </a:rPr>
              <a:t> </a:t>
            </a:r>
            <a:r>
              <a:rPr sz="2950" dirty="0">
                <a:solidFill>
                  <a:srgbClr val="2E7787"/>
                </a:solidFill>
                <a:latin typeface="Arial"/>
                <a:cs typeface="Arial"/>
              </a:rPr>
              <a:t>&amp; Τι</a:t>
            </a:r>
            <a:r>
              <a:rPr sz="2950" spc="-5" dirty="0">
                <a:solidFill>
                  <a:srgbClr val="2E7787"/>
                </a:solidFill>
                <a:latin typeface="Arial"/>
                <a:cs typeface="Arial"/>
              </a:rPr>
              <a:t> </a:t>
            </a:r>
            <a:r>
              <a:rPr sz="2950" dirty="0">
                <a:solidFill>
                  <a:srgbClr val="2E7787"/>
                </a:solidFill>
                <a:latin typeface="Arial"/>
                <a:cs typeface="Arial"/>
              </a:rPr>
              <a:t>Ψηφίζω»</a:t>
            </a:r>
            <a:r>
              <a:rPr sz="2950" spc="-5" dirty="0">
                <a:solidFill>
                  <a:srgbClr val="2E7787"/>
                </a:solidFill>
                <a:latin typeface="Arial"/>
                <a:cs typeface="Arial"/>
              </a:rPr>
              <a:t> </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Πηγές</a:t>
            </a:r>
            <a:r>
              <a:rPr sz="2950" spc="-10" dirty="0">
                <a:solidFill>
                  <a:srgbClr val="2E7787"/>
                </a:solidFill>
                <a:latin typeface="Arial"/>
                <a:cs typeface="Arial"/>
              </a:rPr>
              <a:t> Πληροφόρησης</a:t>
            </a:r>
            <a:endParaRPr sz="2950">
              <a:latin typeface="Arial"/>
              <a:cs typeface="Arial"/>
            </a:endParaRPr>
          </a:p>
          <a:p>
            <a:pPr marL="483234" marR="5080" indent="-471170">
              <a:lnSpc>
                <a:spcPct val="119800"/>
              </a:lnSpc>
              <a:spcBef>
                <a:spcPts val="1515"/>
              </a:spcBef>
              <a:buSzPct val="120338"/>
              <a:buChar char="•"/>
              <a:tabLst>
                <a:tab pos="483234" algn="l"/>
              </a:tabLst>
            </a:pPr>
            <a:r>
              <a:rPr sz="2950" dirty="0">
                <a:solidFill>
                  <a:srgbClr val="2E7787"/>
                </a:solidFill>
                <a:latin typeface="Arial"/>
                <a:cs typeface="Arial"/>
              </a:rPr>
              <a:t>Οδηγίες</a:t>
            </a:r>
            <a:r>
              <a:rPr sz="2950" spc="10"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a:t>
            </a:r>
            <a:r>
              <a:rPr sz="2950" dirty="0">
                <a:solidFill>
                  <a:srgbClr val="2E7787"/>
                </a:solidFill>
                <a:latin typeface="Arial"/>
                <a:cs typeface="Arial"/>
              </a:rPr>
              <a:t>καθοδήγηση</a:t>
            </a:r>
            <a:r>
              <a:rPr sz="2950" spc="10"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a:t>
            </a:r>
            <a:r>
              <a:rPr sz="2950" dirty="0">
                <a:solidFill>
                  <a:srgbClr val="2E7787"/>
                </a:solidFill>
                <a:latin typeface="Arial"/>
                <a:cs typeface="Arial"/>
              </a:rPr>
              <a:t>εκλογέων</a:t>
            </a:r>
            <a:r>
              <a:rPr sz="2950" spc="-10" dirty="0">
                <a:solidFill>
                  <a:srgbClr val="2E7787"/>
                </a:solidFill>
                <a:latin typeface="Arial"/>
                <a:cs typeface="Arial"/>
              </a:rPr>
              <a:t> </a:t>
            </a:r>
            <a:r>
              <a:rPr sz="2950" dirty="0">
                <a:solidFill>
                  <a:srgbClr val="2E7787"/>
                </a:solidFill>
                <a:latin typeface="Arial"/>
                <a:cs typeface="Arial"/>
              </a:rPr>
              <a:t>σχετικά</a:t>
            </a:r>
            <a:r>
              <a:rPr sz="2950" spc="10"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ψηφοφορία</a:t>
            </a:r>
            <a:r>
              <a:rPr sz="2950" spc="5" dirty="0">
                <a:solidFill>
                  <a:srgbClr val="2E7787"/>
                </a:solidFill>
                <a:latin typeface="Arial"/>
                <a:cs typeface="Arial"/>
              </a:rPr>
              <a:t> </a:t>
            </a:r>
            <a:r>
              <a:rPr sz="2450" dirty="0">
                <a:solidFill>
                  <a:srgbClr val="2E7787"/>
                </a:solidFill>
                <a:latin typeface="Arial"/>
                <a:cs typeface="Arial"/>
              </a:rPr>
              <a:t>(στην</a:t>
            </a:r>
            <a:r>
              <a:rPr sz="2450" spc="10" dirty="0">
                <a:solidFill>
                  <a:srgbClr val="2E7787"/>
                </a:solidFill>
                <a:latin typeface="Arial"/>
                <a:cs typeface="Arial"/>
              </a:rPr>
              <a:t> </a:t>
            </a:r>
            <a:r>
              <a:rPr sz="2450" dirty="0">
                <a:solidFill>
                  <a:srgbClr val="2E7787"/>
                </a:solidFill>
                <a:latin typeface="Arial"/>
                <a:cs typeface="Arial"/>
              </a:rPr>
              <a:t>ελληνική,</a:t>
            </a:r>
            <a:r>
              <a:rPr sz="2450" spc="5" dirty="0">
                <a:solidFill>
                  <a:srgbClr val="2E7787"/>
                </a:solidFill>
                <a:latin typeface="Arial"/>
                <a:cs typeface="Arial"/>
              </a:rPr>
              <a:t> </a:t>
            </a:r>
            <a:r>
              <a:rPr sz="2450" dirty="0">
                <a:solidFill>
                  <a:srgbClr val="2E7787"/>
                </a:solidFill>
                <a:latin typeface="Arial"/>
                <a:cs typeface="Arial"/>
              </a:rPr>
              <a:t>αγγλική</a:t>
            </a:r>
            <a:r>
              <a:rPr sz="2450" spc="-10" dirty="0">
                <a:solidFill>
                  <a:srgbClr val="2E7787"/>
                </a:solidFill>
                <a:latin typeface="Arial"/>
                <a:cs typeface="Arial"/>
              </a:rPr>
              <a:t> </a:t>
            </a:r>
            <a:r>
              <a:rPr sz="2450" dirty="0">
                <a:solidFill>
                  <a:srgbClr val="2E7787"/>
                </a:solidFill>
                <a:latin typeface="Arial"/>
                <a:cs typeface="Arial"/>
              </a:rPr>
              <a:t>και</a:t>
            </a:r>
            <a:r>
              <a:rPr sz="2450" spc="15" dirty="0">
                <a:solidFill>
                  <a:srgbClr val="2E7787"/>
                </a:solidFill>
                <a:latin typeface="Arial"/>
                <a:cs typeface="Arial"/>
              </a:rPr>
              <a:t> </a:t>
            </a:r>
            <a:r>
              <a:rPr sz="2450" spc="-10" dirty="0">
                <a:solidFill>
                  <a:srgbClr val="2E7787"/>
                </a:solidFill>
                <a:latin typeface="Arial"/>
                <a:cs typeface="Arial"/>
              </a:rPr>
              <a:t>τουρκική </a:t>
            </a:r>
            <a:r>
              <a:rPr sz="2450" dirty="0">
                <a:solidFill>
                  <a:srgbClr val="2E7787"/>
                </a:solidFill>
                <a:latin typeface="Arial"/>
                <a:cs typeface="Arial"/>
              </a:rPr>
              <a:t>γλώσσα,</a:t>
            </a:r>
            <a:r>
              <a:rPr sz="2450" spc="50" dirty="0">
                <a:solidFill>
                  <a:srgbClr val="2E7787"/>
                </a:solidFill>
                <a:latin typeface="Arial"/>
                <a:cs typeface="Arial"/>
              </a:rPr>
              <a:t> </a:t>
            </a:r>
            <a:r>
              <a:rPr sz="2450" dirty="0">
                <a:solidFill>
                  <a:srgbClr val="2E7787"/>
                </a:solidFill>
                <a:latin typeface="Arial"/>
                <a:cs typeface="Arial"/>
              </a:rPr>
              <a:t>οι</a:t>
            </a:r>
            <a:r>
              <a:rPr sz="2450" spc="30" dirty="0">
                <a:solidFill>
                  <a:srgbClr val="2E7787"/>
                </a:solidFill>
                <a:latin typeface="Arial"/>
                <a:cs typeface="Arial"/>
              </a:rPr>
              <a:t> </a:t>
            </a:r>
            <a:r>
              <a:rPr sz="2450" dirty="0">
                <a:solidFill>
                  <a:srgbClr val="2E7787"/>
                </a:solidFill>
                <a:latin typeface="Arial"/>
                <a:cs typeface="Arial"/>
              </a:rPr>
              <a:t>οποίες</a:t>
            </a:r>
            <a:r>
              <a:rPr sz="2450" spc="30" dirty="0">
                <a:solidFill>
                  <a:srgbClr val="2E7787"/>
                </a:solidFill>
                <a:latin typeface="Arial"/>
                <a:cs typeface="Arial"/>
              </a:rPr>
              <a:t> </a:t>
            </a:r>
            <a:r>
              <a:rPr sz="2450" dirty="0">
                <a:solidFill>
                  <a:srgbClr val="2E7787"/>
                </a:solidFill>
                <a:latin typeface="Arial"/>
                <a:cs typeface="Arial"/>
              </a:rPr>
              <a:t>αναρτώνται</a:t>
            </a:r>
            <a:r>
              <a:rPr sz="2450" spc="35" dirty="0">
                <a:solidFill>
                  <a:srgbClr val="2E7787"/>
                </a:solidFill>
                <a:latin typeface="Arial"/>
                <a:cs typeface="Arial"/>
              </a:rPr>
              <a:t> </a:t>
            </a:r>
            <a:r>
              <a:rPr sz="2450" dirty="0">
                <a:solidFill>
                  <a:srgbClr val="2E7787"/>
                </a:solidFill>
                <a:latin typeface="Arial"/>
                <a:cs typeface="Arial"/>
              </a:rPr>
              <a:t>στο</a:t>
            </a:r>
            <a:r>
              <a:rPr sz="2450" spc="40" dirty="0">
                <a:solidFill>
                  <a:srgbClr val="2E7787"/>
                </a:solidFill>
                <a:latin typeface="Arial"/>
                <a:cs typeface="Arial"/>
              </a:rPr>
              <a:t> </a:t>
            </a:r>
            <a:r>
              <a:rPr sz="2450" dirty="0">
                <a:solidFill>
                  <a:srgbClr val="2E7787"/>
                </a:solidFill>
                <a:latin typeface="Arial"/>
                <a:cs typeface="Arial"/>
              </a:rPr>
              <a:t>εκλογικό</a:t>
            </a:r>
            <a:r>
              <a:rPr sz="2450" spc="30" dirty="0">
                <a:solidFill>
                  <a:srgbClr val="2E7787"/>
                </a:solidFill>
                <a:latin typeface="Arial"/>
                <a:cs typeface="Arial"/>
              </a:rPr>
              <a:t> </a:t>
            </a:r>
            <a:r>
              <a:rPr sz="2450" dirty="0">
                <a:solidFill>
                  <a:srgbClr val="2E7787"/>
                </a:solidFill>
                <a:latin typeface="Arial"/>
                <a:cs typeface="Arial"/>
              </a:rPr>
              <a:t>κέντρο</a:t>
            </a:r>
            <a:r>
              <a:rPr sz="2450" spc="45" dirty="0">
                <a:solidFill>
                  <a:srgbClr val="2E7787"/>
                </a:solidFill>
                <a:latin typeface="Arial"/>
                <a:cs typeface="Arial"/>
              </a:rPr>
              <a:t> </a:t>
            </a:r>
            <a:r>
              <a:rPr sz="2450" dirty="0">
                <a:solidFill>
                  <a:srgbClr val="2E7787"/>
                </a:solidFill>
                <a:latin typeface="Arial"/>
                <a:cs typeface="Arial"/>
              </a:rPr>
              <a:t>και</a:t>
            </a:r>
            <a:r>
              <a:rPr sz="2450" spc="30" dirty="0">
                <a:solidFill>
                  <a:srgbClr val="2E7787"/>
                </a:solidFill>
                <a:latin typeface="Arial"/>
                <a:cs typeface="Arial"/>
              </a:rPr>
              <a:t> </a:t>
            </a:r>
            <a:r>
              <a:rPr sz="2450" dirty="0">
                <a:solidFill>
                  <a:srgbClr val="2E7787"/>
                </a:solidFill>
                <a:latin typeface="Arial"/>
                <a:cs typeface="Arial"/>
              </a:rPr>
              <a:t>εντός</a:t>
            </a:r>
            <a:r>
              <a:rPr sz="2450" spc="45" dirty="0">
                <a:solidFill>
                  <a:srgbClr val="2E7787"/>
                </a:solidFill>
                <a:latin typeface="Arial"/>
                <a:cs typeface="Arial"/>
              </a:rPr>
              <a:t> </a:t>
            </a:r>
            <a:r>
              <a:rPr sz="2450" dirty="0">
                <a:solidFill>
                  <a:srgbClr val="2E7787"/>
                </a:solidFill>
                <a:latin typeface="Arial"/>
                <a:cs typeface="Arial"/>
              </a:rPr>
              <a:t>των</a:t>
            </a:r>
            <a:r>
              <a:rPr sz="2450" spc="40" dirty="0">
                <a:solidFill>
                  <a:srgbClr val="2E7787"/>
                </a:solidFill>
                <a:latin typeface="Arial"/>
                <a:cs typeface="Arial"/>
              </a:rPr>
              <a:t> </a:t>
            </a:r>
            <a:r>
              <a:rPr sz="2450" dirty="0">
                <a:solidFill>
                  <a:srgbClr val="2E7787"/>
                </a:solidFill>
                <a:latin typeface="Arial"/>
                <a:cs typeface="Arial"/>
              </a:rPr>
              <a:t>θαλάμων</a:t>
            </a:r>
            <a:r>
              <a:rPr sz="2450" spc="20" dirty="0">
                <a:solidFill>
                  <a:srgbClr val="2E7787"/>
                </a:solidFill>
                <a:latin typeface="Arial"/>
                <a:cs typeface="Arial"/>
              </a:rPr>
              <a:t> </a:t>
            </a:r>
            <a:r>
              <a:rPr sz="2450" spc="-10" dirty="0">
                <a:solidFill>
                  <a:srgbClr val="2E7787"/>
                </a:solidFill>
                <a:latin typeface="Arial"/>
                <a:cs typeface="Arial"/>
              </a:rPr>
              <a:t>ψηφοφορίας)</a:t>
            </a:r>
            <a:endParaRPr sz="2450">
              <a:latin typeface="Arial"/>
              <a:cs typeface="Arial"/>
            </a:endParaRPr>
          </a:p>
          <a:p>
            <a:pPr marL="483234" indent="-470534">
              <a:lnSpc>
                <a:spcPct val="100000"/>
              </a:lnSpc>
              <a:spcBef>
                <a:spcPts val="2140"/>
              </a:spcBef>
              <a:buSzPct val="120338"/>
              <a:buChar char="•"/>
              <a:tabLst>
                <a:tab pos="483234" algn="l"/>
              </a:tabLst>
            </a:pPr>
            <a:r>
              <a:rPr sz="2950" dirty="0">
                <a:solidFill>
                  <a:srgbClr val="2E7787"/>
                </a:solidFill>
                <a:latin typeface="Arial"/>
                <a:cs typeface="Arial"/>
              </a:rPr>
              <a:t>Δείγματα</a:t>
            </a:r>
            <a:r>
              <a:rPr sz="2950" spc="-30" dirty="0">
                <a:solidFill>
                  <a:srgbClr val="2E7787"/>
                </a:solidFill>
                <a:latin typeface="Arial"/>
                <a:cs typeface="Arial"/>
              </a:rPr>
              <a:t> </a:t>
            </a:r>
            <a:r>
              <a:rPr sz="2950" spc="-10" dirty="0">
                <a:solidFill>
                  <a:srgbClr val="2E7787"/>
                </a:solidFill>
                <a:latin typeface="Arial"/>
                <a:cs typeface="Arial"/>
              </a:rPr>
              <a:t>ψηφοδελτίων</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0" dirty="0"/>
              <a:t>Γνωστοποιήσεις</a:t>
            </a:r>
            <a:r>
              <a:rPr spc="300" dirty="0"/>
              <a:t> </a:t>
            </a:r>
            <a:r>
              <a:rPr dirty="0"/>
              <a:t>/</a:t>
            </a:r>
            <a:r>
              <a:rPr spc="270" dirty="0"/>
              <a:t> </a:t>
            </a:r>
            <a:r>
              <a:rPr spc="50" dirty="0"/>
              <a:t>έντυπα</a:t>
            </a:r>
            <a:r>
              <a:rPr spc="285" dirty="0"/>
              <a:t> </a:t>
            </a:r>
            <a:r>
              <a:rPr dirty="0"/>
              <a:t>/</a:t>
            </a:r>
            <a:r>
              <a:rPr spc="270" dirty="0"/>
              <a:t> </a:t>
            </a:r>
            <a:r>
              <a:rPr spc="85" dirty="0"/>
              <a:t>οδηγίες</a:t>
            </a:r>
            <a:r>
              <a:rPr spc="295" dirty="0"/>
              <a:t> </a:t>
            </a:r>
            <a:r>
              <a:rPr dirty="0"/>
              <a:t>που</a:t>
            </a:r>
            <a:r>
              <a:rPr spc="275" dirty="0"/>
              <a:t> </a:t>
            </a:r>
            <a:r>
              <a:rPr spc="55" dirty="0"/>
              <a:t>αναρτώνται</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0954" y="3100147"/>
            <a:ext cx="3112770" cy="579120"/>
          </a:xfrm>
          <a:prstGeom prst="rect">
            <a:avLst/>
          </a:prstGeom>
        </p:spPr>
        <p:txBody>
          <a:bodyPr vert="horz" wrap="square" lIns="0" tIns="16510" rIns="0" bIns="0" rtlCol="0">
            <a:spAutoFit/>
          </a:bodyPr>
          <a:lstStyle/>
          <a:p>
            <a:pPr marL="12700">
              <a:lnSpc>
                <a:spcPct val="100000"/>
              </a:lnSpc>
              <a:spcBef>
                <a:spcPts val="130"/>
              </a:spcBef>
            </a:pPr>
            <a:r>
              <a:rPr sz="3100" b="0" dirty="0">
                <a:solidFill>
                  <a:srgbClr val="E28B18"/>
                </a:solidFill>
                <a:latin typeface="Arial"/>
                <a:cs typeface="Arial"/>
              </a:rPr>
              <a:t>Μέχρι</a:t>
            </a:r>
            <a:r>
              <a:rPr sz="3100" b="0" spc="30" dirty="0">
                <a:solidFill>
                  <a:srgbClr val="E28B18"/>
                </a:solidFill>
                <a:latin typeface="Arial"/>
                <a:cs typeface="Arial"/>
              </a:rPr>
              <a:t> </a:t>
            </a:r>
            <a:r>
              <a:rPr sz="3600" dirty="0">
                <a:solidFill>
                  <a:srgbClr val="E28B18"/>
                </a:solidFill>
              </a:rPr>
              <a:t>6:45</a:t>
            </a:r>
            <a:r>
              <a:rPr sz="3600" spc="30" dirty="0">
                <a:solidFill>
                  <a:srgbClr val="E28B18"/>
                </a:solidFill>
              </a:rPr>
              <a:t> </a:t>
            </a:r>
            <a:r>
              <a:rPr sz="3600" spc="-20" dirty="0">
                <a:solidFill>
                  <a:srgbClr val="E28B18"/>
                </a:solidFill>
              </a:rPr>
              <a:t>π.μ.</a:t>
            </a:r>
            <a:endParaRPr sz="3600">
              <a:latin typeface="Arial"/>
              <a:cs typeface="Arial"/>
            </a:endParaRPr>
          </a:p>
        </p:txBody>
      </p:sp>
      <p:sp>
        <p:nvSpPr>
          <p:cNvPr id="3" name="object 3"/>
          <p:cNvSpPr txBox="1"/>
          <p:nvPr/>
        </p:nvSpPr>
        <p:spPr>
          <a:xfrm>
            <a:off x="1030954" y="3776713"/>
            <a:ext cx="17353280" cy="4982845"/>
          </a:xfrm>
          <a:prstGeom prst="rect">
            <a:avLst/>
          </a:prstGeom>
        </p:spPr>
        <p:txBody>
          <a:bodyPr vert="horz" wrap="square" lIns="0" tIns="184150" rIns="0" bIns="0" rtlCol="0">
            <a:spAutoFit/>
          </a:bodyPr>
          <a:lstStyle/>
          <a:p>
            <a:pPr marL="483234" indent="-470534">
              <a:lnSpc>
                <a:spcPct val="100000"/>
              </a:lnSpc>
              <a:spcBef>
                <a:spcPts val="1450"/>
              </a:spcBef>
              <a:buSzPct val="120338"/>
              <a:buChar char="•"/>
              <a:tabLst>
                <a:tab pos="483234" algn="l"/>
              </a:tabLst>
            </a:pPr>
            <a:r>
              <a:rPr sz="2950" dirty="0">
                <a:solidFill>
                  <a:srgbClr val="2E7787"/>
                </a:solidFill>
                <a:latin typeface="Arial"/>
                <a:cs typeface="Arial"/>
              </a:rPr>
              <a:t>Σφράγισμα</a:t>
            </a:r>
            <a:r>
              <a:rPr sz="2950" spc="10" dirty="0">
                <a:solidFill>
                  <a:srgbClr val="2E7787"/>
                </a:solidFill>
                <a:latin typeface="Arial"/>
                <a:cs typeface="Arial"/>
              </a:rPr>
              <a:t> </a:t>
            </a:r>
            <a:r>
              <a:rPr sz="2950" dirty="0">
                <a:solidFill>
                  <a:srgbClr val="2E7787"/>
                </a:solidFill>
                <a:latin typeface="Arial"/>
                <a:cs typeface="Arial"/>
              </a:rPr>
              <a:t>ΟΛΩΝ</a:t>
            </a:r>
            <a:r>
              <a:rPr sz="2950" spc="-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ψηφοδελτίων</a:t>
            </a:r>
            <a:r>
              <a:rPr sz="2950" spc="-35" dirty="0">
                <a:solidFill>
                  <a:srgbClr val="2E7787"/>
                </a:solidFill>
                <a:latin typeface="Arial"/>
                <a:cs typeface="Arial"/>
              </a:rPr>
              <a:t> </a:t>
            </a:r>
            <a:r>
              <a:rPr sz="2950" dirty="0">
                <a:solidFill>
                  <a:srgbClr val="2E7787"/>
                </a:solidFill>
                <a:latin typeface="Arial"/>
                <a:cs typeface="Arial"/>
              </a:rPr>
              <a:t>με</a:t>
            </a:r>
            <a:r>
              <a:rPr sz="2950" spc="-20"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επίσημη</a:t>
            </a:r>
            <a:r>
              <a:rPr sz="2950" spc="-5" dirty="0">
                <a:solidFill>
                  <a:srgbClr val="2E7787"/>
                </a:solidFill>
                <a:latin typeface="Arial"/>
                <a:cs typeface="Arial"/>
              </a:rPr>
              <a:t> </a:t>
            </a:r>
            <a:r>
              <a:rPr sz="2950" dirty="0">
                <a:solidFill>
                  <a:srgbClr val="2E7787"/>
                </a:solidFill>
                <a:latin typeface="Arial"/>
                <a:cs typeface="Arial"/>
              </a:rPr>
              <a:t>σφραγίδα της </a:t>
            </a:r>
            <a:r>
              <a:rPr sz="2950" spc="-10" dirty="0">
                <a:solidFill>
                  <a:srgbClr val="2E7787"/>
                </a:solidFill>
                <a:latin typeface="Arial"/>
                <a:cs typeface="Arial"/>
              </a:rPr>
              <a:t>Δημοκρατίας</a:t>
            </a:r>
            <a:endParaRPr sz="2950">
              <a:latin typeface="Arial"/>
              <a:cs typeface="Arial"/>
            </a:endParaRPr>
          </a:p>
          <a:p>
            <a:pPr marL="483234" marR="5080" indent="-471170">
              <a:lnSpc>
                <a:spcPct val="120700"/>
              </a:lnSpc>
              <a:spcBef>
                <a:spcPts val="1490"/>
              </a:spcBef>
              <a:buSzPct val="120338"/>
              <a:buChar char="•"/>
              <a:tabLst>
                <a:tab pos="483234" algn="l"/>
              </a:tabLst>
            </a:pPr>
            <a:r>
              <a:rPr sz="2950" dirty="0">
                <a:solidFill>
                  <a:srgbClr val="2E7787"/>
                </a:solidFill>
                <a:latin typeface="Arial"/>
                <a:cs typeface="Arial"/>
              </a:rPr>
              <a:t>Τοποθέτηση</a:t>
            </a:r>
            <a:r>
              <a:rPr sz="2950" spc="-20"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ψηφοδελτίων</a:t>
            </a:r>
            <a:r>
              <a:rPr sz="2950" spc="-35" dirty="0">
                <a:solidFill>
                  <a:srgbClr val="2E7787"/>
                </a:solidFill>
                <a:latin typeface="Arial"/>
                <a:cs typeface="Arial"/>
              </a:rPr>
              <a:t> </a:t>
            </a:r>
            <a:r>
              <a:rPr sz="2950" dirty="0">
                <a:solidFill>
                  <a:srgbClr val="2E7787"/>
                </a:solidFill>
                <a:latin typeface="Arial"/>
                <a:cs typeface="Arial"/>
              </a:rPr>
              <a:t>σε</a:t>
            </a:r>
            <a:r>
              <a:rPr sz="2950" spc="-5" dirty="0">
                <a:solidFill>
                  <a:srgbClr val="2E7787"/>
                </a:solidFill>
                <a:latin typeface="Arial"/>
                <a:cs typeface="Arial"/>
              </a:rPr>
              <a:t> </a:t>
            </a:r>
            <a:r>
              <a:rPr sz="2950" dirty="0">
                <a:solidFill>
                  <a:srgbClr val="2E7787"/>
                </a:solidFill>
                <a:latin typeface="Arial"/>
                <a:cs typeface="Arial"/>
              </a:rPr>
              <a:t>δεσμίδες</a:t>
            </a:r>
            <a:r>
              <a:rPr sz="2950" spc="-20" dirty="0">
                <a:solidFill>
                  <a:srgbClr val="2E7787"/>
                </a:solidFill>
                <a:latin typeface="Arial"/>
                <a:cs typeface="Arial"/>
              </a:rPr>
              <a:t> </a:t>
            </a:r>
            <a:r>
              <a:rPr sz="2950" dirty="0">
                <a:solidFill>
                  <a:srgbClr val="2E7787"/>
                </a:solidFill>
                <a:latin typeface="Arial"/>
                <a:cs typeface="Arial"/>
              </a:rPr>
              <a:t>των 20</a:t>
            </a:r>
            <a:r>
              <a:rPr sz="2950" spc="-20"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διευκόλυνση</a:t>
            </a:r>
            <a:r>
              <a:rPr sz="2950" spc="-5" dirty="0">
                <a:solidFill>
                  <a:srgbClr val="2E7787"/>
                </a:solidFill>
                <a:latin typeface="Arial"/>
                <a:cs typeface="Arial"/>
              </a:rPr>
              <a:t> </a:t>
            </a:r>
            <a:r>
              <a:rPr sz="2950" dirty="0">
                <a:solidFill>
                  <a:srgbClr val="2E7787"/>
                </a:solidFill>
                <a:latin typeface="Arial"/>
                <a:cs typeface="Arial"/>
              </a:rPr>
              <a:t>στον</a:t>
            </a:r>
            <a:r>
              <a:rPr sz="2950" spc="-5" dirty="0">
                <a:solidFill>
                  <a:srgbClr val="2E7787"/>
                </a:solidFill>
                <a:latin typeface="Arial"/>
                <a:cs typeface="Arial"/>
              </a:rPr>
              <a:t> </a:t>
            </a:r>
            <a:r>
              <a:rPr sz="2950" dirty="0">
                <a:solidFill>
                  <a:srgbClr val="2E7787"/>
                </a:solidFill>
                <a:latin typeface="Arial"/>
                <a:cs typeface="Arial"/>
              </a:rPr>
              <a:t>έλεγχο</a:t>
            </a:r>
            <a:r>
              <a:rPr sz="2950" spc="-15" dirty="0">
                <a:solidFill>
                  <a:srgbClr val="2E7787"/>
                </a:solidFill>
                <a:latin typeface="Arial"/>
                <a:cs typeface="Arial"/>
              </a:rPr>
              <a:t> </a:t>
            </a:r>
            <a:r>
              <a:rPr sz="2950" dirty="0">
                <a:solidFill>
                  <a:srgbClr val="2E7787"/>
                </a:solidFill>
                <a:latin typeface="Arial"/>
                <a:cs typeface="Arial"/>
              </a:rPr>
              <a:t>κατά τη</a:t>
            </a:r>
            <a:r>
              <a:rPr sz="2950" spc="-5" dirty="0">
                <a:solidFill>
                  <a:srgbClr val="2E7787"/>
                </a:solidFill>
                <a:latin typeface="Arial"/>
                <a:cs typeface="Arial"/>
              </a:rPr>
              <a:t> </a:t>
            </a:r>
            <a:r>
              <a:rPr sz="2950" dirty="0">
                <a:solidFill>
                  <a:srgbClr val="2E7787"/>
                </a:solidFill>
                <a:latin typeface="Arial"/>
                <a:cs typeface="Arial"/>
              </a:rPr>
              <a:t>διάρκεια</a:t>
            </a:r>
            <a:r>
              <a:rPr sz="2950" spc="-5" dirty="0">
                <a:solidFill>
                  <a:srgbClr val="2E7787"/>
                </a:solidFill>
                <a:latin typeface="Arial"/>
                <a:cs typeface="Arial"/>
              </a:rPr>
              <a:t> </a:t>
            </a:r>
            <a:r>
              <a:rPr sz="2950" spc="-25" dirty="0">
                <a:solidFill>
                  <a:srgbClr val="2E7787"/>
                </a:solidFill>
                <a:latin typeface="Arial"/>
                <a:cs typeface="Arial"/>
              </a:rPr>
              <a:t>της </a:t>
            </a:r>
            <a:r>
              <a:rPr sz="2950" dirty="0">
                <a:solidFill>
                  <a:srgbClr val="2E7787"/>
                </a:solidFill>
                <a:latin typeface="Arial"/>
                <a:cs typeface="Arial"/>
              </a:rPr>
              <a:t>διαδικασίας</a:t>
            </a:r>
            <a:r>
              <a:rPr sz="2950" spc="-10" dirty="0">
                <a:solidFill>
                  <a:srgbClr val="2E7787"/>
                </a:solidFill>
                <a:latin typeface="Arial"/>
                <a:cs typeface="Arial"/>
              </a:rPr>
              <a:t> </a:t>
            </a:r>
            <a:r>
              <a:rPr sz="2950" dirty="0">
                <a:solidFill>
                  <a:srgbClr val="2E7787"/>
                </a:solidFill>
                <a:latin typeface="Arial"/>
                <a:cs typeface="Arial"/>
              </a:rPr>
              <a:t>της</a:t>
            </a:r>
            <a:r>
              <a:rPr sz="2950" spc="-15" dirty="0">
                <a:solidFill>
                  <a:srgbClr val="2E7787"/>
                </a:solidFill>
                <a:latin typeface="Arial"/>
                <a:cs typeface="Arial"/>
              </a:rPr>
              <a:t> </a:t>
            </a:r>
            <a:r>
              <a:rPr sz="2950" spc="-10" dirty="0">
                <a:solidFill>
                  <a:srgbClr val="2E7787"/>
                </a:solidFill>
                <a:latin typeface="Arial"/>
                <a:cs typeface="Arial"/>
              </a:rPr>
              <a:t>ψηφοφορίας</a:t>
            </a:r>
            <a:endParaRPr sz="2950">
              <a:latin typeface="Arial"/>
              <a:cs typeface="Arial"/>
            </a:endParaRPr>
          </a:p>
          <a:p>
            <a:pPr>
              <a:lnSpc>
                <a:spcPct val="100000"/>
              </a:lnSpc>
              <a:buClr>
                <a:srgbClr val="2E7787"/>
              </a:buClr>
              <a:buFont typeface="Arial"/>
              <a:buChar char="•"/>
            </a:pPr>
            <a:endParaRPr sz="2950">
              <a:latin typeface="Arial"/>
              <a:cs typeface="Arial"/>
            </a:endParaRPr>
          </a:p>
          <a:p>
            <a:pPr>
              <a:lnSpc>
                <a:spcPct val="100000"/>
              </a:lnSpc>
              <a:spcBef>
                <a:spcPts val="1255"/>
              </a:spcBef>
              <a:buClr>
                <a:srgbClr val="2E7787"/>
              </a:buClr>
              <a:buFont typeface="Arial"/>
              <a:buChar char="•"/>
            </a:pPr>
            <a:endParaRPr sz="2950">
              <a:latin typeface="Arial"/>
              <a:cs typeface="Arial"/>
            </a:endParaRPr>
          </a:p>
          <a:p>
            <a:pPr marL="12700">
              <a:lnSpc>
                <a:spcPct val="100000"/>
              </a:lnSpc>
            </a:pPr>
            <a:r>
              <a:rPr sz="3600" b="1" dirty="0">
                <a:solidFill>
                  <a:srgbClr val="E28B18"/>
                </a:solidFill>
                <a:latin typeface="Arial"/>
                <a:cs typeface="Arial"/>
              </a:rPr>
              <a:t>6:55</a:t>
            </a:r>
            <a:r>
              <a:rPr sz="3600" b="1" spc="-20" dirty="0">
                <a:solidFill>
                  <a:srgbClr val="E28B18"/>
                </a:solidFill>
                <a:latin typeface="Arial"/>
                <a:cs typeface="Arial"/>
              </a:rPr>
              <a:t> π.μ.</a:t>
            </a:r>
            <a:endParaRPr sz="3600">
              <a:latin typeface="Arial"/>
              <a:cs typeface="Arial"/>
            </a:endParaRPr>
          </a:p>
          <a:p>
            <a:pPr marL="483234" indent="-470534">
              <a:lnSpc>
                <a:spcPct val="100000"/>
              </a:lnSpc>
              <a:spcBef>
                <a:spcPts val="2325"/>
              </a:spcBef>
              <a:buSzPct val="120338"/>
              <a:buChar char="•"/>
              <a:tabLst>
                <a:tab pos="483234" algn="l"/>
              </a:tabLst>
            </a:pPr>
            <a:r>
              <a:rPr sz="2950" dirty="0">
                <a:solidFill>
                  <a:srgbClr val="2E7787"/>
                </a:solidFill>
                <a:latin typeface="Arial"/>
                <a:cs typeface="Arial"/>
              </a:rPr>
              <a:t>Επίδειξη</a:t>
            </a:r>
            <a:r>
              <a:rPr sz="2950" spc="-30" dirty="0">
                <a:solidFill>
                  <a:srgbClr val="2E7787"/>
                </a:solidFill>
                <a:latin typeface="Arial"/>
                <a:cs typeface="Arial"/>
              </a:rPr>
              <a:t> </a:t>
            </a:r>
            <a:r>
              <a:rPr sz="2950" dirty="0">
                <a:solidFill>
                  <a:srgbClr val="2E7787"/>
                </a:solidFill>
                <a:latin typeface="Arial"/>
                <a:cs typeface="Arial"/>
              </a:rPr>
              <a:t>κενής</a:t>
            </a:r>
            <a:r>
              <a:rPr sz="2950" spc="-15" dirty="0">
                <a:solidFill>
                  <a:srgbClr val="2E7787"/>
                </a:solidFill>
                <a:latin typeface="Arial"/>
                <a:cs typeface="Arial"/>
              </a:rPr>
              <a:t> </a:t>
            </a:r>
            <a:r>
              <a:rPr sz="2950" dirty="0">
                <a:solidFill>
                  <a:srgbClr val="2E7787"/>
                </a:solidFill>
                <a:latin typeface="Arial"/>
                <a:cs typeface="Arial"/>
              </a:rPr>
              <a:t>κάλπης</a:t>
            </a:r>
            <a:r>
              <a:rPr sz="2950" spc="5" dirty="0">
                <a:solidFill>
                  <a:srgbClr val="2E7787"/>
                </a:solidFill>
                <a:latin typeface="Arial"/>
                <a:cs typeface="Arial"/>
              </a:rPr>
              <a:t> </a:t>
            </a:r>
            <a:r>
              <a:rPr sz="2950" dirty="0">
                <a:solidFill>
                  <a:srgbClr val="2E7787"/>
                </a:solidFill>
                <a:latin typeface="Arial"/>
                <a:cs typeface="Arial"/>
              </a:rPr>
              <a:t>στους/στις</a:t>
            </a:r>
            <a:r>
              <a:rPr sz="2950" spc="5" dirty="0">
                <a:solidFill>
                  <a:srgbClr val="2E7787"/>
                </a:solidFill>
                <a:latin typeface="Arial"/>
                <a:cs typeface="Arial"/>
              </a:rPr>
              <a:t> </a:t>
            </a:r>
            <a:r>
              <a:rPr sz="2950" dirty="0">
                <a:solidFill>
                  <a:srgbClr val="2E7787"/>
                </a:solidFill>
                <a:latin typeface="Arial"/>
                <a:cs typeface="Arial"/>
              </a:rPr>
              <a:t>αντιπροσώπους των </a:t>
            </a:r>
            <a:r>
              <a:rPr sz="2950" spc="-10" dirty="0">
                <a:solidFill>
                  <a:srgbClr val="2E7787"/>
                </a:solidFill>
                <a:latin typeface="Arial"/>
                <a:cs typeface="Arial"/>
              </a:rPr>
              <a:t>υποψηφίων</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Σφράγισμα</a:t>
            </a:r>
            <a:r>
              <a:rPr sz="2950" spc="-5" dirty="0">
                <a:solidFill>
                  <a:srgbClr val="2E7787"/>
                </a:solidFill>
                <a:latin typeface="Arial"/>
                <a:cs typeface="Arial"/>
              </a:rPr>
              <a:t> </a:t>
            </a:r>
            <a:r>
              <a:rPr sz="2950" dirty="0">
                <a:solidFill>
                  <a:srgbClr val="2E7787"/>
                </a:solidFill>
                <a:latin typeface="Arial"/>
                <a:cs typeface="Arial"/>
              </a:rPr>
              <a:t>της</a:t>
            </a:r>
            <a:r>
              <a:rPr sz="2950" spc="-10" dirty="0">
                <a:solidFill>
                  <a:srgbClr val="2E7787"/>
                </a:solidFill>
                <a:latin typeface="Arial"/>
                <a:cs typeface="Arial"/>
              </a:rPr>
              <a:t> </a:t>
            </a:r>
            <a:r>
              <a:rPr sz="2950" dirty="0">
                <a:solidFill>
                  <a:srgbClr val="2E7787"/>
                </a:solidFill>
                <a:latin typeface="Arial"/>
                <a:cs typeface="Arial"/>
              </a:rPr>
              <a:t>κάλπης</a:t>
            </a:r>
            <a:r>
              <a:rPr sz="2950" spc="-15" dirty="0">
                <a:solidFill>
                  <a:srgbClr val="2E7787"/>
                </a:solidFill>
                <a:latin typeface="Arial"/>
                <a:cs typeface="Arial"/>
              </a:rPr>
              <a:t> </a:t>
            </a:r>
            <a:r>
              <a:rPr sz="2950" dirty="0">
                <a:solidFill>
                  <a:srgbClr val="2E7787"/>
                </a:solidFill>
                <a:latin typeface="Arial"/>
                <a:cs typeface="Arial"/>
              </a:rPr>
              <a:t>(ανεξάρτητα</a:t>
            </a:r>
            <a:r>
              <a:rPr sz="2950" spc="-10" dirty="0">
                <a:solidFill>
                  <a:srgbClr val="2E7787"/>
                </a:solidFill>
                <a:latin typeface="Arial"/>
                <a:cs typeface="Arial"/>
              </a:rPr>
              <a:t> </a:t>
            </a:r>
            <a:r>
              <a:rPr sz="2950" dirty="0">
                <a:solidFill>
                  <a:srgbClr val="2E7787"/>
                </a:solidFill>
                <a:latin typeface="Arial"/>
                <a:cs typeface="Arial"/>
              </a:rPr>
              <a:t>εάν</a:t>
            </a:r>
            <a:r>
              <a:rPr sz="2950" spc="-15" dirty="0">
                <a:solidFill>
                  <a:srgbClr val="2E7787"/>
                </a:solidFill>
                <a:latin typeface="Arial"/>
                <a:cs typeface="Arial"/>
              </a:rPr>
              <a:t> </a:t>
            </a:r>
            <a:r>
              <a:rPr sz="2950" dirty="0">
                <a:solidFill>
                  <a:srgbClr val="2E7787"/>
                </a:solidFill>
                <a:latin typeface="Arial"/>
                <a:cs typeface="Arial"/>
              </a:rPr>
              <a:t>παρευρίσκονται</a:t>
            </a:r>
            <a:r>
              <a:rPr sz="2950" spc="5" dirty="0">
                <a:solidFill>
                  <a:srgbClr val="2E7787"/>
                </a:solidFill>
                <a:latin typeface="Arial"/>
                <a:cs typeface="Arial"/>
              </a:rPr>
              <a:t> </a:t>
            </a:r>
            <a:r>
              <a:rPr sz="2950" dirty="0">
                <a:solidFill>
                  <a:srgbClr val="2E7787"/>
                </a:solidFill>
                <a:latin typeface="Arial"/>
                <a:cs typeface="Arial"/>
              </a:rPr>
              <a:t>ή</a:t>
            </a:r>
            <a:r>
              <a:rPr sz="2950" spc="-20" dirty="0">
                <a:solidFill>
                  <a:srgbClr val="2E7787"/>
                </a:solidFill>
                <a:latin typeface="Arial"/>
                <a:cs typeface="Arial"/>
              </a:rPr>
              <a:t> </a:t>
            </a:r>
            <a:r>
              <a:rPr sz="2950" dirty="0">
                <a:solidFill>
                  <a:srgbClr val="2E7787"/>
                </a:solidFill>
                <a:latin typeface="Arial"/>
                <a:cs typeface="Arial"/>
              </a:rPr>
              <a:t>όχι</a:t>
            </a:r>
            <a:r>
              <a:rPr sz="2950" spc="-15" dirty="0">
                <a:solidFill>
                  <a:srgbClr val="2E7787"/>
                </a:solidFill>
                <a:latin typeface="Arial"/>
                <a:cs typeface="Arial"/>
              </a:rPr>
              <a:t> </a:t>
            </a:r>
            <a:r>
              <a:rPr sz="2950" dirty="0">
                <a:solidFill>
                  <a:srgbClr val="2E7787"/>
                </a:solidFill>
                <a:latin typeface="Arial"/>
                <a:cs typeface="Arial"/>
              </a:rPr>
              <a:t>αντιπρόσωποι</a:t>
            </a:r>
            <a:r>
              <a:rPr sz="2950" spc="-10"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υποψηφίων)</a:t>
            </a:r>
            <a:endParaRPr sz="2950">
              <a:latin typeface="Arial"/>
              <a:cs typeface="Arial"/>
            </a:endParaRPr>
          </a:p>
        </p:txBody>
      </p:sp>
      <p:sp>
        <p:nvSpPr>
          <p:cNvPr id="4" name="object 4"/>
          <p:cNvSpPr txBox="1"/>
          <p:nvPr/>
        </p:nvSpPr>
        <p:spPr>
          <a:xfrm>
            <a:off x="906559" y="1616465"/>
            <a:ext cx="4163695" cy="527685"/>
          </a:xfrm>
          <a:prstGeom prst="rect">
            <a:avLst/>
          </a:prstGeom>
        </p:spPr>
        <p:txBody>
          <a:bodyPr vert="horz" wrap="square" lIns="0" tIns="12065" rIns="0" bIns="0" rtlCol="0">
            <a:spAutoFit/>
          </a:bodyPr>
          <a:lstStyle/>
          <a:p>
            <a:pPr marL="12700">
              <a:lnSpc>
                <a:spcPct val="100000"/>
              </a:lnSpc>
              <a:spcBef>
                <a:spcPts val="95"/>
              </a:spcBef>
            </a:pPr>
            <a:r>
              <a:rPr sz="3300" b="1" spc="65" dirty="0">
                <a:solidFill>
                  <a:srgbClr val="2F7686"/>
                </a:solidFill>
                <a:latin typeface="Arial"/>
                <a:cs typeface="Arial"/>
              </a:rPr>
              <a:t>Ημέρα</a:t>
            </a:r>
            <a:r>
              <a:rPr sz="3300" b="1" spc="275" dirty="0">
                <a:solidFill>
                  <a:srgbClr val="2F7686"/>
                </a:solidFill>
                <a:latin typeface="Arial"/>
                <a:cs typeface="Arial"/>
              </a:rPr>
              <a:t> </a:t>
            </a:r>
            <a:r>
              <a:rPr sz="3300" b="1" spc="75" dirty="0">
                <a:solidFill>
                  <a:srgbClr val="2F7686"/>
                </a:solidFill>
                <a:latin typeface="Arial"/>
                <a:cs typeface="Arial"/>
              </a:rPr>
              <a:t>ψηφοφορίας</a:t>
            </a:r>
            <a:endParaRPr sz="3300">
              <a:latin typeface="Arial"/>
              <a:cs typeface="Arial"/>
            </a:endParaRPr>
          </a:p>
        </p:txBody>
      </p:sp>
      <p:pic>
        <p:nvPicPr>
          <p:cNvPr id="5" name="object 5"/>
          <p:cNvPicPr/>
          <p:nvPr/>
        </p:nvPicPr>
        <p:blipFill>
          <a:blip r:embed="rId2" cstate="print"/>
          <a:stretch>
            <a:fillRect/>
          </a:stretch>
        </p:blipFill>
        <p:spPr>
          <a:xfrm>
            <a:off x="1032848" y="12565"/>
            <a:ext cx="2798239" cy="1882246"/>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9" cy="11308552"/>
          </a:xfrm>
          <a:prstGeom prst="rect">
            <a:avLst/>
          </a:prstGeom>
        </p:spPr>
      </p:pic>
      <p:sp>
        <p:nvSpPr>
          <p:cNvPr id="3" name="object 3"/>
          <p:cNvSpPr txBox="1">
            <a:spLocks noGrp="1"/>
          </p:cNvSpPr>
          <p:nvPr>
            <p:ph type="title"/>
          </p:nvPr>
        </p:nvSpPr>
        <p:spPr>
          <a:xfrm>
            <a:off x="0" y="2638663"/>
            <a:ext cx="20104100" cy="1871345"/>
          </a:xfrm>
          <a:prstGeom prst="rect">
            <a:avLst/>
          </a:prstGeom>
          <a:ln w="10470">
            <a:solidFill>
              <a:srgbClr val="6FAC46"/>
            </a:solidFill>
          </a:ln>
        </p:spPr>
        <p:txBody>
          <a:bodyPr vert="horz" wrap="square" lIns="0" tIns="379095" rIns="0" bIns="0" rtlCol="0">
            <a:spAutoFit/>
          </a:bodyPr>
          <a:lstStyle/>
          <a:p>
            <a:pPr marL="450215">
              <a:lnSpc>
                <a:spcPct val="100000"/>
              </a:lnSpc>
              <a:spcBef>
                <a:spcPts val="2985"/>
              </a:spcBef>
            </a:pPr>
            <a:r>
              <a:rPr sz="5450" b="0" i="1" dirty="0">
                <a:solidFill>
                  <a:srgbClr val="E28B18"/>
                </a:solidFill>
                <a:latin typeface="Arial"/>
                <a:cs typeface="Arial"/>
              </a:rPr>
              <a:t>Διαδικασία</a:t>
            </a:r>
            <a:r>
              <a:rPr sz="5450" b="0" i="1" spc="-375" dirty="0">
                <a:solidFill>
                  <a:srgbClr val="E28B18"/>
                </a:solidFill>
                <a:latin typeface="Arial"/>
                <a:cs typeface="Arial"/>
              </a:rPr>
              <a:t> </a:t>
            </a:r>
            <a:r>
              <a:rPr sz="5450" b="0" i="1" spc="-10" dirty="0">
                <a:solidFill>
                  <a:srgbClr val="E28B18"/>
                </a:solidFill>
                <a:latin typeface="Arial"/>
                <a:cs typeface="Arial"/>
              </a:rPr>
              <a:t>ψηφοφορίας</a:t>
            </a:r>
            <a:endParaRPr sz="5450">
              <a:latin typeface="Arial"/>
              <a:cs typeface="Arial"/>
            </a:endParaRPr>
          </a:p>
        </p:txBody>
      </p:sp>
      <p:sp>
        <p:nvSpPr>
          <p:cNvPr id="4" name="object 4"/>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46674" y="3095163"/>
            <a:ext cx="13501369" cy="3237865"/>
          </a:xfrm>
          <a:prstGeom prst="rect">
            <a:avLst/>
          </a:prstGeom>
        </p:spPr>
        <p:txBody>
          <a:bodyPr vert="horz" wrap="square" lIns="0" tIns="16510" rIns="0" bIns="0" rtlCol="0">
            <a:spAutoFit/>
          </a:bodyPr>
          <a:lstStyle/>
          <a:p>
            <a:pPr marR="369570" algn="ctr">
              <a:lnSpc>
                <a:spcPct val="100000"/>
              </a:lnSpc>
              <a:spcBef>
                <a:spcPts val="130"/>
              </a:spcBef>
            </a:pPr>
            <a:r>
              <a:rPr sz="3600" b="1" dirty="0">
                <a:solidFill>
                  <a:srgbClr val="E28B18"/>
                </a:solidFill>
                <a:latin typeface="Arial"/>
                <a:cs typeface="Arial"/>
              </a:rPr>
              <a:t>7:00</a:t>
            </a:r>
            <a:r>
              <a:rPr sz="3600" b="1" spc="-20" dirty="0">
                <a:solidFill>
                  <a:srgbClr val="E28B18"/>
                </a:solidFill>
                <a:latin typeface="Arial"/>
                <a:cs typeface="Arial"/>
              </a:rPr>
              <a:t> </a:t>
            </a:r>
            <a:r>
              <a:rPr sz="3600" b="1" dirty="0">
                <a:solidFill>
                  <a:srgbClr val="E28B18"/>
                </a:solidFill>
                <a:latin typeface="Arial"/>
                <a:cs typeface="Arial"/>
              </a:rPr>
              <a:t>π.μ.</a:t>
            </a:r>
            <a:r>
              <a:rPr sz="3600" b="1" spc="-5" dirty="0">
                <a:solidFill>
                  <a:srgbClr val="E28B18"/>
                </a:solidFill>
                <a:latin typeface="Arial"/>
                <a:cs typeface="Arial"/>
              </a:rPr>
              <a:t> </a:t>
            </a:r>
            <a:r>
              <a:rPr sz="3600" dirty="0">
                <a:solidFill>
                  <a:srgbClr val="E28B18"/>
                </a:solidFill>
                <a:latin typeface="Arial"/>
                <a:cs typeface="Arial"/>
              </a:rPr>
              <a:t>έναρξη</a:t>
            </a:r>
            <a:r>
              <a:rPr sz="3600" spc="-5" dirty="0">
                <a:solidFill>
                  <a:srgbClr val="E28B18"/>
                </a:solidFill>
                <a:latin typeface="Arial"/>
                <a:cs typeface="Arial"/>
              </a:rPr>
              <a:t> </a:t>
            </a:r>
            <a:r>
              <a:rPr sz="3600" spc="-10" dirty="0">
                <a:solidFill>
                  <a:srgbClr val="E28B18"/>
                </a:solidFill>
                <a:latin typeface="Arial"/>
                <a:cs typeface="Arial"/>
              </a:rPr>
              <a:t>ψηφοφορίας</a:t>
            </a:r>
            <a:endParaRPr sz="3600">
              <a:latin typeface="Arial"/>
              <a:cs typeface="Arial"/>
            </a:endParaRPr>
          </a:p>
          <a:p>
            <a:pPr>
              <a:lnSpc>
                <a:spcPct val="100000"/>
              </a:lnSpc>
              <a:spcBef>
                <a:spcPts val="3945"/>
              </a:spcBef>
            </a:pPr>
            <a:endParaRPr sz="3600">
              <a:latin typeface="Arial"/>
              <a:cs typeface="Arial"/>
            </a:endParaRPr>
          </a:p>
          <a:p>
            <a:pPr algn="ctr">
              <a:lnSpc>
                <a:spcPct val="100000"/>
              </a:lnSpc>
            </a:pPr>
            <a:r>
              <a:rPr sz="2950" dirty="0">
                <a:solidFill>
                  <a:srgbClr val="2E7787"/>
                </a:solidFill>
                <a:latin typeface="Arial"/>
                <a:cs typeface="Arial"/>
              </a:rPr>
              <a:t>Άμεση</a:t>
            </a:r>
            <a:r>
              <a:rPr sz="2950" spc="-20" dirty="0">
                <a:solidFill>
                  <a:srgbClr val="2E7787"/>
                </a:solidFill>
                <a:latin typeface="Arial"/>
                <a:cs typeface="Arial"/>
              </a:rPr>
              <a:t> </a:t>
            </a:r>
            <a:r>
              <a:rPr sz="2950" dirty="0">
                <a:solidFill>
                  <a:srgbClr val="2E7787"/>
                </a:solidFill>
                <a:latin typeface="Arial"/>
                <a:cs typeface="Arial"/>
              </a:rPr>
              <a:t>ενημέρωση</a:t>
            </a:r>
            <a:r>
              <a:rPr sz="2950" spc="-35" dirty="0">
                <a:solidFill>
                  <a:srgbClr val="2E7787"/>
                </a:solidFill>
                <a:latin typeface="Arial"/>
                <a:cs typeface="Arial"/>
              </a:rPr>
              <a:t> </a:t>
            </a:r>
            <a:r>
              <a:rPr sz="2950" dirty="0">
                <a:solidFill>
                  <a:srgbClr val="2E7787"/>
                </a:solidFill>
                <a:latin typeface="Arial"/>
                <a:cs typeface="Arial"/>
              </a:rPr>
              <a:t>του/της</a:t>
            </a:r>
            <a:r>
              <a:rPr sz="2950" spc="-5" dirty="0">
                <a:solidFill>
                  <a:srgbClr val="2E7787"/>
                </a:solidFill>
                <a:latin typeface="Arial"/>
                <a:cs typeface="Arial"/>
              </a:rPr>
              <a:t> </a:t>
            </a:r>
            <a:r>
              <a:rPr sz="2950" dirty="0">
                <a:solidFill>
                  <a:srgbClr val="2E7787"/>
                </a:solidFill>
                <a:latin typeface="Arial"/>
                <a:cs typeface="Arial"/>
              </a:rPr>
              <a:t>Εφόρου</a:t>
            </a:r>
            <a:r>
              <a:rPr sz="2950" spc="-10"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a:t>
            </a:r>
            <a:r>
              <a:rPr sz="2950" dirty="0">
                <a:solidFill>
                  <a:srgbClr val="2E7787"/>
                </a:solidFill>
                <a:latin typeface="Arial"/>
                <a:cs typeface="Arial"/>
              </a:rPr>
              <a:t>ομαλή</a:t>
            </a:r>
            <a:r>
              <a:rPr sz="2950" spc="-5" dirty="0">
                <a:solidFill>
                  <a:srgbClr val="2E7787"/>
                </a:solidFill>
                <a:latin typeface="Arial"/>
                <a:cs typeface="Arial"/>
              </a:rPr>
              <a:t> </a:t>
            </a:r>
            <a:r>
              <a:rPr sz="2950" dirty="0">
                <a:solidFill>
                  <a:srgbClr val="2E7787"/>
                </a:solidFill>
                <a:latin typeface="Arial"/>
                <a:cs typeface="Arial"/>
              </a:rPr>
              <a:t>έναρξη</a:t>
            </a:r>
            <a:r>
              <a:rPr sz="2950" spc="-10"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spc="-10" dirty="0">
                <a:solidFill>
                  <a:srgbClr val="2E7787"/>
                </a:solidFill>
                <a:latin typeface="Arial"/>
                <a:cs typeface="Arial"/>
              </a:rPr>
              <a:t>ψηφοφορίας</a:t>
            </a:r>
            <a:endParaRPr sz="2950">
              <a:latin typeface="Arial"/>
              <a:cs typeface="Arial"/>
            </a:endParaRPr>
          </a:p>
          <a:p>
            <a:pPr marL="1905" algn="ctr">
              <a:lnSpc>
                <a:spcPct val="100000"/>
              </a:lnSpc>
              <a:spcBef>
                <a:spcPts val="1220"/>
              </a:spcBef>
            </a:pPr>
            <a:r>
              <a:rPr sz="2650" dirty="0">
                <a:solidFill>
                  <a:srgbClr val="2E7787"/>
                </a:solidFill>
                <a:latin typeface="Arial"/>
                <a:cs typeface="Arial"/>
              </a:rPr>
              <a:t>Αποστολή</a:t>
            </a:r>
            <a:r>
              <a:rPr sz="2650" spc="-114" dirty="0">
                <a:solidFill>
                  <a:srgbClr val="2E7787"/>
                </a:solidFill>
                <a:latin typeface="Arial"/>
                <a:cs typeface="Arial"/>
              </a:rPr>
              <a:t> </a:t>
            </a:r>
            <a:r>
              <a:rPr sz="2650" dirty="0">
                <a:solidFill>
                  <a:srgbClr val="2E7787"/>
                </a:solidFill>
                <a:latin typeface="Arial"/>
                <a:cs typeface="Arial"/>
              </a:rPr>
              <a:t>με</a:t>
            </a:r>
            <a:r>
              <a:rPr sz="2650" spc="-95" dirty="0">
                <a:solidFill>
                  <a:srgbClr val="2E7787"/>
                </a:solidFill>
                <a:latin typeface="Arial"/>
                <a:cs typeface="Arial"/>
              </a:rPr>
              <a:t> </a:t>
            </a:r>
            <a:r>
              <a:rPr sz="2650" b="1" dirty="0">
                <a:solidFill>
                  <a:srgbClr val="2E7787"/>
                </a:solidFill>
                <a:latin typeface="Arial"/>
                <a:cs typeface="Arial"/>
              </a:rPr>
              <a:t>sms</a:t>
            </a:r>
            <a:r>
              <a:rPr sz="2650" b="1" spc="-100" dirty="0">
                <a:solidFill>
                  <a:srgbClr val="2E7787"/>
                </a:solidFill>
                <a:latin typeface="Arial"/>
                <a:cs typeface="Arial"/>
              </a:rPr>
              <a:t> </a:t>
            </a:r>
            <a:r>
              <a:rPr sz="2650" b="1" dirty="0">
                <a:solidFill>
                  <a:srgbClr val="2E7787"/>
                </a:solidFill>
                <a:latin typeface="Arial"/>
                <a:cs typeface="Arial"/>
              </a:rPr>
              <a:t>στον</a:t>
            </a:r>
            <a:r>
              <a:rPr sz="2650" b="1" spc="-120" dirty="0">
                <a:solidFill>
                  <a:srgbClr val="2E7787"/>
                </a:solidFill>
                <a:latin typeface="Arial"/>
                <a:cs typeface="Arial"/>
              </a:rPr>
              <a:t> </a:t>
            </a:r>
            <a:r>
              <a:rPr sz="2650" b="1" dirty="0">
                <a:solidFill>
                  <a:srgbClr val="2E7787"/>
                </a:solidFill>
                <a:latin typeface="Arial"/>
                <a:cs typeface="Arial"/>
              </a:rPr>
              <a:t>αριθμό</a:t>
            </a:r>
            <a:r>
              <a:rPr sz="2650" b="1" spc="-110" dirty="0">
                <a:solidFill>
                  <a:srgbClr val="2E7787"/>
                </a:solidFill>
                <a:latin typeface="Arial"/>
                <a:cs typeface="Arial"/>
              </a:rPr>
              <a:t> </a:t>
            </a:r>
            <a:r>
              <a:rPr sz="2650" b="1" dirty="0">
                <a:solidFill>
                  <a:srgbClr val="2E7787"/>
                </a:solidFill>
                <a:latin typeface="Arial"/>
                <a:cs typeface="Arial"/>
              </a:rPr>
              <a:t>…………….</a:t>
            </a:r>
            <a:r>
              <a:rPr sz="2650" b="1" spc="-120" dirty="0">
                <a:solidFill>
                  <a:srgbClr val="2E7787"/>
                </a:solidFill>
                <a:latin typeface="Arial"/>
                <a:cs typeface="Arial"/>
              </a:rPr>
              <a:t> </a:t>
            </a:r>
            <a:r>
              <a:rPr sz="2650" b="1" dirty="0">
                <a:solidFill>
                  <a:srgbClr val="2E7787"/>
                </a:solidFill>
                <a:latin typeface="Arial"/>
                <a:cs typeface="Arial"/>
              </a:rPr>
              <a:t>της</a:t>
            </a:r>
            <a:r>
              <a:rPr sz="2650" b="1" spc="-110" dirty="0">
                <a:solidFill>
                  <a:srgbClr val="2E7787"/>
                </a:solidFill>
                <a:latin typeface="Arial"/>
                <a:cs typeface="Arial"/>
              </a:rPr>
              <a:t> </a:t>
            </a:r>
            <a:r>
              <a:rPr sz="2650" b="1" dirty="0">
                <a:solidFill>
                  <a:srgbClr val="2E7787"/>
                </a:solidFill>
                <a:latin typeface="Arial"/>
                <a:cs typeface="Arial"/>
              </a:rPr>
              <a:t>λέξης</a:t>
            </a:r>
            <a:r>
              <a:rPr sz="2650" b="1" spc="-105" dirty="0">
                <a:solidFill>
                  <a:srgbClr val="2E7787"/>
                </a:solidFill>
                <a:latin typeface="Arial"/>
                <a:cs typeface="Arial"/>
              </a:rPr>
              <a:t> </a:t>
            </a:r>
            <a:r>
              <a:rPr sz="2650" b="1" spc="-20" dirty="0">
                <a:solidFill>
                  <a:srgbClr val="2E7787"/>
                </a:solidFill>
                <a:latin typeface="Arial"/>
                <a:cs typeface="Arial"/>
              </a:rPr>
              <a:t>«ΟΚ»</a:t>
            </a:r>
            <a:endParaRPr sz="2650">
              <a:latin typeface="Arial"/>
              <a:cs typeface="Arial"/>
            </a:endParaRPr>
          </a:p>
          <a:p>
            <a:pPr algn="ctr">
              <a:lnSpc>
                <a:spcPct val="100000"/>
              </a:lnSpc>
              <a:spcBef>
                <a:spcPts val="1970"/>
              </a:spcBef>
            </a:pPr>
            <a:r>
              <a:rPr sz="2450" dirty="0">
                <a:solidFill>
                  <a:srgbClr val="2E7787"/>
                </a:solidFill>
                <a:latin typeface="Arial"/>
                <a:cs typeface="Arial"/>
              </a:rPr>
              <a:t>(μέσω</a:t>
            </a:r>
            <a:r>
              <a:rPr sz="2450" spc="60" dirty="0">
                <a:solidFill>
                  <a:srgbClr val="2E7787"/>
                </a:solidFill>
                <a:latin typeface="Arial"/>
                <a:cs typeface="Arial"/>
              </a:rPr>
              <a:t> </a:t>
            </a:r>
            <a:r>
              <a:rPr sz="2450" dirty="0">
                <a:solidFill>
                  <a:srgbClr val="2E7787"/>
                </a:solidFill>
                <a:latin typeface="Arial"/>
                <a:cs typeface="Arial"/>
              </a:rPr>
              <a:t>του</a:t>
            </a:r>
            <a:r>
              <a:rPr sz="2450" spc="60" dirty="0">
                <a:solidFill>
                  <a:srgbClr val="2E7787"/>
                </a:solidFill>
                <a:latin typeface="Arial"/>
                <a:cs typeface="Arial"/>
              </a:rPr>
              <a:t> </a:t>
            </a:r>
            <a:r>
              <a:rPr sz="2450" dirty="0">
                <a:solidFill>
                  <a:srgbClr val="2E7787"/>
                </a:solidFill>
                <a:latin typeface="Arial"/>
                <a:cs typeface="Arial"/>
              </a:rPr>
              <a:t>κινητού</a:t>
            </a:r>
            <a:r>
              <a:rPr sz="2450" spc="50" dirty="0">
                <a:solidFill>
                  <a:srgbClr val="2E7787"/>
                </a:solidFill>
                <a:latin typeface="Arial"/>
                <a:cs typeface="Arial"/>
              </a:rPr>
              <a:t> </a:t>
            </a:r>
            <a:r>
              <a:rPr sz="2450" dirty="0">
                <a:solidFill>
                  <a:srgbClr val="2E7787"/>
                </a:solidFill>
                <a:latin typeface="Arial"/>
                <a:cs typeface="Arial"/>
              </a:rPr>
              <a:t>τηλεφώνου</a:t>
            </a:r>
            <a:r>
              <a:rPr sz="2450" spc="65" dirty="0">
                <a:solidFill>
                  <a:srgbClr val="2E7787"/>
                </a:solidFill>
                <a:latin typeface="Arial"/>
                <a:cs typeface="Arial"/>
              </a:rPr>
              <a:t> </a:t>
            </a:r>
            <a:r>
              <a:rPr sz="2450" dirty="0">
                <a:solidFill>
                  <a:srgbClr val="2E7787"/>
                </a:solidFill>
                <a:latin typeface="Arial"/>
                <a:cs typeface="Arial"/>
              </a:rPr>
              <a:t>του/της</a:t>
            </a:r>
            <a:r>
              <a:rPr sz="2450" spc="35" dirty="0">
                <a:solidFill>
                  <a:srgbClr val="2E7787"/>
                </a:solidFill>
                <a:latin typeface="Arial"/>
                <a:cs typeface="Arial"/>
              </a:rPr>
              <a:t> </a:t>
            </a:r>
            <a:r>
              <a:rPr sz="2450" dirty="0">
                <a:solidFill>
                  <a:srgbClr val="2E7787"/>
                </a:solidFill>
                <a:latin typeface="Arial"/>
                <a:cs typeface="Arial"/>
              </a:rPr>
              <a:t>Προεδρεύοντα</a:t>
            </a:r>
            <a:r>
              <a:rPr sz="2450" spc="85" dirty="0">
                <a:solidFill>
                  <a:srgbClr val="2E7787"/>
                </a:solidFill>
                <a:latin typeface="Arial"/>
                <a:cs typeface="Arial"/>
              </a:rPr>
              <a:t> </a:t>
            </a:r>
            <a:r>
              <a:rPr sz="2450" dirty="0">
                <a:solidFill>
                  <a:srgbClr val="2E7787"/>
                </a:solidFill>
                <a:latin typeface="Arial"/>
                <a:cs typeface="Arial"/>
              </a:rPr>
              <a:t>που</a:t>
            </a:r>
            <a:r>
              <a:rPr sz="2450" spc="50" dirty="0">
                <a:solidFill>
                  <a:srgbClr val="2E7787"/>
                </a:solidFill>
                <a:latin typeface="Arial"/>
                <a:cs typeface="Arial"/>
              </a:rPr>
              <a:t> </a:t>
            </a:r>
            <a:r>
              <a:rPr sz="2450" dirty="0">
                <a:solidFill>
                  <a:srgbClr val="2E7787"/>
                </a:solidFill>
                <a:latin typeface="Arial"/>
                <a:cs typeface="Arial"/>
              </a:rPr>
              <a:t>δηλώθηκε</a:t>
            </a:r>
            <a:r>
              <a:rPr sz="2450" spc="50" dirty="0">
                <a:solidFill>
                  <a:srgbClr val="2E7787"/>
                </a:solidFill>
                <a:latin typeface="Arial"/>
                <a:cs typeface="Arial"/>
              </a:rPr>
              <a:t> </a:t>
            </a:r>
            <a:r>
              <a:rPr sz="2450" dirty="0">
                <a:solidFill>
                  <a:srgbClr val="2E7787"/>
                </a:solidFill>
                <a:latin typeface="Arial"/>
                <a:cs typeface="Arial"/>
              </a:rPr>
              <a:t>στην</a:t>
            </a:r>
            <a:r>
              <a:rPr sz="2450" spc="60" dirty="0">
                <a:solidFill>
                  <a:srgbClr val="2E7787"/>
                </a:solidFill>
                <a:latin typeface="Arial"/>
                <a:cs typeface="Arial"/>
              </a:rPr>
              <a:t> </a:t>
            </a:r>
            <a:r>
              <a:rPr sz="2450" dirty="0">
                <a:solidFill>
                  <a:srgbClr val="2E7787"/>
                </a:solidFill>
                <a:latin typeface="Arial"/>
                <a:cs typeface="Arial"/>
              </a:rPr>
              <a:t>αίτηση</a:t>
            </a:r>
            <a:r>
              <a:rPr sz="2450" spc="45" dirty="0">
                <a:solidFill>
                  <a:srgbClr val="2E7787"/>
                </a:solidFill>
                <a:latin typeface="Arial"/>
                <a:cs typeface="Arial"/>
              </a:rPr>
              <a:t> </a:t>
            </a:r>
            <a:r>
              <a:rPr sz="2450" dirty="0">
                <a:solidFill>
                  <a:srgbClr val="2E7787"/>
                </a:solidFill>
                <a:latin typeface="Arial"/>
                <a:cs typeface="Arial"/>
              </a:rPr>
              <a:t>για</a:t>
            </a:r>
            <a:r>
              <a:rPr sz="2450" spc="65" dirty="0">
                <a:solidFill>
                  <a:srgbClr val="2E7787"/>
                </a:solidFill>
                <a:latin typeface="Arial"/>
                <a:cs typeface="Arial"/>
              </a:rPr>
              <a:t> </a:t>
            </a:r>
            <a:r>
              <a:rPr sz="2450" spc="-10" dirty="0">
                <a:solidFill>
                  <a:srgbClr val="2E7787"/>
                </a:solidFill>
                <a:latin typeface="Arial"/>
                <a:cs typeface="Arial"/>
              </a:rPr>
              <a:t>στελέχωση)</a:t>
            </a:r>
            <a:endParaRPr sz="24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235" y="0"/>
            <a:ext cx="20114895" cy="11308715"/>
            <a:chOff x="-5235" y="0"/>
            <a:chExt cx="20114895" cy="11308715"/>
          </a:xfrm>
        </p:grpSpPr>
        <p:sp>
          <p:nvSpPr>
            <p:cNvPr id="3" name="object 3"/>
            <p:cNvSpPr/>
            <p:nvPr/>
          </p:nvSpPr>
          <p:spPr>
            <a:xfrm>
              <a:off x="0" y="2638663"/>
              <a:ext cx="20104100" cy="1871345"/>
            </a:xfrm>
            <a:custGeom>
              <a:avLst/>
              <a:gdLst/>
              <a:ahLst/>
              <a:cxnLst/>
              <a:rect l="l" t="t" r="r" b="b"/>
              <a:pathLst>
                <a:path w="20104100" h="1871345">
                  <a:moveTo>
                    <a:pt x="0" y="1870937"/>
                  </a:moveTo>
                  <a:lnTo>
                    <a:pt x="20104099" y="1870937"/>
                  </a:lnTo>
                </a:path>
                <a:path w="20104100" h="1871345">
                  <a:moveTo>
                    <a:pt x="20104099" y="0"/>
                  </a:moveTo>
                  <a:lnTo>
                    <a:pt x="0" y="0"/>
                  </a:lnTo>
                  <a:lnTo>
                    <a:pt x="0" y="1870937"/>
                  </a:lnTo>
                </a:path>
              </a:pathLst>
            </a:custGeom>
            <a:ln w="10470">
              <a:solidFill>
                <a:srgbClr val="6FAC46"/>
              </a:solidFill>
            </a:ln>
          </p:spPr>
          <p:txBody>
            <a:bodyPr wrap="square" lIns="0" tIns="0" rIns="0" bIns="0" rtlCol="0"/>
            <a:lstStyle/>
            <a:p>
              <a:endParaRPr/>
            </a:p>
          </p:txBody>
        </p:sp>
        <p:pic>
          <p:nvPicPr>
            <p:cNvPr id="4" name="object 4"/>
            <p:cNvPicPr/>
            <p:nvPr/>
          </p:nvPicPr>
          <p:blipFill>
            <a:blip r:embed="rId2" cstate="print"/>
            <a:stretch>
              <a:fillRect/>
            </a:stretch>
          </p:blipFill>
          <p:spPr>
            <a:xfrm>
              <a:off x="0" y="0"/>
              <a:ext cx="20104099" cy="11308552"/>
            </a:xfrm>
            <a:prstGeom prst="rect">
              <a:avLst/>
            </a:prstGeom>
          </p:spPr>
        </p:pic>
      </p:grpSp>
      <p:sp>
        <p:nvSpPr>
          <p:cNvPr id="5" name="object 5"/>
          <p:cNvSpPr txBox="1">
            <a:spLocks noGrp="1"/>
          </p:cNvSpPr>
          <p:nvPr>
            <p:ph type="title"/>
          </p:nvPr>
        </p:nvSpPr>
        <p:spPr>
          <a:xfrm>
            <a:off x="894497" y="3145905"/>
            <a:ext cx="5937250" cy="855344"/>
          </a:xfrm>
          <a:prstGeom prst="rect">
            <a:avLst/>
          </a:prstGeom>
        </p:spPr>
        <p:txBody>
          <a:bodyPr vert="horz" wrap="square" lIns="0" tIns="11430" rIns="0" bIns="0" rtlCol="0">
            <a:spAutoFit/>
          </a:bodyPr>
          <a:lstStyle/>
          <a:p>
            <a:pPr marL="12700">
              <a:lnSpc>
                <a:spcPct val="100000"/>
              </a:lnSpc>
              <a:spcBef>
                <a:spcPts val="90"/>
              </a:spcBef>
            </a:pPr>
            <a:r>
              <a:rPr sz="5450" b="0" i="1" dirty="0">
                <a:solidFill>
                  <a:srgbClr val="E28B18"/>
                </a:solidFill>
                <a:latin typeface="Arial"/>
                <a:cs typeface="Arial"/>
              </a:rPr>
              <a:t>Αριθμητικά</a:t>
            </a:r>
            <a:r>
              <a:rPr sz="5450" b="0" i="1" spc="-355" dirty="0">
                <a:solidFill>
                  <a:srgbClr val="E28B18"/>
                </a:solidFill>
                <a:latin typeface="Arial"/>
                <a:cs typeface="Arial"/>
              </a:rPr>
              <a:t> </a:t>
            </a:r>
            <a:r>
              <a:rPr sz="5450" b="0" i="1" spc="-10" dirty="0">
                <a:solidFill>
                  <a:srgbClr val="E28B18"/>
                </a:solidFill>
                <a:latin typeface="Arial"/>
                <a:cs typeface="Arial"/>
              </a:rPr>
              <a:t>στοιχεία</a:t>
            </a:r>
            <a:endParaRPr sz="5450">
              <a:latin typeface="Arial"/>
              <a:cs typeface="Arial"/>
            </a:endParaRPr>
          </a:p>
        </p:txBody>
      </p:sp>
      <p:sp>
        <p:nvSpPr>
          <p:cNvPr id="6" name="object 6"/>
          <p:cNvSpPr txBox="1"/>
          <p:nvPr/>
        </p:nvSpPr>
        <p:spPr>
          <a:xfrm>
            <a:off x="10302168" y="8862003"/>
            <a:ext cx="3987165" cy="402590"/>
          </a:xfrm>
          <a:prstGeom prst="rect">
            <a:avLst/>
          </a:prstGeom>
        </p:spPr>
        <p:txBody>
          <a:bodyPr vert="horz" wrap="square" lIns="0" tIns="15240" rIns="0" bIns="0" rtlCol="0">
            <a:spAutoFit/>
          </a:bodyPr>
          <a:lstStyle/>
          <a:p>
            <a:pPr marL="12700">
              <a:lnSpc>
                <a:spcPct val="100000"/>
              </a:lnSpc>
              <a:spcBef>
                <a:spcPts val="120"/>
              </a:spcBef>
            </a:pPr>
            <a:r>
              <a:rPr sz="2450" b="1" dirty="0">
                <a:solidFill>
                  <a:srgbClr val="FFFFFF"/>
                </a:solidFill>
                <a:latin typeface="Arial"/>
                <a:cs typeface="Arial"/>
              </a:rPr>
              <a:t>ΥΠΟΥΡΓΕΙΟ</a:t>
            </a:r>
            <a:r>
              <a:rPr sz="2450" b="1" spc="-60" dirty="0">
                <a:solidFill>
                  <a:srgbClr val="FFFFFF"/>
                </a:solidFill>
                <a:latin typeface="Arial"/>
                <a:cs typeface="Arial"/>
              </a:rPr>
              <a:t> </a:t>
            </a:r>
            <a:r>
              <a:rPr sz="2450" b="1" spc="-10" dirty="0">
                <a:solidFill>
                  <a:srgbClr val="FFFFFF"/>
                </a:solidFill>
                <a:latin typeface="Arial"/>
                <a:cs typeface="Arial"/>
              </a:rPr>
              <a:t>ΕΣΩΤΕΡΙΚΩΝ</a:t>
            </a:r>
            <a:endParaRPr sz="2450">
              <a:latin typeface="Arial"/>
              <a:cs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22316" y="3100147"/>
            <a:ext cx="15774669" cy="2874010"/>
          </a:xfrm>
          <a:prstGeom prst="rect">
            <a:avLst/>
          </a:prstGeom>
        </p:spPr>
        <p:txBody>
          <a:bodyPr vert="horz" wrap="square" lIns="0" tIns="16510" rIns="0" bIns="0" rtlCol="0">
            <a:spAutoFit/>
          </a:bodyPr>
          <a:lstStyle/>
          <a:p>
            <a:pPr algn="ctr">
              <a:lnSpc>
                <a:spcPct val="100000"/>
              </a:lnSpc>
              <a:spcBef>
                <a:spcPts val="130"/>
              </a:spcBef>
            </a:pPr>
            <a:r>
              <a:rPr sz="3600" dirty="0">
                <a:solidFill>
                  <a:srgbClr val="E28B18"/>
                </a:solidFill>
                <a:latin typeface="Arial"/>
                <a:cs typeface="Arial"/>
              </a:rPr>
              <a:t>Μέχρι</a:t>
            </a:r>
            <a:r>
              <a:rPr sz="3600" spc="-30" dirty="0">
                <a:solidFill>
                  <a:srgbClr val="E28B18"/>
                </a:solidFill>
                <a:latin typeface="Arial"/>
                <a:cs typeface="Arial"/>
              </a:rPr>
              <a:t> </a:t>
            </a:r>
            <a:r>
              <a:rPr sz="3600" b="1" dirty="0">
                <a:solidFill>
                  <a:srgbClr val="E28B18"/>
                </a:solidFill>
                <a:latin typeface="Arial"/>
                <a:cs typeface="Arial"/>
              </a:rPr>
              <a:t>9:00</a:t>
            </a:r>
            <a:r>
              <a:rPr sz="3600" b="1" spc="-10" dirty="0">
                <a:solidFill>
                  <a:srgbClr val="E28B18"/>
                </a:solidFill>
                <a:latin typeface="Arial"/>
                <a:cs typeface="Arial"/>
              </a:rPr>
              <a:t> </a:t>
            </a:r>
            <a:r>
              <a:rPr sz="3600" b="1" spc="-20" dirty="0">
                <a:solidFill>
                  <a:srgbClr val="E28B18"/>
                </a:solidFill>
                <a:latin typeface="Arial"/>
                <a:cs typeface="Arial"/>
              </a:rPr>
              <a:t>π.μ.</a:t>
            </a:r>
            <a:endParaRPr sz="3600">
              <a:latin typeface="Arial"/>
              <a:cs typeface="Arial"/>
            </a:endParaRPr>
          </a:p>
          <a:p>
            <a:pPr>
              <a:lnSpc>
                <a:spcPct val="100000"/>
              </a:lnSpc>
              <a:spcBef>
                <a:spcPts val="1935"/>
              </a:spcBef>
            </a:pPr>
            <a:endParaRPr sz="3600">
              <a:latin typeface="Arial"/>
              <a:cs typeface="Arial"/>
            </a:endParaRPr>
          </a:p>
          <a:p>
            <a:pPr marL="12700" marR="5080" indent="816610">
              <a:lnSpc>
                <a:spcPct val="161200"/>
              </a:lnSpc>
            </a:pPr>
            <a:r>
              <a:rPr sz="3100" dirty="0">
                <a:solidFill>
                  <a:srgbClr val="2E7787"/>
                </a:solidFill>
                <a:latin typeface="Arial"/>
                <a:cs typeface="Arial"/>
              </a:rPr>
              <a:t>Δοκιμαστική</a:t>
            </a:r>
            <a:r>
              <a:rPr sz="3100" spc="114" dirty="0">
                <a:solidFill>
                  <a:srgbClr val="2E7787"/>
                </a:solidFill>
                <a:latin typeface="Arial"/>
                <a:cs typeface="Arial"/>
              </a:rPr>
              <a:t> </a:t>
            </a:r>
            <a:r>
              <a:rPr sz="3100" dirty="0">
                <a:solidFill>
                  <a:srgbClr val="2E7787"/>
                </a:solidFill>
                <a:latin typeface="Arial"/>
                <a:cs typeface="Arial"/>
              </a:rPr>
              <a:t>αποστολή</a:t>
            </a:r>
            <a:r>
              <a:rPr sz="3100" spc="120" dirty="0">
                <a:solidFill>
                  <a:srgbClr val="2E7787"/>
                </a:solidFill>
                <a:latin typeface="Arial"/>
                <a:cs typeface="Arial"/>
              </a:rPr>
              <a:t> </a:t>
            </a:r>
            <a:r>
              <a:rPr sz="3100" dirty="0">
                <a:solidFill>
                  <a:srgbClr val="2E7787"/>
                </a:solidFill>
                <a:latin typeface="Arial"/>
                <a:cs typeface="Arial"/>
              </a:rPr>
              <a:t>φωτογραφίας</a:t>
            </a:r>
            <a:r>
              <a:rPr sz="3100" spc="95" dirty="0">
                <a:solidFill>
                  <a:srgbClr val="2E7787"/>
                </a:solidFill>
                <a:latin typeface="Arial"/>
                <a:cs typeface="Arial"/>
              </a:rPr>
              <a:t> </a:t>
            </a:r>
            <a:r>
              <a:rPr sz="3100" dirty="0">
                <a:solidFill>
                  <a:srgbClr val="2E7787"/>
                </a:solidFill>
                <a:latin typeface="Arial"/>
                <a:cs typeface="Arial"/>
              </a:rPr>
              <a:t>ενός</a:t>
            </a:r>
            <a:r>
              <a:rPr sz="3100" spc="110" dirty="0">
                <a:solidFill>
                  <a:srgbClr val="2E7787"/>
                </a:solidFill>
                <a:latin typeface="Arial"/>
                <a:cs typeface="Arial"/>
              </a:rPr>
              <a:t> </a:t>
            </a:r>
            <a:r>
              <a:rPr sz="3100" dirty="0">
                <a:solidFill>
                  <a:srgbClr val="2E7787"/>
                </a:solidFill>
                <a:latin typeface="Arial"/>
                <a:cs typeface="Arial"/>
              </a:rPr>
              <a:t>κενού</a:t>
            </a:r>
            <a:r>
              <a:rPr sz="3100" spc="100" dirty="0">
                <a:solidFill>
                  <a:srgbClr val="2E7787"/>
                </a:solidFill>
                <a:latin typeface="Arial"/>
                <a:cs typeface="Arial"/>
              </a:rPr>
              <a:t> </a:t>
            </a:r>
            <a:r>
              <a:rPr sz="3100" dirty="0">
                <a:solidFill>
                  <a:srgbClr val="2E7787"/>
                </a:solidFill>
                <a:latin typeface="Arial"/>
                <a:cs typeface="Arial"/>
              </a:rPr>
              <a:t>Φύλλου</a:t>
            </a:r>
            <a:r>
              <a:rPr sz="3100" spc="90" dirty="0">
                <a:solidFill>
                  <a:srgbClr val="2E7787"/>
                </a:solidFill>
                <a:latin typeface="Arial"/>
                <a:cs typeface="Arial"/>
              </a:rPr>
              <a:t> </a:t>
            </a:r>
            <a:r>
              <a:rPr sz="3100" dirty="0">
                <a:solidFill>
                  <a:srgbClr val="2E7787"/>
                </a:solidFill>
                <a:latin typeface="Arial"/>
                <a:cs typeface="Arial"/>
              </a:rPr>
              <a:t>Καταμέτρησης</a:t>
            </a:r>
            <a:r>
              <a:rPr sz="3100" spc="120" dirty="0">
                <a:solidFill>
                  <a:srgbClr val="2E7787"/>
                </a:solidFill>
                <a:latin typeface="Arial"/>
                <a:cs typeface="Arial"/>
              </a:rPr>
              <a:t> </a:t>
            </a:r>
            <a:r>
              <a:rPr sz="3100" spc="-10" dirty="0">
                <a:solidFill>
                  <a:srgbClr val="2E7787"/>
                </a:solidFill>
                <a:latin typeface="Arial"/>
                <a:cs typeface="Arial"/>
              </a:rPr>
              <a:t>Ψήφων </a:t>
            </a:r>
            <a:r>
              <a:rPr sz="3100" dirty="0">
                <a:solidFill>
                  <a:srgbClr val="2E7787"/>
                </a:solidFill>
                <a:latin typeface="Arial"/>
                <a:cs typeface="Arial"/>
              </a:rPr>
              <a:t>στον/ην</a:t>
            </a:r>
            <a:r>
              <a:rPr sz="3100" spc="105" dirty="0">
                <a:solidFill>
                  <a:srgbClr val="2E7787"/>
                </a:solidFill>
                <a:latin typeface="Arial"/>
                <a:cs typeface="Arial"/>
              </a:rPr>
              <a:t> </a:t>
            </a:r>
            <a:r>
              <a:rPr sz="3100" dirty="0">
                <a:solidFill>
                  <a:srgbClr val="2E7787"/>
                </a:solidFill>
                <a:latin typeface="Arial"/>
                <a:cs typeface="Arial"/>
              </a:rPr>
              <a:t>Έφορο</a:t>
            </a:r>
            <a:r>
              <a:rPr sz="3100" spc="90" dirty="0">
                <a:solidFill>
                  <a:srgbClr val="2E7787"/>
                </a:solidFill>
                <a:latin typeface="Arial"/>
                <a:cs typeface="Arial"/>
              </a:rPr>
              <a:t> </a:t>
            </a:r>
            <a:r>
              <a:rPr sz="3100" dirty="0">
                <a:solidFill>
                  <a:srgbClr val="2E7787"/>
                </a:solidFill>
                <a:latin typeface="Arial"/>
                <a:cs typeface="Arial"/>
              </a:rPr>
              <a:t>Εκλογής</a:t>
            </a:r>
            <a:r>
              <a:rPr sz="3100" spc="110" dirty="0">
                <a:solidFill>
                  <a:srgbClr val="2E7787"/>
                </a:solidFill>
                <a:latin typeface="Arial"/>
                <a:cs typeface="Arial"/>
              </a:rPr>
              <a:t> </a:t>
            </a:r>
            <a:r>
              <a:rPr sz="3100" dirty="0">
                <a:solidFill>
                  <a:srgbClr val="2E7787"/>
                </a:solidFill>
                <a:latin typeface="Arial"/>
                <a:cs typeface="Arial"/>
              </a:rPr>
              <a:t>μέσω</a:t>
            </a:r>
            <a:r>
              <a:rPr sz="3100" spc="114" dirty="0">
                <a:solidFill>
                  <a:srgbClr val="2E7787"/>
                </a:solidFill>
                <a:latin typeface="Arial"/>
                <a:cs typeface="Arial"/>
              </a:rPr>
              <a:t> </a:t>
            </a:r>
            <a:r>
              <a:rPr sz="3100" dirty="0">
                <a:solidFill>
                  <a:srgbClr val="2E7787"/>
                </a:solidFill>
                <a:latin typeface="Arial"/>
                <a:cs typeface="Arial"/>
              </a:rPr>
              <a:t>του</a:t>
            </a:r>
            <a:r>
              <a:rPr sz="3100" spc="105" dirty="0">
                <a:solidFill>
                  <a:srgbClr val="2E7787"/>
                </a:solidFill>
                <a:latin typeface="Arial"/>
                <a:cs typeface="Arial"/>
              </a:rPr>
              <a:t> </a:t>
            </a:r>
            <a:r>
              <a:rPr sz="3100" dirty="0">
                <a:solidFill>
                  <a:srgbClr val="2E7787"/>
                </a:solidFill>
                <a:latin typeface="Arial"/>
                <a:cs typeface="Arial"/>
              </a:rPr>
              <a:t>ηλεκτρονικού</a:t>
            </a:r>
            <a:r>
              <a:rPr sz="3100" spc="110" dirty="0">
                <a:solidFill>
                  <a:srgbClr val="2E7787"/>
                </a:solidFill>
                <a:latin typeface="Arial"/>
                <a:cs typeface="Arial"/>
              </a:rPr>
              <a:t> </a:t>
            </a:r>
            <a:r>
              <a:rPr sz="3100" dirty="0">
                <a:solidFill>
                  <a:srgbClr val="2E7787"/>
                </a:solidFill>
                <a:latin typeface="Arial"/>
                <a:cs typeface="Arial"/>
              </a:rPr>
              <a:t>συστήματος</a:t>
            </a:r>
            <a:r>
              <a:rPr sz="3100" spc="110" dirty="0">
                <a:solidFill>
                  <a:srgbClr val="2E7787"/>
                </a:solidFill>
                <a:latin typeface="Arial"/>
                <a:cs typeface="Arial"/>
              </a:rPr>
              <a:t> </a:t>
            </a:r>
            <a:r>
              <a:rPr sz="3100" dirty="0">
                <a:solidFill>
                  <a:srgbClr val="2E7787"/>
                </a:solidFill>
                <a:latin typeface="Arial"/>
                <a:cs typeface="Arial"/>
              </a:rPr>
              <a:t>αποστολής</a:t>
            </a:r>
            <a:r>
              <a:rPr sz="3100" spc="125" dirty="0">
                <a:solidFill>
                  <a:srgbClr val="2E7787"/>
                </a:solidFill>
                <a:latin typeface="Arial"/>
                <a:cs typeface="Arial"/>
              </a:rPr>
              <a:t> </a:t>
            </a:r>
            <a:r>
              <a:rPr sz="3100" spc="-10" dirty="0">
                <a:solidFill>
                  <a:srgbClr val="2E7787"/>
                </a:solidFill>
                <a:latin typeface="Arial"/>
                <a:cs typeface="Arial"/>
              </a:rPr>
              <a:t>αποτελεσμάτων</a:t>
            </a:r>
            <a:endParaRPr sz="310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65952" y="3100147"/>
            <a:ext cx="13888085" cy="2319655"/>
          </a:xfrm>
          <a:prstGeom prst="rect">
            <a:avLst/>
          </a:prstGeom>
        </p:spPr>
        <p:txBody>
          <a:bodyPr vert="horz" wrap="square" lIns="0" tIns="16510" rIns="0" bIns="0" rtlCol="0">
            <a:spAutoFit/>
          </a:bodyPr>
          <a:lstStyle/>
          <a:p>
            <a:pPr algn="ctr">
              <a:lnSpc>
                <a:spcPct val="100000"/>
              </a:lnSpc>
              <a:spcBef>
                <a:spcPts val="130"/>
              </a:spcBef>
            </a:pPr>
            <a:r>
              <a:rPr sz="3600" dirty="0">
                <a:solidFill>
                  <a:srgbClr val="E28B18"/>
                </a:solidFill>
                <a:latin typeface="Arial"/>
                <a:cs typeface="Arial"/>
              </a:rPr>
              <a:t>Μέχρι</a:t>
            </a:r>
            <a:r>
              <a:rPr sz="3600" spc="-30" dirty="0">
                <a:solidFill>
                  <a:srgbClr val="E28B18"/>
                </a:solidFill>
                <a:latin typeface="Arial"/>
                <a:cs typeface="Arial"/>
              </a:rPr>
              <a:t> </a:t>
            </a:r>
            <a:r>
              <a:rPr sz="3600" b="1" dirty="0">
                <a:solidFill>
                  <a:srgbClr val="E28B18"/>
                </a:solidFill>
                <a:latin typeface="Arial"/>
                <a:cs typeface="Arial"/>
              </a:rPr>
              <a:t>9:00</a:t>
            </a:r>
            <a:r>
              <a:rPr sz="3600" b="1" spc="-10" dirty="0">
                <a:solidFill>
                  <a:srgbClr val="E28B18"/>
                </a:solidFill>
                <a:latin typeface="Arial"/>
                <a:cs typeface="Arial"/>
              </a:rPr>
              <a:t> </a:t>
            </a:r>
            <a:r>
              <a:rPr sz="3600" b="1" spc="-20" dirty="0">
                <a:solidFill>
                  <a:srgbClr val="E28B18"/>
                </a:solidFill>
                <a:latin typeface="Arial"/>
                <a:cs typeface="Arial"/>
              </a:rPr>
              <a:t>π.μ.</a:t>
            </a:r>
            <a:endParaRPr sz="3600">
              <a:latin typeface="Arial"/>
              <a:cs typeface="Arial"/>
            </a:endParaRPr>
          </a:p>
          <a:p>
            <a:pPr algn="ctr">
              <a:lnSpc>
                <a:spcPct val="100000"/>
              </a:lnSpc>
              <a:spcBef>
                <a:spcPts val="2360"/>
              </a:spcBef>
            </a:pPr>
            <a:r>
              <a:rPr sz="3100" dirty="0">
                <a:solidFill>
                  <a:srgbClr val="2E7787"/>
                </a:solidFill>
                <a:latin typeface="Arial"/>
                <a:cs typeface="Arial"/>
              </a:rPr>
              <a:t>Δοκιμαστική</a:t>
            </a:r>
            <a:r>
              <a:rPr sz="3100" spc="114" dirty="0">
                <a:solidFill>
                  <a:srgbClr val="2E7787"/>
                </a:solidFill>
                <a:latin typeface="Arial"/>
                <a:cs typeface="Arial"/>
              </a:rPr>
              <a:t> </a:t>
            </a:r>
            <a:r>
              <a:rPr sz="3100" dirty="0">
                <a:solidFill>
                  <a:srgbClr val="2E7787"/>
                </a:solidFill>
                <a:latin typeface="Arial"/>
                <a:cs typeface="Arial"/>
              </a:rPr>
              <a:t>αποστολή</a:t>
            </a:r>
            <a:r>
              <a:rPr sz="3100" spc="120" dirty="0">
                <a:solidFill>
                  <a:srgbClr val="2E7787"/>
                </a:solidFill>
                <a:latin typeface="Arial"/>
                <a:cs typeface="Arial"/>
              </a:rPr>
              <a:t> </a:t>
            </a:r>
            <a:r>
              <a:rPr sz="3100" dirty="0">
                <a:solidFill>
                  <a:srgbClr val="2E7787"/>
                </a:solidFill>
                <a:latin typeface="Arial"/>
                <a:cs typeface="Arial"/>
              </a:rPr>
              <a:t>τηλεομοιότυπου</a:t>
            </a:r>
            <a:r>
              <a:rPr sz="3100" spc="95" dirty="0">
                <a:solidFill>
                  <a:srgbClr val="2E7787"/>
                </a:solidFill>
                <a:latin typeface="Arial"/>
                <a:cs typeface="Arial"/>
              </a:rPr>
              <a:t> </a:t>
            </a:r>
            <a:r>
              <a:rPr sz="3100" dirty="0">
                <a:solidFill>
                  <a:srgbClr val="2E7787"/>
                </a:solidFill>
                <a:latin typeface="Arial"/>
                <a:cs typeface="Arial"/>
              </a:rPr>
              <a:t>στον/ην</a:t>
            </a:r>
            <a:r>
              <a:rPr sz="3100" spc="95" dirty="0">
                <a:solidFill>
                  <a:srgbClr val="2E7787"/>
                </a:solidFill>
                <a:latin typeface="Arial"/>
                <a:cs typeface="Arial"/>
              </a:rPr>
              <a:t> </a:t>
            </a:r>
            <a:r>
              <a:rPr sz="3100" dirty="0">
                <a:solidFill>
                  <a:srgbClr val="2E7787"/>
                </a:solidFill>
                <a:latin typeface="Arial"/>
                <a:cs typeface="Arial"/>
              </a:rPr>
              <a:t>Έφορο</a:t>
            </a:r>
            <a:r>
              <a:rPr sz="3100" spc="85" dirty="0">
                <a:solidFill>
                  <a:srgbClr val="2E7787"/>
                </a:solidFill>
                <a:latin typeface="Arial"/>
                <a:cs typeface="Arial"/>
              </a:rPr>
              <a:t> </a:t>
            </a:r>
            <a:r>
              <a:rPr sz="3100" dirty="0">
                <a:solidFill>
                  <a:srgbClr val="2E7787"/>
                </a:solidFill>
                <a:latin typeface="Arial"/>
                <a:cs typeface="Arial"/>
              </a:rPr>
              <a:t>Εκλογής,</a:t>
            </a:r>
            <a:r>
              <a:rPr sz="3100" spc="90" dirty="0">
                <a:solidFill>
                  <a:srgbClr val="2E7787"/>
                </a:solidFill>
                <a:latin typeface="Arial"/>
                <a:cs typeface="Arial"/>
              </a:rPr>
              <a:t> </a:t>
            </a:r>
            <a:r>
              <a:rPr sz="3100" dirty="0">
                <a:solidFill>
                  <a:srgbClr val="2E7787"/>
                </a:solidFill>
                <a:latin typeface="Arial"/>
                <a:cs typeface="Arial"/>
              </a:rPr>
              <a:t>στον</a:t>
            </a:r>
            <a:r>
              <a:rPr sz="3100" spc="120" dirty="0">
                <a:solidFill>
                  <a:srgbClr val="2E7787"/>
                </a:solidFill>
                <a:latin typeface="Arial"/>
                <a:cs typeface="Arial"/>
              </a:rPr>
              <a:t> </a:t>
            </a:r>
            <a:r>
              <a:rPr sz="3100" spc="-10" dirty="0">
                <a:solidFill>
                  <a:srgbClr val="2E7787"/>
                </a:solidFill>
                <a:latin typeface="Arial"/>
                <a:cs typeface="Arial"/>
              </a:rPr>
              <a:t>αριθμό:</a:t>
            </a:r>
            <a:endParaRPr sz="3100">
              <a:latin typeface="Arial"/>
              <a:cs typeface="Arial"/>
            </a:endParaRPr>
          </a:p>
          <a:p>
            <a:pPr>
              <a:lnSpc>
                <a:spcPct val="100000"/>
              </a:lnSpc>
              <a:spcBef>
                <a:spcPts val="520"/>
              </a:spcBef>
            </a:pPr>
            <a:endParaRPr sz="3100">
              <a:latin typeface="Arial"/>
              <a:cs typeface="Arial"/>
            </a:endParaRPr>
          </a:p>
          <a:p>
            <a:pPr algn="ctr">
              <a:lnSpc>
                <a:spcPct val="100000"/>
              </a:lnSpc>
            </a:pPr>
            <a:r>
              <a:rPr sz="2950" spc="-10" dirty="0">
                <a:solidFill>
                  <a:srgbClr val="2E7787"/>
                </a:solidFill>
                <a:latin typeface="Arial"/>
                <a:cs typeface="Arial"/>
              </a:rPr>
              <a:t>…………………………</a:t>
            </a:r>
            <a:endParaRPr sz="2950">
              <a:latin typeface="Arial"/>
              <a:cs typeface="Arial"/>
            </a:endParaRPr>
          </a:p>
        </p:txBody>
      </p:sp>
      <p:sp>
        <p:nvSpPr>
          <p:cNvPr id="3" name="object 3"/>
          <p:cNvSpPr txBox="1"/>
          <p:nvPr/>
        </p:nvSpPr>
        <p:spPr>
          <a:xfrm>
            <a:off x="4680141" y="7131794"/>
            <a:ext cx="10459720" cy="427990"/>
          </a:xfrm>
          <a:prstGeom prst="rect">
            <a:avLst/>
          </a:prstGeom>
        </p:spPr>
        <p:txBody>
          <a:bodyPr vert="horz" wrap="square" lIns="0" tIns="11430" rIns="0" bIns="0" rtlCol="0">
            <a:spAutoFit/>
          </a:bodyPr>
          <a:lstStyle/>
          <a:p>
            <a:pPr marL="12700">
              <a:lnSpc>
                <a:spcPct val="100000"/>
              </a:lnSpc>
              <a:spcBef>
                <a:spcPts val="90"/>
              </a:spcBef>
            </a:pPr>
            <a:r>
              <a:rPr sz="2650" dirty="0">
                <a:solidFill>
                  <a:srgbClr val="E28B18"/>
                </a:solidFill>
                <a:latin typeface="Arial"/>
                <a:cs typeface="Arial"/>
              </a:rPr>
              <a:t>!</a:t>
            </a:r>
            <a:r>
              <a:rPr sz="2650" spc="-70" dirty="0">
                <a:solidFill>
                  <a:srgbClr val="E28B18"/>
                </a:solidFill>
                <a:latin typeface="Arial"/>
                <a:cs typeface="Arial"/>
              </a:rPr>
              <a:t> </a:t>
            </a:r>
            <a:r>
              <a:rPr sz="2650" spc="-10" dirty="0">
                <a:solidFill>
                  <a:srgbClr val="E28B18"/>
                </a:solidFill>
                <a:latin typeface="Arial"/>
                <a:cs typeface="Arial"/>
              </a:rPr>
              <a:t>ΠΡΟΣΟΧΗ</a:t>
            </a:r>
            <a:r>
              <a:rPr sz="2650" spc="-90" dirty="0">
                <a:solidFill>
                  <a:srgbClr val="E28B18"/>
                </a:solidFill>
                <a:latin typeface="Arial"/>
                <a:cs typeface="Arial"/>
              </a:rPr>
              <a:t> </a:t>
            </a:r>
            <a:r>
              <a:rPr sz="2650" dirty="0">
                <a:solidFill>
                  <a:srgbClr val="E28B18"/>
                </a:solidFill>
                <a:latin typeface="Arial"/>
                <a:cs typeface="Arial"/>
              </a:rPr>
              <a:t>ΣΤΟΝ</a:t>
            </a:r>
            <a:r>
              <a:rPr sz="2650" spc="-85" dirty="0">
                <a:solidFill>
                  <a:srgbClr val="E28B18"/>
                </a:solidFill>
                <a:latin typeface="Arial"/>
                <a:cs typeface="Arial"/>
              </a:rPr>
              <a:t> </a:t>
            </a:r>
            <a:r>
              <a:rPr sz="2650" dirty="0">
                <a:solidFill>
                  <a:srgbClr val="E28B18"/>
                </a:solidFill>
                <a:latin typeface="Arial"/>
                <a:cs typeface="Arial"/>
              </a:rPr>
              <a:t>ΤΡΟΠΟ</a:t>
            </a:r>
            <a:r>
              <a:rPr sz="2650" spc="-85" dirty="0">
                <a:solidFill>
                  <a:srgbClr val="E28B18"/>
                </a:solidFill>
                <a:latin typeface="Arial"/>
                <a:cs typeface="Arial"/>
              </a:rPr>
              <a:t> </a:t>
            </a:r>
            <a:r>
              <a:rPr sz="2650" dirty="0">
                <a:solidFill>
                  <a:srgbClr val="E28B18"/>
                </a:solidFill>
                <a:latin typeface="Arial"/>
                <a:cs typeface="Arial"/>
              </a:rPr>
              <a:t>ΠΟΥ</a:t>
            </a:r>
            <a:r>
              <a:rPr sz="2650" spc="-75" dirty="0">
                <a:solidFill>
                  <a:srgbClr val="E28B18"/>
                </a:solidFill>
                <a:latin typeface="Arial"/>
                <a:cs typeface="Arial"/>
              </a:rPr>
              <a:t> </a:t>
            </a:r>
            <a:r>
              <a:rPr sz="2650" dirty="0">
                <a:solidFill>
                  <a:srgbClr val="E28B18"/>
                </a:solidFill>
                <a:latin typeface="Arial"/>
                <a:cs typeface="Arial"/>
              </a:rPr>
              <a:t>ΘΑ</a:t>
            </a:r>
            <a:r>
              <a:rPr sz="2650" spc="-75" dirty="0">
                <a:solidFill>
                  <a:srgbClr val="E28B18"/>
                </a:solidFill>
                <a:latin typeface="Arial"/>
                <a:cs typeface="Arial"/>
              </a:rPr>
              <a:t> </a:t>
            </a:r>
            <a:r>
              <a:rPr sz="2650" dirty="0">
                <a:solidFill>
                  <a:srgbClr val="E28B18"/>
                </a:solidFill>
                <a:latin typeface="Arial"/>
                <a:cs typeface="Arial"/>
              </a:rPr>
              <a:t>ΣΤΑΛΕΙ</a:t>
            </a:r>
            <a:r>
              <a:rPr sz="2650" spc="-90" dirty="0">
                <a:solidFill>
                  <a:srgbClr val="E28B18"/>
                </a:solidFill>
                <a:latin typeface="Arial"/>
                <a:cs typeface="Arial"/>
              </a:rPr>
              <a:t> </a:t>
            </a:r>
            <a:r>
              <a:rPr sz="2650" dirty="0">
                <a:solidFill>
                  <a:srgbClr val="E28B18"/>
                </a:solidFill>
                <a:latin typeface="Arial"/>
                <a:cs typeface="Arial"/>
              </a:rPr>
              <a:t>ΤΟ</a:t>
            </a:r>
            <a:r>
              <a:rPr sz="2650" spc="-80" dirty="0">
                <a:solidFill>
                  <a:srgbClr val="E28B18"/>
                </a:solidFill>
                <a:latin typeface="Arial"/>
                <a:cs typeface="Arial"/>
              </a:rPr>
              <a:t> </a:t>
            </a:r>
            <a:r>
              <a:rPr sz="2650" spc="-10" dirty="0">
                <a:solidFill>
                  <a:srgbClr val="E28B18"/>
                </a:solidFill>
                <a:latin typeface="Arial"/>
                <a:cs typeface="Arial"/>
              </a:rPr>
              <a:t>ΤΗΛΕΟΜΟΙΟΤΥΠΟ</a:t>
            </a:r>
            <a:endParaRPr sz="2650">
              <a:latin typeface="Arial"/>
              <a:cs typeface="Arial"/>
            </a:endParaRPr>
          </a:p>
        </p:txBody>
      </p:sp>
      <p:sp>
        <p:nvSpPr>
          <p:cNvPr id="4" name="object 4"/>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pic>
        <p:nvPicPr>
          <p:cNvPr id="5" name="object 5"/>
          <p:cNvPicPr/>
          <p:nvPr/>
        </p:nvPicPr>
        <p:blipFill>
          <a:blip r:embed="rId2" cstate="print"/>
          <a:stretch>
            <a:fillRect/>
          </a:stretch>
        </p:blipFill>
        <p:spPr>
          <a:xfrm>
            <a:off x="1032848" y="12565"/>
            <a:ext cx="2798239" cy="1882246"/>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pic>
        <p:nvPicPr>
          <p:cNvPr id="3" name="object 3"/>
          <p:cNvPicPr/>
          <p:nvPr/>
        </p:nvPicPr>
        <p:blipFill>
          <a:blip r:embed="rId2" cstate="print"/>
          <a:stretch>
            <a:fillRect/>
          </a:stretch>
        </p:blipFill>
        <p:spPr>
          <a:xfrm>
            <a:off x="4725040" y="2572666"/>
            <a:ext cx="4712184" cy="6819015"/>
          </a:xfrm>
          <a:prstGeom prst="rect">
            <a:avLst/>
          </a:prstGeom>
        </p:spPr>
      </p:pic>
      <p:pic>
        <p:nvPicPr>
          <p:cNvPr id="4" name="object 4"/>
          <p:cNvPicPr/>
          <p:nvPr/>
        </p:nvPicPr>
        <p:blipFill>
          <a:blip r:embed="rId3" cstate="print"/>
          <a:stretch>
            <a:fillRect/>
          </a:stretch>
        </p:blipFill>
        <p:spPr>
          <a:xfrm>
            <a:off x="11250101" y="2572666"/>
            <a:ext cx="4625449" cy="6819015"/>
          </a:xfrm>
          <a:prstGeom prst="rect">
            <a:avLst/>
          </a:prstGeom>
        </p:spPr>
      </p:pic>
      <p:pic>
        <p:nvPicPr>
          <p:cNvPr id="5" name="object 5"/>
          <p:cNvPicPr/>
          <p:nvPr/>
        </p:nvPicPr>
        <p:blipFill>
          <a:blip r:embed="rId4" cstate="print"/>
          <a:stretch>
            <a:fillRect/>
          </a:stretch>
        </p:blipFill>
        <p:spPr>
          <a:xfrm>
            <a:off x="1032848" y="12565"/>
            <a:ext cx="2798239" cy="1882246"/>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Εκλογικοί</a:t>
            </a:r>
            <a:r>
              <a:rPr spc="310" dirty="0"/>
              <a:t> </a:t>
            </a:r>
            <a:r>
              <a:rPr spc="50" dirty="0"/>
              <a:t>κατάλογοι</a:t>
            </a:r>
          </a:p>
        </p:txBody>
      </p:sp>
      <p:grpSp>
        <p:nvGrpSpPr>
          <p:cNvPr id="3" name="object 3"/>
          <p:cNvGrpSpPr/>
          <p:nvPr/>
        </p:nvGrpSpPr>
        <p:grpSpPr>
          <a:xfrm>
            <a:off x="6756835" y="2289105"/>
            <a:ext cx="1942464" cy="1442720"/>
            <a:chOff x="6756835" y="2289105"/>
            <a:chExt cx="1942464" cy="1442720"/>
          </a:xfrm>
        </p:grpSpPr>
        <p:sp>
          <p:nvSpPr>
            <p:cNvPr id="4" name="object 4"/>
            <p:cNvSpPr/>
            <p:nvPr/>
          </p:nvSpPr>
          <p:spPr>
            <a:xfrm>
              <a:off x="6769549" y="2432624"/>
              <a:ext cx="1917064" cy="1286510"/>
            </a:xfrm>
            <a:custGeom>
              <a:avLst/>
              <a:gdLst/>
              <a:ahLst/>
              <a:cxnLst/>
              <a:rect l="l" t="t" r="r" b="b"/>
              <a:pathLst>
                <a:path w="1917065" h="1286510">
                  <a:moveTo>
                    <a:pt x="1786176" y="0"/>
                  </a:moveTo>
                  <a:lnTo>
                    <a:pt x="1786176" y="1068246"/>
                  </a:lnTo>
                  <a:lnTo>
                    <a:pt x="130688" y="1068246"/>
                  </a:lnTo>
                  <a:lnTo>
                    <a:pt x="130688" y="0"/>
                  </a:lnTo>
                  <a:lnTo>
                    <a:pt x="0" y="0"/>
                  </a:lnTo>
                  <a:lnTo>
                    <a:pt x="0" y="1220853"/>
                  </a:lnTo>
                  <a:lnTo>
                    <a:pt x="762373" y="1220853"/>
                  </a:lnTo>
                  <a:lnTo>
                    <a:pt x="767377" y="1246708"/>
                  </a:lnTo>
                  <a:lnTo>
                    <a:pt x="781161" y="1267453"/>
                  </a:lnTo>
                  <a:lnTo>
                    <a:pt x="801888" y="1281249"/>
                  </a:lnTo>
                  <a:lnTo>
                    <a:pt x="827720" y="1286256"/>
                  </a:lnTo>
                  <a:lnTo>
                    <a:pt x="1089107" y="1286256"/>
                  </a:lnTo>
                  <a:lnTo>
                    <a:pt x="1114940" y="1281249"/>
                  </a:lnTo>
                  <a:lnTo>
                    <a:pt x="1135667" y="1267453"/>
                  </a:lnTo>
                  <a:lnTo>
                    <a:pt x="1149451" y="1246708"/>
                  </a:lnTo>
                  <a:lnTo>
                    <a:pt x="1154454" y="1220853"/>
                  </a:lnTo>
                  <a:lnTo>
                    <a:pt x="1916870" y="1220853"/>
                  </a:lnTo>
                  <a:lnTo>
                    <a:pt x="1916870" y="0"/>
                  </a:lnTo>
                  <a:lnTo>
                    <a:pt x="1786176" y="0"/>
                  </a:lnTo>
                  <a:close/>
                </a:path>
              </a:pathLst>
            </a:custGeom>
            <a:ln w="25427">
              <a:solidFill>
                <a:srgbClr val="EC7C30"/>
              </a:solidFill>
            </a:ln>
          </p:spPr>
          <p:txBody>
            <a:bodyPr wrap="square" lIns="0" tIns="0" rIns="0" bIns="0" rtlCol="0"/>
            <a:lstStyle/>
            <a:p>
              <a:endParaRPr/>
            </a:p>
          </p:txBody>
        </p:sp>
        <p:sp>
          <p:nvSpPr>
            <p:cNvPr id="5" name="object 5"/>
            <p:cNvSpPr/>
            <p:nvPr/>
          </p:nvSpPr>
          <p:spPr>
            <a:xfrm>
              <a:off x="6987362" y="2301411"/>
              <a:ext cx="1481455" cy="981710"/>
            </a:xfrm>
            <a:custGeom>
              <a:avLst/>
              <a:gdLst/>
              <a:ahLst/>
              <a:cxnLst/>
              <a:rect l="l" t="t" r="r" b="b"/>
              <a:pathLst>
                <a:path w="1481454" h="981710">
                  <a:moveTo>
                    <a:pt x="784161" y="131216"/>
                  </a:moveTo>
                  <a:lnTo>
                    <a:pt x="697026" y="131216"/>
                  </a:lnTo>
                  <a:lnTo>
                    <a:pt x="697026" y="981456"/>
                  </a:lnTo>
                  <a:lnTo>
                    <a:pt x="784161" y="981456"/>
                  </a:lnTo>
                  <a:lnTo>
                    <a:pt x="784161" y="131216"/>
                  </a:lnTo>
                  <a:close/>
                </a:path>
                <a:path w="1481454" h="981710">
                  <a:moveTo>
                    <a:pt x="1481188" y="131216"/>
                  </a:moveTo>
                  <a:lnTo>
                    <a:pt x="1350492" y="131216"/>
                  </a:lnTo>
                  <a:lnTo>
                    <a:pt x="1350492" y="981456"/>
                  </a:lnTo>
                  <a:lnTo>
                    <a:pt x="1481188" y="981456"/>
                  </a:lnTo>
                  <a:lnTo>
                    <a:pt x="1481188" y="131216"/>
                  </a:lnTo>
                  <a:close/>
                </a:path>
                <a:path w="1481454" h="981710">
                  <a:moveTo>
                    <a:pt x="1481188" y="0"/>
                  </a:moveTo>
                  <a:lnTo>
                    <a:pt x="0" y="0"/>
                  </a:lnTo>
                  <a:lnTo>
                    <a:pt x="0" y="130873"/>
                  </a:lnTo>
                  <a:lnTo>
                    <a:pt x="0" y="980859"/>
                  </a:lnTo>
                  <a:lnTo>
                    <a:pt x="130695" y="980859"/>
                  </a:lnTo>
                  <a:lnTo>
                    <a:pt x="130695" y="130873"/>
                  </a:lnTo>
                  <a:lnTo>
                    <a:pt x="1481188" y="130873"/>
                  </a:lnTo>
                  <a:lnTo>
                    <a:pt x="1481188" y="0"/>
                  </a:lnTo>
                  <a:close/>
                </a:path>
              </a:pathLst>
            </a:custGeom>
            <a:solidFill>
              <a:srgbClr val="FFFFFF"/>
            </a:solidFill>
          </p:spPr>
          <p:txBody>
            <a:bodyPr wrap="square" lIns="0" tIns="0" rIns="0" bIns="0" rtlCol="0"/>
            <a:lstStyle/>
            <a:p>
              <a:endParaRPr/>
            </a:p>
          </p:txBody>
        </p:sp>
        <p:sp>
          <p:nvSpPr>
            <p:cNvPr id="6" name="object 6"/>
            <p:cNvSpPr/>
            <p:nvPr/>
          </p:nvSpPr>
          <p:spPr>
            <a:xfrm>
              <a:off x="6987366" y="2301818"/>
              <a:ext cx="1481455" cy="1111885"/>
            </a:xfrm>
            <a:custGeom>
              <a:avLst/>
              <a:gdLst/>
              <a:ahLst/>
              <a:cxnLst/>
              <a:rect l="l" t="t" r="r" b="b"/>
              <a:pathLst>
                <a:path w="1481454" h="1111885">
                  <a:moveTo>
                    <a:pt x="1481194" y="0"/>
                  </a:moveTo>
                  <a:lnTo>
                    <a:pt x="0" y="0"/>
                  </a:lnTo>
                  <a:lnTo>
                    <a:pt x="0" y="1111848"/>
                  </a:lnTo>
                  <a:lnTo>
                    <a:pt x="1481194" y="1111848"/>
                  </a:lnTo>
                  <a:lnTo>
                    <a:pt x="1481194" y="0"/>
                  </a:lnTo>
                  <a:close/>
                </a:path>
                <a:path w="1481454" h="1111885">
                  <a:moveTo>
                    <a:pt x="130693" y="130805"/>
                  </a:moveTo>
                  <a:lnTo>
                    <a:pt x="697032" y="130805"/>
                  </a:lnTo>
                  <a:lnTo>
                    <a:pt x="697032" y="981043"/>
                  </a:lnTo>
                  <a:lnTo>
                    <a:pt x="130693" y="981043"/>
                  </a:lnTo>
                  <a:lnTo>
                    <a:pt x="130693" y="130805"/>
                  </a:lnTo>
                  <a:close/>
                </a:path>
                <a:path w="1481454" h="1111885">
                  <a:moveTo>
                    <a:pt x="1350500" y="981043"/>
                  </a:moveTo>
                  <a:lnTo>
                    <a:pt x="784161" y="981043"/>
                  </a:lnTo>
                  <a:lnTo>
                    <a:pt x="784161" y="130805"/>
                  </a:lnTo>
                  <a:lnTo>
                    <a:pt x="1350500" y="130805"/>
                  </a:lnTo>
                  <a:lnTo>
                    <a:pt x="1350500" y="981043"/>
                  </a:lnTo>
                  <a:close/>
                </a:path>
                <a:path w="1481454" h="1111885">
                  <a:moveTo>
                    <a:pt x="914855" y="414218"/>
                  </a:moveTo>
                  <a:lnTo>
                    <a:pt x="1219806" y="414218"/>
                  </a:lnTo>
                  <a:lnTo>
                    <a:pt x="1219806" y="348815"/>
                  </a:lnTo>
                  <a:lnTo>
                    <a:pt x="914855" y="348815"/>
                  </a:lnTo>
                  <a:lnTo>
                    <a:pt x="914855" y="414218"/>
                  </a:lnTo>
                  <a:close/>
                </a:path>
                <a:path w="1481454" h="1111885">
                  <a:moveTo>
                    <a:pt x="914855" y="545023"/>
                  </a:moveTo>
                  <a:lnTo>
                    <a:pt x="1219806" y="545023"/>
                  </a:lnTo>
                  <a:lnTo>
                    <a:pt x="1219806" y="479621"/>
                  </a:lnTo>
                  <a:lnTo>
                    <a:pt x="914855" y="479621"/>
                  </a:lnTo>
                  <a:lnTo>
                    <a:pt x="914855" y="545023"/>
                  </a:lnTo>
                  <a:close/>
                </a:path>
                <a:path w="1481454" h="1111885">
                  <a:moveTo>
                    <a:pt x="914855" y="610426"/>
                  </a:moveTo>
                  <a:lnTo>
                    <a:pt x="1126143" y="610426"/>
                  </a:lnTo>
                  <a:lnTo>
                    <a:pt x="1126143" y="675829"/>
                  </a:lnTo>
                  <a:lnTo>
                    <a:pt x="914855" y="675829"/>
                  </a:lnTo>
                  <a:lnTo>
                    <a:pt x="914855" y="610426"/>
                  </a:lnTo>
                  <a:close/>
                </a:path>
              </a:pathLst>
            </a:custGeom>
            <a:ln w="25423">
              <a:solidFill>
                <a:srgbClr val="EC7C30"/>
              </a:solidFill>
            </a:ln>
          </p:spPr>
          <p:txBody>
            <a:bodyPr wrap="square" lIns="0" tIns="0" rIns="0" bIns="0" rtlCol="0"/>
            <a:lstStyle/>
            <a:p>
              <a:endParaRPr/>
            </a:p>
          </p:txBody>
        </p:sp>
      </p:grpSp>
      <p:sp>
        <p:nvSpPr>
          <p:cNvPr id="7" name="object 7"/>
          <p:cNvSpPr txBox="1"/>
          <p:nvPr/>
        </p:nvSpPr>
        <p:spPr>
          <a:xfrm>
            <a:off x="1121715" y="2924677"/>
            <a:ext cx="8561070" cy="4866005"/>
          </a:xfrm>
          <a:prstGeom prst="rect">
            <a:avLst/>
          </a:prstGeom>
        </p:spPr>
        <p:txBody>
          <a:bodyPr vert="horz" wrap="square" lIns="0" tIns="198755" rIns="0" bIns="0" rtlCol="0">
            <a:spAutoFit/>
          </a:bodyPr>
          <a:lstStyle/>
          <a:p>
            <a:pPr marL="12700">
              <a:lnSpc>
                <a:spcPct val="100000"/>
              </a:lnSpc>
              <a:spcBef>
                <a:spcPts val="1565"/>
              </a:spcBef>
            </a:pPr>
            <a:r>
              <a:rPr sz="3100" b="1" dirty="0">
                <a:solidFill>
                  <a:srgbClr val="E28B18"/>
                </a:solidFill>
                <a:latin typeface="Arial"/>
                <a:cs typeface="Arial"/>
              </a:rPr>
              <a:t>Εκλογικός</a:t>
            </a:r>
            <a:r>
              <a:rPr sz="3100" b="1" spc="110" dirty="0">
                <a:solidFill>
                  <a:srgbClr val="E28B18"/>
                </a:solidFill>
                <a:latin typeface="Arial"/>
                <a:cs typeface="Arial"/>
              </a:rPr>
              <a:t> </a:t>
            </a:r>
            <a:r>
              <a:rPr sz="3100" b="1" dirty="0">
                <a:solidFill>
                  <a:srgbClr val="E28B18"/>
                </a:solidFill>
                <a:latin typeface="Arial"/>
                <a:cs typeface="Arial"/>
              </a:rPr>
              <a:t>Κατάλογος</a:t>
            </a:r>
            <a:r>
              <a:rPr sz="3100" b="1" spc="114" dirty="0">
                <a:solidFill>
                  <a:srgbClr val="E28B18"/>
                </a:solidFill>
                <a:latin typeface="Arial"/>
                <a:cs typeface="Arial"/>
              </a:rPr>
              <a:t> </a:t>
            </a:r>
            <a:r>
              <a:rPr sz="3100" b="1" spc="-25" dirty="0">
                <a:solidFill>
                  <a:srgbClr val="E28B18"/>
                </a:solidFill>
                <a:latin typeface="Arial"/>
                <a:cs typeface="Arial"/>
              </a:rPr>
              <a:t>Α’</a:t>
            </a:r>
            <a:endParaRPr sz="3100">
              <a:latin typeface="Arial"/>
              <a:cs typeface="Arial"/>
            </a:endParaRPr>
          </a:p>
          <a:p>
            <a:pPr marL="483870" marR="5080" indent="-471805">
              <a:lnSpc>
                <a:spcPct val="120800"/>
              </a:lnSpc>
              <a:spcBef>
                <a:spcPts val="1510"/>
              </a:spcBef>
              <a:buSzPct val="120338"/>
              <a:buFont typeface="Arial"/>
              <a:buChar char="•"/>
              <a:tabLst>
                <a:tab pos="483870" algn="l"/>
              </a:tabLst>
            </a:pPr>
            <a:r>
              <a:rPr sz="2950" b="1" dirty="0">
                <a:solidFill>
                  <a:srgbClr val="2E7787"/>
                </a:solidFill>
                <a:latin typeface="Arial"/>
                <a:cs typeface="Arial"/>
              </a:rPr>
              <a:t>Ε/Κ</a:t>
            </a:r>
            <a:r>
              <a:rPr sz="2950" b="1" spc="-10" dirty="0">
                <a:solidFill>
                  <a:srgbClr val="2E7787"/>
                </a:solidFill>
                <a:latin typeface="Arial"/>
                <a:cs typeface="Arial"/>
              </a:rPr>
              <a:t> </a:t>
            </a:r>
            <a:r>
              <a:rPr sz="2950" b="1" dirty="0">
                <a:solidFill>
                  <a:srgbClr val="2E7787"/>
                </a:solidFill>
                <a:latin typeface="Arial"/>
                <a:cs typeface="Arial"/>
              </a:rPr>
              <a:t>&amp;</a:t>
            </a:r>
            <a:r>
              <a:rPr sz="2950" b="1" spc="-20" dirty="0">
                <a:solidFill>
                  <a:srgbClr val="2E7787"/>
                </a:solidFill>
                <a:latin typeface="Arial"/>
                <a:cs typeface="Arial"/>
              </a:rPr>
              <a:t> </a:t>
            </a:r>
            <a:r>
              <a:rPr sz="2950" b="1" dirty="0">
                <a:solidFill>
                  <a:srgbClr val="2E7787"/>
                </a:solidFill>
                <a:latin typeface="Arial"/>
                <a:cs typeface="Arial"/>
              </a:rPr>
              <a:t>Τ/Κ</a:t>
            </a:r>
            <a:r>
              <a:rPr sz="2950" b="1" spc="-5" dirty="0">
                <a:solidFill>
                  <a:srgbClr val="2E7787"/>
                </a:solidFill>
                <a:latin typeface="Arial"/>
                <a:cs typeface="Arial"/>
              </a:rPr>
              <a:t> </a:t>
            </a:r>
            <a:r>
              <a:rPr sz="2950" b="1" dirty="0">
                <a:solidFill>
                  <a:srgbClr val="2E7787"/>
                </a:solidFill>
                <a:latin typeface="Arial"/>
                <a:cs typeface="Arial"/>
              </a:rPr>
              <a:t>που</a:t>
            </a:r>
            <a:r>
              <a:rPr sz="2950" b="1" spc="-5" dirty="0">
                <a:solidFill>
                  <a:srgbClr val="2E7787"/>
                </a:solidFill>
                <a:latin typeface="Arial"/>
                <a:cs typeface="Arial"/>
              </a:rPr>
              <a:t> </a:t>
            </a:r>
            <a:r>
              <a:rPr sz="2950" b="1" dirty="0">
                <a:solidFill>
                  <a:srgbClr val="2E7787"/>
                </a:solidFill>
                <a:latin typeface="Arial"/>
                <a:cs typeface="Arial"/>
              </a:rPr>
              <a:t>διαμένουν στις</a:t>
            </a:r>
            <a:r>
              <a:rPr sz="2950" b="1" spc="-5" dirty="0">
                <a:solidFill>
                  <a:srgbClr val="2E7787"/>
                </a:solidFill>
                <a:latin typeface="Arial"/>
                <a:cs typeface="Arial"/>
              </a:rPr>
              <a:t> </a:t>
            </a:r>
            <a:r>
              <a:rPr sz="2950" b="1" spc="-10" dirty="0">
                <a:solidFill>
                  <a:srgbClr val="2E7787"/>
                </a:solidFill>
                <a:latin typeface="Arial"/>
                <a:cs typeface="Arial"/>
              </a:rPr>
              <a:t>ελεύθερες </a:t>
            </a:r>
            <a:r>
              <a:rPr sz="2950" b="1" dirty="0">
                <a:solidFill>
                  <a:srgbClr val="2E7787"/>
                </a:solidFill>
                <a:latin typeface="Arial"/>
                <a:cs typeface="Arial"/>
              </a:rPr>
              <a:t>περιοχές</a:t>
            </a:r>
            <a:r>
              <a:rPr sz="2950" b="1" spc="-35" dirty="0">
                <a:solidFill>
                  <a:srgbClr val="2E7787"/>
                </a:solidFill>
                <a:latin typeface="Arial"/>
                <a:cs typeface="Arial"/>
              </a:rPr>
              <a:t> </a:t>
            </a:r>
            <a:r>
              <a:rPr sz="2950" b="1" dirty="0">
                <a:solidFill>
                  <a:srgbClr val="2E7787"/>
                </a:solidFill>
                <a:latin typeface="Arial"/>
                <a:cs typeface="Arial"/>
              </a:rPr>
              <a:t>και</a:t>
            </a:r>
            <a:r>
              <a:rPr sz="2950" b="1" spc="-25" dirty="0">
                <a:solidFill>
                  <a:srgbClr val="2E7787"/>
                </a:solidFill>
                <a:latin typeface="Arial"/>
                <a:cs typeface="Arial"/>
              </a:rPr>
              <a:t> </a:t>
            </a:r>
            <a:r>
              <a:rPr sz="2950" b="1" dirty="0">
                <a:solidFill>
                  <a:srgbClr val="2E7787"/>
                </a:solidFill>
                <a:latin typeface="Arial"/>
                <a:cs typeface="Arial"/>
              </a:rPr>
              <a:t>ψηφίζουν</a:t>
            </a:r>
            <a:r>
              <a:rPr sz="2950" b="1" spc="-30" dirty="0">
                <a:solidFill>
                  <a:srgbClr val="2E7787"/>
                </a:solidFill>
                <a:latin typeface="Arial"/>
                <a:cs typeface="Arial"/>
              </a:rPr>
              <a:t> </a:t>
            </a:r>
            <a:r>
              <a:rPr sz="2950" b="1" dirty="0">
                <a:solidFill>
                  <a:srgbClr val="2E7787"/>
                </a:solidFill>
                <a:latin typeface="Arial"/>
                <a:cs typeface="Arial"/>
              </a:rPr>
              <a:t>για</a:t>
            </a:r>
            <a:r>
              <a:rPr sz="2950" b="1" spc="-40" dirty="0">
                <a:solidFill>
                  <a:srgbClr val="2E7787"/>
                </a:solidFill>
                <a:latin typeface="Arial"/>
                <a:cs typeface="Arial"/>
              </a:rPr>
              <a:t> </a:t>
            </a:r>
            <a:r>
              <a:rPr sz="2950" b="1" dirty="0">
                <a:solidFill>
                  <a:srgbClr val="2E7787"/>
                </a:solidFill>
                <a:latin typeface="Arial"/>
                <a:cs typeface="Arial"/>
              </a:rPr>
              <a:t>όλες</a:t>
            </a:r>
            <a:r>
              <a:rPr sz="2950" b="1" spc="-35" dirty="0">
                <a:solidFill>
                  <a:srgbClr val="2E7787"/>
                </a:solidFill>
                <a:latin typeface="Arial"/>
                <a:cs typeface="Arial"/>
              </a:rPr>
              <a:t> </a:t>
            </a:r>
            <a:r>
              <a:rPr sz="2950" b="1" dirty="0">
                <a:solidFill>
                  <a:srgbClr val="2E7787"/>
                </a:solidFill>
                <a:latin typeface="Arial"/>
                <a:cs typeface="Arial"/>
              </a:rPr>
              <a:t>τις</a:t>
            </a:r>
            <a:r>
              <a:rPr sz="2950" b="1" spc="-25" dirty="0">
                <a:solidFill>
                  <a:srgbClr val="2E7787"/>
                </a:solidFill>
                <a:latin typeface="Arial"/>
                <a:cs typeface="Arial"/>
              </a:rPr>
              <a:t> </a:t>
            </a:r>
            <a:r>
              <a:rPr sz="2950" b="1" spc="-10" dirty="0">
                <a:solidFill>
                  <a:srgbClr val="2E7787"/>
                </a:solidFill>
                <a:latin typeface="Arial"/>
                <a:cs typeface="Arial"/>
              </a:rPr>
              <a:t>εκλογικές </a:t>
            </a:r>
            <a:r>
              <a:rPr sz="2950" b="1" dirty="0">
                <a:solidFill>
                  <a:srgbClr val="2E7787"/>
                </a:solidFill>
                <a:latin typeface="Arial"/>
                <a:cs typeface="Arial"/>
              </a:rPr>
              <a:t>διαδικασίες</a:t>
            </a:r>
            <a:r>
              <a:rPr sz="2950" dirty="0">
                <a:solidFill>
                  <a:srgbClr val="2E7787"/>
                </a:solidFill>
                <a:latin typeface="Arial"/>
                <a:cs typeface="Arial"/>
              </a:rPr>
              <a:t>,</a:t>
            </a:r>
            <a:r>
              <a:rPr sz="2950" spc="15" dirty="0">
                <a:solidFill>
                  <a:srgbClr val="2E7787"/>
                </a:solidFill>
                <a:latin typeface="Arial"/>
                <a:cs typeface="Arial"/>
              </a:rPr>
              <a:t> </a:t>
            </a:r>
            <a:r>
              <a:rPr sz="2950" dirty="0">
                <a:solidFill>
                  <a:srgbClr val="2E7787"/>
                </a:solidFill>
                <a:latin typeface="Arial"/>
                <a:cs typeface="Arial"/>
              </a:rPr>
              <a:t>με</a:t>
            </a:r>
            <a:r>
              <a:rPr sz="2950" spc="-25" dirty="0">
                <a:solidFill>
                  <a:srgbClr val="2E7787"/>
                </a:solidFill>
                <a:latin typeface="Arial"/>
                <a:cs typeface="Arial"/>
              </a:rPr>
              <a:t> </a:t>
            </a:r>
            <a:r>
              <a:rPr sz="2950" dirty="0">
                <a:solidFill>
                  <a:srgbClr val="2E7787"/>
                </a:solidFill>
                <a:latin typeface="Arial"/>
                <a:cs typeface="Arial"/>
              </a:rPr>
              <a:t>εκλογικό</a:t>
            </a:r>
            <a:r>
              <a:rPr sz="2950" spc="-25" dirty="0">
                <a:solidFill>
                  <a:srgbClr val="2E7787"/>
                </a:solidFill>
                <a:latin typeface="Arial"/>
                <a:cs typeface="Arial"/>
              </a:rPr>
              <a:t> </a:t>
            </a:r>
            <a:r>
              <a:rPr sz="2950" dirty="0">
                <a:solidFill>
                  <a:srgbClr val="2E7787"/>
                </a:solidFill>
                <a:latin typeface="Arial"/>
                <a:cs typeface="Arial"/>
              </a:rPr>
              <a:t>βιβλιάριο</a:t>
            </a:r>
            <a:r>
              <a:rPr sz="2950" spc="5" dirty="0">
                <a:solidFill>
                  <a:srgbClr val="2E7787"/>
                </a:solidFill>
                <a:latin typeface="Arial"/>
                <a:cs typeface="Arial"/>
              </a:rPr>
              <a:t> </a:t>
            </a:r>
            <a:r>
              <a:rPr sz="2450" dirty="0">
                <a:solidFill>
                  <a:srgbClr val="2E7787"/>
                </a:solidFill>
                <a:latin typeface="Arial"/>
                <a:cs typeface="Arial"/>
              </a:rPr>
              <a:t>(π.χ.</a:t>
            </a:r>
            <a:r>
              <a:rPr sz="2450" spc="20" dirty="0">
                <a:solidFill>
                  <a:srgbClr val="2E7787"/>
                </a:solidFill>
                <a:latin typeface="Arial"/>
                <a:cs typeface="Arial"/>
              </a:rPr>
              <a:t> </a:t>
            </a:r>
            <a:r>
              <a:rPr sz="2450" spc="-10" dirty="0">
                <a:solidFill>
                  <a:srgbClr val="2E7787"/>
                </a:solidFill>
                <a:latin typeface="Arial"/>
                <a:cs typeface="Arial"/>
              </a:rPr>
              <a:t>123456)</a:t>
            </a:r>
            <a:endParaRPr sz="2450">
              <a:latin typeface="Arial"/>
              <a:cs typeface="Arial"/>
            </a:endParaRPr>
          </a:p>
          <a:p>
            <a:pPr marL="483234" indent="-470534">
              <a:lnSpc>
                <a:spcPct val="100000"/>
              </a:lnSpc>
              <a:spcBef>
                <a:spcPts val="2220"/>
              </a:spcBef>
              <a:buSzPct val="120338"/>
              <a:buFont typeface="Arial"/>
              <a:buChar char="•"/>
              <a:tabLst>
                <a:tab pos="483234" algn="l"/>
              </a:tabLst>
            </a:pPr>
            <a:r>
              <a:rPr sz="2950" b="1" dirty="0">
                <a:solidFill>
                  <a:srgbClr val="2E7787"/>
                </a:solidFill>
                <a:latin typeface="Arial"/>
                <a:cs typeface="Arial"/>
              </a:rPr>
              <a:t>Κοινοτικοί</a:t>
            </a:r>
            <a:r>
              <a:rPr sz="2950" b="1" spc="5" dirty="0">
                <a:solidFill>
                  <a:srgbClr val="2E7787"/>
                </a:solidFill>
                <a:latin typeface="Arial"/>
                <a:cs typeface="Arial"/>
              </a:rPr>
              <a:t> </a:t>
            </a:r>
            <a:r>
              <a:rPr sz="2950" b="1" dirty="0">
                <a:solidFill>
                  <a:srgbClr val="2E7787"/>
                </a:solidFill>
                <a:latin typeface="Arial"/>
                <a:cs typeface="Arial"/>
              </a:rPr>
              <a:t>εκλογείς</a:t>
            </a:r>
            <a:r>
              <a:rPr sz="2950" b="1" spc="-10" dirty="0">
                <a:solidFill>
                  <a:srgbClr val="2E7787"/>
                </a:solidFill>
                <a:latin typeface="Arial"/>
                <a:cs typeface="Arial"/>
              </a:rPr>
              <a:t> </a:t>
            </a:r>
            <a:r>
              <a:rPr sz="2950" b="1" dirty="0">
                <a:solidFill>
                  <a:srgbClr val="2E7787"/>
                </a:solidFill>
                <a:latin typeface="Arial"/>
                <a:cs typeface="Arial"/>
              </a:rPr>
              <a:t>που</a:t>
            </a:r>
            <a:r>
              <a:rPr sz="2950" b="1" spc="-10" dirty="0">
                <a:solidFill>
                  <a:srgbClr val="2E7787"/>
                </a:solidFill>
                <a:latin typeface="Arial"/>
                <a:cs typeface="Arial"/>
              </a:rPr>
              <a:t> </a:t>
            </a:r>
            <a:r>
              <a:rPr sz="2950" b="1" dirty="0">
                <a:solidFill>
                  <a:srgbClr val="2E7787"/>
                </a:solidFill>
                <a:latin typeface="Arial"/>
                <a:cs typeface="Arial"/>
              </a:rPr>
              <a:t>ψηφίζουν</a:t>
            </a:r>
            <a:r>
              <a:rPr sz="2950" b="1" spc="5" dirty="0">
                <a:solidFill>
                  <a:srgbClr val="2E7787"/>
                </a:solidFill>
                <a:latin typeface="Arial"/>
                <a:cs typeface="Arial"/>
              </a:rPr>
              <a:t> </a:t>
            </a:r>
            <a:r>
              <a:rPr sz="2950" b="1" dirty="0">
                <a:solidFill>
                  <a:srgbClr val="2E7787"/>
                </a:solidFill>
                <a:latin typeface="Arial"/>
                <a:cs typeface="Arial"/>
              </a:rPr>
              <a:t>για</a:t>
            </a:r>
            <a:r>
              <a:rPr sz="2950" b="1" spc="-25" dirty="0">
                <a:solidFill>
                  <a:srgbClr val="2E7787"/>
                </a:solidFill>
                <a:latin typeface="Arial"/>
                <a:cs typeface="Arial"/>
              </a:rPr>
              <a:t> τις</a:t>
            </a:r>
            <a:endParaRPr sz="2950">
              <a:latin typeface="Arial"/>
              <a:cs typeface="Arial"/>
            </a:endParaRPr>
          </a:p>
          <a:p>
            <a:pPr marL="483870">
              <a:lnSpc>
                <a:spcPct val="100000"/>
              </a:lnSpc>
              <a:spcBef>
                <a:spcPts val="735"/>
              </a:spcBef>
            </a:pPr>
            <a:r>
              <a:rPr sz="2950" b="1" dirty="0">
                <a:solidFill>
                  <a:srgbClr val="2E7787"/>
                </a:solidFill>
                <a:latin typeface="Arial"/>
                <a:cs typeface="Arial"/>
              </a:rPr>
              <a:t>εκλογές</a:t>
            </a:r>
            <a:r>
              <a:rPr sz="2950" b="1" spc="-45" dirty="0">
                <a:solidFill>
                  <a:srgbClr val="2E7787"/>
                </a:solidFill>
                <a:latin typeface="Arial"/>
                <a:cs typeface="Arial"/>
              </a:rPr>
              <a:t> </a:t>
            </a:r>
            <a:r>
              <a:rPr sz="2950" b="1" dirty="0">
                <a:solidFill>
                  <a:srgbClr val="2E7787"/>
                </a:solidFill>
                <a:latin typeface="Arial"/>
                <a:cs typeface="Arial"/>
              </a:rPr>
              <a:t>Αρχών</a:t>
            </a:r>
            <a:r>
              <a:rPr sz="2950" b="1" spc="-60" dirty="0">
                <a:solidFill>
                  <a:srgbClr val="2E7787"/>
                </a:solidFill>
                <a:latin typeface="Arial"/>
                <a:cs typeface="Arial"/>
              </a:rPr>
              <a:t> </a:t>
            </a:r>
            <a:r>
              <a:rPr sz="2950" b="1" dirty="0">
                <a:solidFill>
                  <a:srgbClr val="2E7787"/>
                </a:solidFill>
                <a:latin typeface="Arial"/>
                <a:cs typeface="Arial"/>
              </a:rPr>
              <a:t>Τοπικής</a:t>
            </a:r>
            <a:r>
              <a:rPr sz="2950" b="1" spc="-20" dirty="0">
                <a:solidFill>
                  <a:srgbClr val="2E7787"/>
                </a:solidFill>
                <a:latin typeface="Arial"/>
                <a:cs typeface="Arial"/>
              </a:rPr>
              <a:t> </a:t>
            </a:r>
            <a:r>
              <a:rPr sz="2950" b="1" dirty="0">
                <a:solidFill>
                  <a:srgbClr val="2E7787"/>
                </a:solidFill>
                <a:latin typeface="Arial"/>
                <a:cs typeface="Arial"/>
              </a:rPr>
              <a:t>Αυτοδιοίκησης</a:t>
            </a:r>
            <a:r>
              <a:rPr sz="2950" dirty="0">
                <a:solidFill>
                  <a:srgbClr val="2E7787"/>
                </a:solidFill>
                <a:latin typeface="Arial"/>
                <a:cs typeface="Arial"/>
              </a:rPr>
              <a:t>,</a:t>
            </a:r>
            <a:r>
              <a:rPr sz="2950" spc="-20" dirty="0">
                <a:solidFill>
                  <a:srgbClr val="2E7787"/>
                </a:solidFill>
                <a:latin typeface="Arial"/>
                <a:cs typeface="Arial"/>
              </a:rPr>
              <a:t> </a:t>
            </a:r>
            <a:r>
              <a:rPr sz="2950" spc="-25" dirty="0">
                <a:solidFill>
                  <a:srgbClr val="2E7787"/>
                </a:solidFill>
                <a:latin typeface="Arial"/>
                <a:cs typeface="Arial"/>
              </a:rPr>
              <a:t>με</a:t>
            </a:r>
            <a:endParaRPr sz="2950">
              <a:latin typeface="Arial"/>
              <a:cs typeface="Arial"/>
            </a:endParaRPr>
          </a:p>
          <a:p>
            <a:pPr marL="483870" marR="1028700">
              <a:lnSpc>
                <a:spcPct val="120700"/>
              </a:lnSpc>
              <a:spcBef>
                <a:spcPts val="5"/>
              </a:spcBef>
            </a:pPr>
            <a:r>
              <a:rPr sz="2950" dirty="0">
                <a:solidFill>
                  <a:srgbClr val="2E7787"/>
                </a:solidFill>
                <a:latin typeface="Arial"/>
                <a:cs typeface="Arial"/>
              </a:rPr>
              <a:t>εκλογικό</a:t>
            </a:r>
            <a:r>
              <a:rPr sz="2950" spc="-15" dirty="0">
                <a:solidFill>
                  <a:srgbClr val="2E7787"/>
                </a:solidFill>
                <a:latin typeface="Arial"/>
                <a:cs typeface="Arial"/>
              </a:rPr>
              <a:t> </a:t>
            </a:r>
            <a:r>
              <a:rPr sz="2950" dirty="0">
                <a:solidFill>
                  <a:srgbClr val="2E7787"/>
                </a:solidFill>
                <a:latin typeface="Arial"/>
                <a:cs typeface="Arial"/>
              </a:rPr>
              <a:t>βιβλιάριο</a:t>
            </a:r>
            <a:r>
              <a:rPr sz="2950" spc="5" dirty="0">
                <a:solidFill>
                  <a:srgbClr val="2E7787"/>
                </a:solidFill>
                <a:latin typeface="Arial"/>
                <a:cs typeface="Arial"/>
              </a:rPr>
              <a:t> </a:t>
            </a:r>
            <a:r>
              <a:rPr sz="2950" dirty="0">
                <a:solidFill>
                  <a:srgbClr val="2E7787"/>
                </a:solidFill>
                <a:latin typeface="Arial"/>
                <a:cs typeface="Arial"/>
              </a:rPr>
              <a:t>EU</a:t>
            </a:r>
            <a:r>
              <a:rPr sz="2950" spc="-10" dirty="0">
                <a:solidFill>
                  <a:srgbClr val="2E7787"/>
                </a:solidFill>
                <a:latin typeface="Arial"/>
                <a:cs typeface="Arial"/>
              </a:rPr>
              <a:t> </a:t>
            </a:r>
            <a:r>
              <a:rPr sz="2450" dirty="0">
                <a:solidFill>
                  <a:srgbClr val="2E7787"/>
                </a:solidFill>
                <a:latin typeface="Arial"/>
                <a:cs typeface="Arial"/>
              </a:rPr>
              <a:t>(π.χ.</a:t>
            </a:r>
            <a:r>
              <a:rPr sz="2450" spc="30" dirty="0">
                <a:solidFill>
                  <a:srgbClr val="2E7787"/>
                </a:solidFill>
                <a:latin typeface="Arial"/>
                <a:cs typeface="Arial"/>
              </a:rPr>
              <a:t> </a:t>
            </a:r>
            <a:r>
              <a:rPr sz="2450" dirty="0">
                <a:solidFill>
                  <a:srgbClr val="2E7787"/>
                </a:solidFill>
                <a:latin typeface="Arial"/>
                <a:cs typeface="Arial"/>
              </a:rPr>
              <a:t>EU00012345)</a:t>
            </a:r>
            <a:r>
              <a:rPr sz="2450" spc="-25" dirty="0">
                <a:solidFill>
                  <a:srgbClr val="2E7787"/>
                </a:solidFill>
                <a:latin typeface="Arial"/>
                <a:cs typeface="Arial"/>
              </a:rPr>
              <a:t> </a:t>
            </a:r>
            <a:r>
              <a:rPr sz="2950" spc="-25" dirty="0">
                <a:solidFill>
                  <a:srgbClr val="2E7787"/>
                </a:solidFill>
                <a:latin typeface="Arial"/>
                <a:cs typeface="Arial"/>
              </a:rPr>
              <a:t>και </a:t>
            </a:r>
            <a:r>
              <a:rPr sz="2950" dirty="0">
                <a:solidFill>
                  <a:srgbClr val="2E7787"/>
                </a:solidFill>
                <a:latin typeface="Arial"/>
                <a:cs typeface="Arial"/>
              </a:rPr>
              <a:t>εμφανίζονται</a:t>
            </a:r>
            <a:r>
              <a:rPr sz="2950" spc="-15" dirty="0">
                <a:solidFill>
                  <a:srgbClr val="2E7787"/>
                </a:solidFill>
                <a:latin typeface="Arial"/>
                <a:cs typeface="Arial"/>
              </a:rPr>
              <a:t> </a:t>
            </a:r>
            <a:r>
              <a:rPr sz="2950" dirty="0">
                <a:solidFill>
                  <a:srgbClr val="2E7787"/>
                </a:solidFill>
                <a:latin typeface="Arial"/>
                <a:cs typeface="Arial"/>
              </a:rPr>
              <a:t>στο</a:t>
            </a:r>
            <a:r>
              <a:rPr sz="2950" spc="-10" dirty="0">
                <a:solidFill>
                  <a:srgbClr val="2E7787"/>
                </a:solidFill>
                <a:latin typeface="Arial"/>
                <a:cs typeface="Arial"/>
              </a:rPr>
              <a:t> </a:t>
            </a:r>
            <a:r>
              <a:rPr sz="2950" dirty="0">
                <a:solidFill>
                  <a:srgbClr val="2E7787"/>
                </a:solidFill>
                <a:latin typeface="Arial"/>
                <a:cs typeface="Arial"/>
              </a:rPr>
              <a:t>τέλος</a:t>
            </a:r>
            <a:r>
              <a:rPr sz="2950" spc="-30"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spc="-10" dirty="0">
                <a:solidFill>
                  <a:srgbClr val="2E7787"/>
                </a:solidFill>
                <a:latin typeface="Arial"/>
                <a:cs typeface="Arial"/>
              </a:rPr>
              <a:t>καταλόγου</a:t>
            </a:r>
            <a:endParaRPr sz="2950">
              <a:latin typeface="Arial"/>
              <a:cs typeface="Arial"/>
            </a:endParaRPr>
          </a:p>
        </p:txBody>
      </p:sp>
      <p:sp>
        <p:nvSpPr>
          <p:cNvPr id="8" name="object 8"/>
          <p:cNvSpPr txBox="1"/>
          <p:nvPr/>
        </p:nvSpPr>
        <p:spPr>
          <a:xfrm>
            <a:off x="10811891" y="2872637"/>
            <a:ext cx="9074785" cy="3048635"/>
          </a:xfrm>
          <a:prstGeom prst="rect">
            <a:avLst/>
          </a:prstGeom>
        </p:spPr>
        <p:txBody>
          <a:bodyPr vert="horz" wrap="square" lIns="0" tIns="198755" rIns="0" bIns="0" rtlCol="0">
            <a:spAutoFit/>
          </a:bodyPr>
          <a:lstStyle/>
          <a:p>
            <a:pPr marL="12700">
              <a:lnSpc>
                <a:spcPct val="100000"/>
              </a:lnSpc>
              <a:spcBef>
                <a:spcPts val="1565"/>
              </a:spcBef>
            </a:pPr>
            <a:r>
              <a:rPr sz="3100" b="1" dirty="0">
                <a:solidFill>
                  <a:srgbClr val="E28B18"/>
                </a:solidFill>
                <a:latin typeface="Arial"/>
                <a:cs typeface="Arial"/>
              </a:rPr>
              <a:t>Εκλογικός</a:t>
            </a:r>
            <a:r>
              <a:rPr sz="3100" b="1" spc="110" dirty="0">
                <a:solidFill>
                  <a:srgbClr val="E28B18"/>
                </a:solidFill>
                <a:latin typeface="Arial"/>
                <a:cs typeface="Arial"/>
              </a:rPr>
              <a:t> </a:t>
            </a:r>
            <a:r>
              <a:rPr sz="3100" b="1" dirty="0">
                <a:solidFill>
                  <a:srgbClr val="E28B18"/>
                </a:solidFill>
                <a:latin typeface="Arial"/>
                <a:cs typeface="Arial"/>
              </a:rPr>
              <a:t>Κατάλογος</a:t>
            </a:r>
            <a:r>
              <a:rPr sz="3100" b="1" spc="120" dirty="0">
                <a:solidFill>
                  <a:srgbClr val="E28B18"/>
                </a:solidFill>
                <a:latin typeface="Arial"/>
                <a:cs typeface="Arial"/>
              </a:rPr>
              <a:t> </a:t>
            </a:r>
            <a:r>
              <a:rPr sz="3100" b="1" spc="-25" dirty="0">
                <a:solidFill>
                  <a:srgbClr val="E28B18"/>
                </a:solidFill>
                <a:latin typeface="Arial"/>
                <a:cs typeface="Arial"/>
              </a:rPr>
              <a:t>B’</a:t>
            </a:r>
            <a:endParaRPr sz="3100">
              <a:latin typeface="Arial"/>
              <a:cs typeface="Arial"/>
            </a:endParaRPr>
          </a:p>
          <a:p>
            <a:pPr marL="483234" indent="-470534">
              <a:lnSpc>
                <a:spcPct val="100000"/>
              </a:lnSpc>
              <a:spcBef>
                <a:spcPts val="2250"/>
              </a:spcBef>
              <a:buSzPct val="120338"/>
              <a:buFont typeface="Arial"/>
              <a:buChar char="•"/>
              <a:tabLst>
                <a:tab pos="483234" algn="l"/>
              </a:tabLst>
            </a:pPr>
            <a:r>
              <a:rPr sz="2950" b="1" dirty="0">
                <a:solidFill>
                  <a:srgbClr val="2E7787"/>
                </a:solidFill>
                <a:latin typeface="Arial"/>
                <a:cs typeface="Arial"/>
              </a:rPr>
              <a:t>Κοινοτικοί</a:t>
            </a:r>
            <a:r>
              <a:rPr sz="2950" b="1" spc="-5" dirty="0">
                <a:solidFill>
                  <a:srgbClr val="2E7787"/>
                </a:solidFill>
                <a:latin typeface="Arial"/>
                <a:cs typeface="Arial"/>
              </a:rPr>
              <a:t> </a:t>
            </a:r>
            <a:r>
              <a:rPr sz="2950" b="1" dirty="0">
                <a:solidFill>
                  <a:srgbClr val="2E7787"/>
                </a:solidFill>
                <a:latin typeface="Arial"/>
                <a:cs typeface="Arial"/>
              </a:rPr>
              <a:t>εκλογείς</a:t>
            </a:r>
            <a:r>
              <a:rPr sz="2950" b="1" spc="-5" dirty="0">
                <a:solidFill>
                  <a:srgbClr val="2E7787"/>
                </a:solidFill>
                <a:latin typeface="Arial"/>
                <a:cs typeface="Arial"/>
              </a:rPr>
              <a:t> </a:t>
            </a:r>
            <a:r>
              <a:rPr sz="2950" b="1" dirty="0">
                <a:solidFill>
                  <a:srgbClr val="2E7787"/>
                </a:solidFill>
                <a:latin typeface="Arial"/>
                <a:cs typeface="Arial"/>
              </a:rPr>
              <a:t>που</a:t>
            </a:r>
            <a:r>
              <a:rPr sz="2950" b="1" spc="-15" dirty="0">
                <a:solidFill>
                  <a:srgbClr val="2E7787"/>
                </a:solidFill>
                <a:latin typeface="Arial"/>
                <a:cs typeface="Arial"/>
              </a:rPr>
              <a:t> </a:t>
            </a:r>
            <a:r>
              <a:rPr sz="2950" b="1" dirty="0">
                <a:solidFill>
                  <a:srgbClr val="2E7787"/>
                </a:solidFill>
                <a:latin typeface="Arial"/>
                <a:cs typeface="Arial"/>
              </a:rPr>
              <a:t>ψηφίζουν</a:t>
            </a:r>
            <a:r>
              <a:rPr sz="2950" b="1" spc="-10" dirty="0">
                <a:solidFill>
                  <a:srgbClr val="2E7787"/>
                </a:solidFill>
                <a:latin typeface="Arial"/>
                <a:cs typeface="Arial"/>
              </a:rPr>
              <a:t> </a:t>
            </a:r>
            <a:r>
              <a:rPr sz="2950" b="1" dirty="0">
                <a:solidFill>
                  <a:srgbClr val="2E7787"/>
                </a:solidFill>
                <a:latin typeface="Arial"/>
                <a:cs typeface="Arial"/>
              </a:rPr>
              <a:t>για</a:t>
            </a:r>
            <a:r>
              <a:rPr sz="2950" b="1" spc="-20" dirty="0">
                <a:solidFill>
                  <a:srgbClr val="2E7787"/>
                </a:solidFill>
                <a:latin typeface="Arial"/>
                <a:cs typeface="Arial"/>
              </a:rPr>
              <a:t> </a:t>
            </a:r>
            <a:r>
              <a:rPr sz="2950" b="1" spc="-25" dirty="0">
                <a:solidFill>
                  <a:srgbClr val="2E7787"/>
                </a:solidFill>
                <a:latin typeface="Arial"/>
                <a:cs typeface="Arial"/>
              </a:rPr>
              <a:t>τις</a:t>
            </a:r>
            <a:endParaRPr sz="2950">
              <a:latin typeface="Arial"/>
              <a:cs typeface="Arial"/>
            </a:endParaRPr>
          </a:p>
          <a:p>
            <a:pPr marL="483870" marR="5080">
              <a:lnSpc>
                <a:spcPct val="120700"/>
              </a:lnSpc>
            </a:pPr>
            <a:r>
              <a:rPr sz="2950" b="1" dirty="0">
                <a:solidFill>
                  <a:srgbClr val="2E7787"/>
                </a:solidFill>
                <a:latin typeface="Arial"/>
                <a:cs typeface="Arial"/>
              </a:rPr>
              <a:t>εκλογές</a:t>
            </a:r>
            <a:r>
              <a:rPr sz="2950" b="1" spc="-25" dirty="0">
                <a:solidFill>
                  <a:srgbClr val="2E7787"/>
                </a:solidFill>
                <a:latin typeface="Arial"/>
                <a:cs typeface="Arial"/>
              </a:rPr>
              <a:t> </a:t>
            </a:r>
            <a:r>
              <a:rPr sz="2950" b="1" dirty="0">
                <a:solidFill>
                  <a:srgbClr val="2E7787"/>
                </a:solidFill>
                <a:latin typeface="Arial"/>
                <a:cs typeface="Arial"/>
              </a:rPr>
              <a:t>Μελών</a:t>
            </a:r>
            <a:r>
              <a:rPr sz="2950" b="1" spc="-35" dirty="0">
                <a:solidFill>
                  <a:srgbClr val="2E7787"/>
                </a:solidFill>
                <a:latin typeface="Arial"/>
                <a:cs typeface="Arial"/>
              </a:rPr>
              <a:t> </a:t>
            </a:r>
            <a:r>
              <a:rPr sz="2950" b="1" dirty="0">
                <a:solidFill>
                  <a:srgbClr val="2E7787"/>
                </a:solidFill>
                <a:latin typeface="Arial"/>
                <a:cs typeface="Arial"/>
              </a:rPr>
              <a:t>του</a:t>
            </a:r>
            <a:r>
              <a:rPr sz="2950" b="1" spc="-30" dirty="0">
                <a:solidFill>
                  <a:srgbClr val="2E7787"/>
                </a:solidFill>
                <a:latin typeface="Arial"/>
                <a:cs typeface="Arial"/>
              </a:rPr>
              <a:t> </a:t>
            </a:r>
            <a:r>
              <a:rPr sz="2950" b="1" dirty="0">
                <a:solidFill>
                  <a:srgbClr val="2E7787"/>
                </a:solidFill>
                <a:latin typeface="Arial"/>
                <a:cs typeface="Arial"/>
              </a:rPr>
              <a:t>Ευρωπαϊκού</a:t>
            </a:r>
            <a:r>
              <a:rPr sz="2950" b="1" spc="-35" dirty="0">
                <a:solidFill>
                  <a:srgbClr val="2E7787"/>
                </a:solidFill>
                <a:latin typeface="Arial"/>
                <a:cs typeface="Arial"/>
              </a:rPr>
              <a:t> </a:t>
            </a:r>
            <a:r>
              <a:rPr sz="2950" b="1" spc="-10" dirty="0">
                <a:solidFill>
                  <a:srgbClr val="2E7787"/>
                </a:solidFill>
                <a:latin typeface="Arial"/>
                <a:cs typeface="Arial"/>
              </a:rPr>
              <a:t>Κοινοβουλίου</a:t>
            </a:r>
            <a:r>
              <a:rPr sz="2950" spc="-10" dirty="0">
                <a:solidFill>
                  <a:srgbClr val="2E7787"/>
                </a:solidFill>
                <a:latin typeface="Arial"/>
                <a:cs typeface="Arial"/>
              </a:rPr>
              <a:t>, </a:t>
            </a:r>
            <a:r>
              <a:rPr sz="2950" dirty="0">
                <a:solidFill>
                  <a:srgbClr val="2E7787"/>
                </a:solidFill>
                <a:latin typeface="Arial"/>
                <a:cs typeface="Arial"/>
              </a:rPr>
              <a:t>με</a:t>
            </a:r>
            <a:r>
              <a:rPr sz="2950" spc="-1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έγγραφο</a:t>
            </a:r>
            <a:r>
              <a:rPr sz="2950" spc="-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οποίο</a:t>
            </a:r>
            <a:r>
              <a:rPr sz="2950" spc="-20" dirty="0">
                <a:solidFill>
                  <a:srgbClr val="2E7787"/>
                </a:solidFill>
                <a:latin typeface="Arial"/>
                <a:cs typeface="Arial"/>
              </a:rPr>
              <a:t> </a:t>
            </a:r>
            <a:r>
              <a:rPr sz="2950" dirty="0">
                <a:solidFill>
                  <a:srgbClr val="2E7787"/>
                </a:solidFill>
                <a:latin typeface="Arial"/>
                <a:cs typeface="Arial"/>
              </a:rPr>
              <a:t>υπέβαλαν</a:t>
            </a:r>
            <a:r>
              <a:rPr sz="2950" spc="10" dirty="0">
                <a:solidFill>
                  <a:srgbClr val="2E7787"/>
                </a:solidFill>
                <a:latin typeface="Arial"/>
                <a:cs typeface="Arial"/>
              </a:rPr>
              <a:t> </a:t>
            </a:r>
            <a:r>
              <a:rPr sz="2950" dirty="0">
                <a:solidFill>
                  <a:srgbClr val="2E7787"/>
                </a:solidFill>
                <a:latin typeface="Arial"/>
                <a:cs typeface="Arial"/>
              </a:rPr>
              <a:t>δήλωση</a:t>
            </a:r>
            <a:r>
              <a:rPr sz="2950" spc="-5" dirty="0">
                <a:solidFill>
                  <a:srgbClr val="2E7787"/>
                </a:solidFill>
                <a:latin typeface="Arial"/>
                <a:cs typeface="Arial"/>
              </a:rPr>
              <a:t> </a:t>
            </a:r>
            <a:r>
              <a:rPr sz="2950" spc="-25" dirty="0">
                <a:solidFill>
                  <a:srgbClr val="2E7787"/>
                </a:solidFill>
                <a:latin typeface="Arial"/>
                <a:cs typeface="Arial"/>
              </a:rPr>
              <a:t>για </a:t>
            </a:r>
            <a:r>
              <a:rPr sz="2950" dirty="0">
                <a:solidFill>
                  <a:srgbClr val="2E7787"/>
                </a:solidFill>
                <a:latin typeface="Arial"/>
                <a:cs typeface="Arial"/>
              </a:rPr>
              <a:t>εγγραφή</a:t>
            </a:r>
            <a:r>
              <a:rPr sz="2950" spc="15" dirty="0">
                <a:solidFill>
                  <a:srgbClr val="2E7787"/>
                </a:solidFill>
                <a:latin typeface="Arial"/>
                <a:cs typeface="Arial"/>
              </a:rPr>
              <a:t> </a:t>
            </a:r>
            <a:r>
              <a:rPr sz="2450" dirty="0">
                <a:solidFill>
                  <a:srgbClr val="2E7787"/>
                </a:solidFill>
                <a:latin typeface="Arial"/>
                <a:cs typeface="Arial"/>
              </a:rPr>
              <a:t>(π.χ.</a:t>
            </a:r>
            <a:r>
              <a:rPr sz="2450" spc="45" dirty="0">
                <a:solidFill>
                  <a:srgbClr val="2E7787"/>
                </a:solidFill>
                <a:latin typeface="Arial"/>
                <a:cs typeface="Arial"/>
              </a:rPr>
              <a:t> </a:t>
            </a:r>
            <a:r>
              <a:rPr sz="2450" spc="-10" dirty="0">
                <a:solidFill>
                  <a:srgbClr val="2E7787"/>
                </a:solidFill>
                <a:latin typeface="Arial"/>
                <a:cs typeface="Arial"/>
              </a:rPr>
              <a:t>05-00123456)</a:t>
            </a:r>
            <a:endParaRPr sz="2450">
              <a:latin typeface="Arial"/>
              <a:cs typeface="Arial"/>
            </a:endParaRPr>
          </a:p>
        </p:txBody>
      </p:sp>
      <p:grpSp>
        <p:nvGrpSpPr>
          <p:cNvPr id="9" name="object 9"/>
          <p:cNvGrpSpPr/>
          <p:nvPr/>
        </p:nvGrpSpPr>
        <p:grpSpPr>
          <a:xfrm>
            <a:off x="16237232" y="2247637"/>
            <a:ext cx="1943735" cy="1442720"/>
            <a:chOff x="16237232" y="2247637"/>
            <a:chExt cx="1943735" cy="1442720"/>
          </a:xfrm>
        </p:grpSpPr>
        <p:sp>
          <p:nvSpPr>
            <p:cNvPr id="10" name="object 10"/>
            <p:cNvSpPr/>
            <p:nvPr/>
          </p:nvSpPr>
          <p:spPr>
            <a:xfrm>
              <a:off x="16249948" y="2391159"/>
              <a:ext cx="1918335" cy="1286510"/>
            </a:xfrm>
            <a:custGeom>
              <a:avLst/>
              <a:gdLst/>
              <a:ahLst/>
              <a:cxnLst/>
              <a:rect l="l" t="t" r="r" b="b"/>
              <a:pathLst>
                <a:path w="1918334" h="1286510">
                  <a:moveTo>
                    <a:pt x="1787194" y="0"/>
                  </a:moveTo>
                  <a:lnTo>
                    <a:pt x="1787194" y="1068246"/>
                  </a:lnTo>
                  <a:lnTo>
                    <a:pt x="130762" y="1068246"/>
                  </a:lnTo>
                  <a:lnTo>
                    <a:pt x="130762" y="0"/>
                  </a:lnTo>
                  <a:lnTo>
                    <a:pt x="0" y="0"/>
                  </a:lnTo>
                  <a:lnTo>
                    <a:pt x="0" y="1220853"/>
                  </a:lnTo>
                  <a:lnTo>
                    <a:pt x="762808" y="1220853"/>
                  </a:lnTo>
                  <a:lnTo>
                    <a:pt x="767814" y="1246708"/>
                  </a:lnTo>
                  <a:lnTo>
                    <a:pt x="781606" y="1267453"/>
                  </a:lnTo>
                  <a:lnTo>
                    <a:pt x="802345" y="1281249"/>
                  </a:lnTo>
                  <a:lnTo>
                    <a:pt x="828192" y="1286256"/>
                  </a:lnTo>
                  <a:lnTo>
                    <a:pt x="1089728" y="1286256"/>
                  </a:lnTo>
                  <a:lnTo>
                    <a:pt x="1115575" y="1281249"/>
                  </a:lnTo>
                  <a:lnTo>
                    <a:pt x="1136314" y="1267453"/>
                  </a:lnTo>
                  <a:lnTo>
                    <a:pt x="1150106" y="1246708"/>
                  </a:lnTo>
                  <a:lnTo>
                    <a:pt x="1155112" y="1220853"/>
                  </a:lnTo>
                  <a:lnTo>
                    <a:pt x="1917963" y="1220853"/>
                  </a:lnTo>
                  <a:lnTo>
                    <a:pt x="1917963" y="0"/>
                  </a:lnTo>
                  <a:lnTo>
                    <a:pt x="1787194" y="0"/>
                  </a:lnTo>
                  <a:close/>
                </a:path>
              </a:pathLst>
            </a:custGeom>
            <a:ln w="25432">
              <a:solidFill>
                <a:srgbClr val="4471C4"/>
              </a:solidFill>
            </a:ln>
          </p:spPr>
          <p:txBody>
            <a:bodyPr wrap="square" lIns="0" tIns="0" rIns="0" bIns="0" rtlCol="0"/>
            <a:lstStyle/>
            <a:p>
              <a:endParaRPr/>
            </a:p>
          </p:txBody>
        </p:sp>
        <p:sp>
          <p:nvSpPr>
            <p:cNvPr id="11" name="object 11"/>
            <p:cNvSpPr/>
            <p:nvPr/>
          </p:nvSpPr>
          <p:spPr>
            <a:xfrm>
              <a:off x="16467888" y="2260453"/>
              <a:ext cx="1482090" cy="981075"/>
            </a:xfrm>
            <a:custGeom>
              <a:avLst/>
              <a:gdLst/>
              <a:ahLst/>
              <a:cxnLst/>
              <a:rect l="l" t="t" r="r" b="b"/>
              <a:pathLst>
                <a:path w="1482090" h="981075">
                  <a:moveTo>
                    <a:pt x="1482039" y="0"/>
                  </a:moveTo>
                  <a:lnTo>
                    <a:pt x="0" y="0"/>
                  </a:lnTo>
                  <a:lnTo>
                    <a:pt x="0" y="130822"/>
                  </a:lnTo>
                  <a:lnTo>
                    <a:pt x="697420" y="130822"/>
                  </a:lnTo>
                  <a:lnTo>
                    <a:pt x="697420" y="980948"/>
                  </a:lnTo>
                  <a:lnTo>
                    <a:pt x="784606" y="980948"/>
                  </a:lnTo>
                  <a:lnTo>
                    <a:pt x="784606" y="130822"/>
                  </a:lnTo>
                  <a:lnTo>
                    <a:pt x="1351267" y="130822"/>
                  </a:lnTo>
                  <a:lnTo>
                    <a:pt x="1351267" y="980948"/>
                  </a:lnTo>
                  <a:lnTo>
                    <a:pt x="1482039" y="980948"/>
                  </a:lnTo>
                  <a:lnTo>
                    <a:pt x="1482039" y="130822"/>
                  </a:lnTo>
                  <a:lnTo>
                    <a:pt x="1482039" y="0"/>
                  </a:lnTo>
                  <a:close/>
                </a:path>
              </a:pathLst>
            </a:custGeom>
            <a:solidFill>
              <a:srgbClr val="FFFFFF"/>
            </a:solidFill>
          </p:spPr>
          <p:txBody>
            <a:bodyPr wrap="square" lIns="0" tIns="0" rIns="0" bIns="0" rtlCol="0"/>
            <a:lstStyle/>
            <a:p>
              <a:endParaRPr/>
            </a:p>
          </p:txBody>
        </p:sp>
        <p:sp>
          <p:nvSpPr>
            <p:cNvPr id="12" name="object 12"/>
            <p:cNvSpPr/>
            <p:nvPr/>
          </p:nvSpPr>
          <p:spPr>
            <a:xfrm>
              <a:off x="16467889" y="2260353"/>
              <a:ext cx="1482090" cy="1111885"/>
            </a:xfrm>
            <a:custGeom>
              <a:avLst/>
              <a:gdLst/>
              <a:ahLst/>
              <a:cxnLst/>
              <a:rect l="l" t="t" r="r" b="b"/>
              <a:pathLst>
                <a:path w="1482090" h="1111885">
                  <a:moveTo>
                    <a:pt x="1482038" y="0"/>
                  </a:moveTo>
                  <a:lnTo>
                    <a:pt x="0" y="0"/>
                  </a:lnTo>
                  <a:lnTo>
                    <a:pt x="0" y="1111848"/>
                  </a:lnTo>
                  <a:lnTo>
                    <a:pt x="1482038" y="1111848"/>
                  </a:lnTo>
                  <a:lnTo>
                    <a:pt x="1482038" y="0"/>
                  </a:lnTo>
                  <a:close/>
                </a:path>
                <a:path w="1482090" h="1111885">
                  <a:moveTo>
                    <a:pt x="130768" y="130805"/>
                  </a:moveTo>
                  <a:lnTo>
                    <a:pt x="697429" y="130805"/>
                  </a:lnTo>
                  <a:lnTo>
                    <a:pt x="697429" y="981043"/>
                  </a:lnTo>
                  <a:lnTo>
                    <a:pt x="130768" y="981043"/>
                  </a:lnTo>
                  <a:lnTo>
                    <a:pt x="130768" y="130805"/>
                  </a:lnTo>
                  <a:close/>
                </a:path>
                <a:path w="1482090" h="1111885">
                  <a:moveTo>
                    <a:pt x="1351270" y="981043"/>
                  </a:moveTo>
                  <a:lnTo>
                    <a:pt x="784608" y="981043"/>
                  </a:lnTo>
                  <a:lnTo>
                    <a:pt x="784608" y="130805"/>
                  </a:lnTo>
                  <a:lnTo>
                    <a:pt x="1351270" y="130805"/>
                  </a:lnTo>
                  <a:lnTo>
                    <a:pt x="1351270" y="981043"/>
                  </a:lnTo>
                  <a:close/>
                </a:path>
                <a:path w="1482090" h="1111885">
                  <a:moveTo>
                    <a:pt x="915376" y="414218"/>
                  </a:moveTo>
                  <a:lnTo>
                    <a:pt x="1220502" y="414218"/>
                  </a:lnTo>
                  <a:lnTo>
                    <a:pt x="1220502" y="348815"/>
                  </a:lnTo>
                  <a:lnTo>
                    <a:pt x="915376" y="348815"/>
                  </a:lnTo>
                  <a:lnTo>
                    <a:pt x="915376" y="414218"/>
                  </a:lnTo>
                  <a:close/>
                </a:path>
                <a:path w="1482090" h="1111885">
                  <a:moveTo>
                    <a:pt x="915376" y="545023"/>
                  </a:moveTo>
                  <a:lnTo>
                    <a:pt x="1220502" y="545023"/>
                  </a:lnTo>
                  <a:lnTo>
                    <a:pt x="1220502" y="479621"/>
                  </a:lnTo>
                  <a:lnTo>
                    <a:pt x="915376" y="479621"/>
                  </a:lnTo>
                  <a:lnTo>
                    <a:pt x="915376" y="545023"/>
                  </a:lnTo>
                  <a:close/>
                </a:path>
                <a:path w="1482090" h="1111885">
                  <a:moveTo>
                    <a:pt x="915376" y="610426"/>
                  </a:moveTo>
                  <a:lnTo>
                    <a:pt x="1126785" y="610426"/>
                  </a:lnTo>
                  <a:lnTo>
                    <a:pt x="1126785" y="675829"/>
                  </a:lnTo>
                  <a:lnTo>
                    <a:pt x="915376" y="675829"/>
                  </a:lnTo>
                  <a:lnTo>
                    <a:pt x="915376" y="610426"/>
                  </a:lnTo>
                  <a:close/>
                </a:path>
              </a:pathLst>
            </a:custGeom>
            <a:ln w="25430">
              <a:solidFill>
                <a:srgbClr val="4471C4"/>
              </a:solidFill>
            </a:ln>
          </p:spPr>
          <p:txBody>
            <a:bodyPr wrap="square" lIns="0" tIns="0" rIns="0" bIns="0" rtlCol="0"/>
            <a:lstStyle/>
            <a:p>
              <a:endParaRPr/>
            </a:p>
          </p:txBody>
        </p:sp>
      </p:grpSp>
      <p:pic>
        <p:nvPicPr>
          <p:cNvPr id="13" name="object 13"/>
          <p:cNvPicPr/>
          <p:nvPr/>
        </p:nvPicPr>
        <p:blipFill>
          <a:blip r:embed="rId2" cstate="print"/>
          <a:stretch>
            <a:fillRect/>
          </a:stretch>
        </p:blipFill>
        <p:spPr>
          <a:xfrm>
            <a:off x="1032848" y="12565"/>
            <a:ext cx="2798239" cy="1882246"/>
          </a:xfrm>
          <a:prstGeom prst="rect">
            <a:avLst/>
          </a:prstGeom>
        </p:spPr>
      </p:pic>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7368357" y="8537142"/>
            <a:ext cx="12944920" cy="2758173"/>
          </a:xfrm>
          <a:prstGeom prst="rect">
            <a:avLst/>
          </a:prstGeom>
          <a:ln w="12700">
            <a:miter lim="400000"/>
            <a:headEnd/>
            <a:tailEnd/>
          </a:ln>
        </p:spPr>
      </p:pic>
      <p:sp>
        <p:nvSpPr>
          <p:cNvPr id="5" name="ΥΠΟΥΡΓΕΙΟ ΑΜΥΝΑΣ">
            <a:extLst>
              <a:ext uri="{FF2B5EF4-FFF2-40B4-BE49-F238E27FC236}">
                <a16:creationId xmlns:a16="http://schemas.microsoft.com/office/drawing/2014/main" id="{84D4383D-5C12-DEE7-6768-92FB3DD8388D}"/>
              </a:ext>
            </a:extLst>
          </p:cNvPr>
          <p:cNvSpPr txBox="1">
            <a:spLocks noGrp="1" noRot="1" noMove="1" noResize="1" noEditPoints="1" noAdjustHandles="1" noChangeArrowheads="1" noChangeShapeType="1"/>
          </p:cNvSpPr>
          <p:nvPr/>
        </p:nvSpPr>
        <p:spPr>
          <a:xfrm>
            <a:off x="9289481" y="9879152"/>
            <a:ext cx="7916583" cy="1061657"/>
          </a:xfrm>
          <a:prstGeom prst="rect">
            <a:avLst/>
          </a:prstGeom>
          <a:ln w="12700">
            <a:miter lim="400000"/>
          </a:ln>
        </p:spPr>
        <p:txBody>
          <a:bodyPr lIns="41867" tIns="41867" rIns="41867" bIns="41867"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061" b="1" dirty="0"/>
              <a:t>ΥΠΟΥΡΓΕΙΟ ΕΣΩΤΕΡΙΚΩΝ</a:t>
            </a:r>
          </a:p>
        </p:txBody>
      </p:sp>
      <p:sp>
        <p:nvSpPr>
          <p:cNvPr id="13" name="Subtitle here">
            <a:extLst>
              <a:ext uri="{FF2B5EF4-FFF2-40B4-BE49-F238E27FC236}">
                <a16:creationId xmlns:a16="http://schemas.microsoft.com/office/drawing/2014/main" id="{FD6FBBAE-01C0-D684-DAF5-460B7F0FCC15}"/>
              </a:ext>
            </a:extLst>
          </p:cNvPr>
          <p:cNvSpPr txBox="1"/>
          <p:nvPr/>
        </p:nvSpPr>
        <p:spPr>
          <a:xfrm>
            <a:off x="877351" y="1598663"/>
            <a:ext cx="13572471" cy="592097"/>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3298" b="1" i="0" dirty="0">
                <a:latin typeface="Arial" panose="020B0604020202020204" pitchFamily="34" charset="0"/>
                <a:cs typeface="Arial" panose="020B0604020202020204" pitchFamily="34" charset="0"/>
              </a:rPr>
              <a:t>Εκλογικοί κατάλογοι – Εκλογικά κέντρα ελεύθερων Δήμων</a:t>
            </a:r>
          </a:p>
        </p:txBody>
      </p:sp>
      <p:pic>
        <p:nvPicPr>
          <p:cNvPr id="4" name="Graphic 3" descr="Open book">
            <a:extLst>
              <a:ext uri="{FF2B5EF4-FFF2-40B4-BE49-F238E27FC236}">
                <a16:creationId xmlns:a16="http://schemas.microsoft.com/office/drawing/2014/main" id="{70206F12-508C-5E7E-5777-96398E9B8B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666670" y="2408149"/>
            <a:ext cx="2116304" cy="2116304"/>
          </a:xfrm>
          <a:prstGeom prst="rect">
            <a:avLst/>
          </a:prstGeom>
        </p:spPr>
      </p:pic>
      <p:sp>
        <p:nvSpPr>
          <p:cNvPr id="7" name="Subtitle here">
            <a:extLst>
              <a:ext uri="{FF2B5EF4-FFF2-40B4-BE49-F238E27FC236}">
                <a16:creationId xmlns:a16="http://schemas.microsoft.com/office/drawing/2014/main" id="{0E29C52B-66E3-A819-9737-F3BC7FF80FCE}"/>
              </a:ext>
            </a:extLst>
          </p:cNvPr>
          <p:cNvSpPr txBox="1"/>
          <p:nvPr/>
        </p:nvSpPr>
        <p:spPr>
          <a:xfrm>
            <a:off x="1092483" y="3516645"/>
            <a:ext cx="9322200" cy="5631104"/>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1484"/>
              </a:spcBef>
              <a:buClr>
                <a:srgbClr val="2F7788"/>
              </a:buClr>
              <a:buSzPct val="120000"/>
            </a:pPr>
            <a:r>
              <a:rPr lang="el-GR" sz="3133" b="1" i="0" spc="0" dirty="0">
                <a:solidFill>
                  <a:srgbClr val="E38C19"/>
                </a:solidFill>
                <a:latin typeface="Arial" panose="020B0604020202020204" pitchFamily="34" charset="0"/>
                <a:ea typeface="+mn-ea"/>
                <a:cs typeface="Arial" panose="020B0604020202020204" pitchFamily="34" charset="0"/>
              </a:rPr>
              <a:t>Εκλογικός Κατάλογος Α’</a:t>
            </a:r>
            <a:endParaRPr lang="el-GR" sz="3628" b="1" i="0" spc="0" dirty="0">
              <a:solidFill>
                <a:srgbClr val="E38C19"/>
              </a:solidFill>
              <a:latin typeface="Arial" panose="020B0604020202020204" pitchFamily="34" charset="0"/>
              <a:ea typeface="+mn-ea"/>
              <a:cs typeface="Arial" panose="020B0604020202020204" pitchFamily="34" charset="0"/>
            </a:endParaRPr>
          </a:p>
          <a:p>
            <a:pPr marL="471202" indent="-471202">
              <a:lnSpc>
                <a:spcPct val="120000"/>
              </a:lnSpc>
              <a:spcBef>
                <a:spcPts val="1484"/>
              </a:spcBef>
              <a:buClr>
                <a:srgbClr val="2F7788"/>
              </a:buClr>
              <a:buSzPct val="120000"/>
              <a:buFont typeface="Arial" panose="020B0604020202020204" pitchFamily="34" charset="0"/>
              <a:buChar char="•"/>
            </a:pPr>
            <a:r>
              <a:rPr lang="el-GR" sz="2968" b="1" i="0" spc="0" dirty="0">
                <a:solidFill>
                  <a:srgbClr val="2F7788"/>
                </a:solidFill>
                <a:latin typeface="Arial" panose="020B0604020202020204" pitchFamily="34" charset="0"/>
                <a:ea typeface="+mn-ea"/>
                <a:cs typeface="Arial" panose="020B0604020202020204" pitchFamily="34" charset="0"/>
              </a:rPr>
              <a:t>Ε/Κ &amp; Τ/Κ</a:t>
            </a:r>
            <a:r>
              <a:rPr lang="el-GR" sz="2968" i="0" spc="0" dirty="0">
                <a:solidFill>
                  <a:srgbClr val="2F7788"/>
                </a:solidFill>
                <a:latin typeface="Arial" panose="020B0604020202020204" pitchFamily="34" charset="0"/>
                <a:ea typeface="+mn-ea"/>
                <a:cs typeface="Arial" panose="020B0604020202020204" pitchFamily="34" charset="0"/>
              </a:rPr>
              <a:t>: Λαμβάνουν και τα </a:t>
            </a:r>
            <a:r>
              <a:rPr lang="el-GR" sz="2968" b="1" i="0" spc="0" dirty="0">
                <a:solidFill>
                  <a:srgbClr val="2F7788"/>
                </a:solidFill>
                <a:latin typeface="Arial" panose="020B0604020202020204" pitchFamily="34" charset="0"/>
                <a:ea typeface="+mn-ea"/>
                <a:cs typeface="Arial" panose="020B0604020202020204" pitchFamily="34" charset="0"/>
              </a:rPr>
              <a:t>6</a:t>
            </a:r>
            <a:r>
              <a:rPr lang="el-GR" sz="2968" i="0" spc="0" dirty="0">
                <a:solidFill>
                  <a:srgbClr val="2F7788"/>
                </a:solidFill>
                <a:latin typeface="Arial" panose="020B0604020202020204" pitchFamily="34" charset="0"/>
                <a:ea typeface="+mn-ea"/>
                <a:cs typeface="Arial" panose="020B0604020202020204" pitchFamily="34" charset="0"/>
              </a:rPr>
              <a:t> ψηφοδέλτια, </a:t>
            </a:r>
            <a:r>
              <a:rPr lang="el-GR" sz="2638" i="0" spc="0" dirty="0">
                <a:solidFill>
                  <a:srgbClr val="2F7788"/>
                </a:solidFill>
                <a:latin typeface="Arial" panose="020B0604020202020204" pitchFamily="34" charset="0"/>
                <a:ea typeface="+mn-ea"/>
                <a:cs typeface="Arial" panose="020B0604020202020204" pitchFamily="34" charset="0"/>
              </a:rPr>
              <a:t>για την εκλογή Μελών του Ευρωπαϊκού Κοινοβουλίου, Προέδρου ΕΟΑ, Δημάρχου, Αντιδημάρχου, Δημοτικών Συμβούλων, Μελών Σχολικής Εφορείας</a:t>
            </a:r>
          </a:p>
          <a:p>
            <a:pPr marL="471202" indent="-471202">
              <a:lnSpc>
                <a:spcPct val="120000"/>
              </a:lnSpc>
              <a:spcBef>
                <a:spcPts val="1484"/>
              </a:spcBef>
              <a:buClr>
                <a:srgbClr val="2F7788"/>
              </a:buClr>
              <a:buSzPct val="120000"/>
              <a:buFont typeface="Arial" panose="020B0604020202020204" pitchFamily="34" charset="0"/>
              <a:buChar char="•"/>
            </a:pPr>
            <a:r>
              <a:rPr lang="el-GR" sz="2968" b="1" i="0" spc="0" dirty="0">
                <a:solidFill>
                  <a:srgbClr val="2F7788"/>
                </a:solidFill>
                <a:latin typeface="Arial" panose="020B0604020202020204" pitchFamily="34" charset="0"/>
                <a:ea typeface="+mn-ea"/>
                <a:cs typeface="Arial" panose="020B0604020202020204" pitchFamily="34" charset="0"/>
              </a:rPr>
              <a:t>Κοινοτικοί εκλογείς </a:t>
            </a:r>
            <a:r>
              <a:rPr lang="el-GR" sz="2968" i="0" spc="0" dirty="0">
                <a:solidFill>
                  <a:srgbClr val="2F7788"/>
                </a:solidFill>
                <a:latin typeface="Arial" panose="020B0604020202020204" pitchFamily="34" charset="0"/>
                <a:ea typeface="+mn-ea"/>
                <a:cs typeface="Arial" panose="020B0604020202020204" pitchFamily="34" charset="0"/>
              </a:rPr>
              <a:t>που ψηφίζουν για τις εκλογές Αρχών Τοπικής Αυτοδιοίκησης: λαμβάνουν </a:t>
            </a:r>
            <a:r>
              <a:rPr lang="el-GR" sz="2968" b="1" i="0" spc="0" dirty="0">
                <a:solidFill>
                  <a:srgbClr val="2F7788"/>
                </a:solidFill>
                <a:latin typeface="Arial" panose="020B0604020202020204" pitchFamily="34" charset="0"/>
                <a:ea typeface="+mn-ea"/>
                <a:cs typeface="Arial" panose="020B0604020202020204" pitchFamily="34" charset="0"/>
              </a:rPr>
              <a:t>5</a:t>
            </a:r>
            <a:r>
              <a:rPr lang="el-GR" sz="2968" i="0" spc="0" dirty="0">
                <a:solidFill>
                  <a:srgbClr val="2F7788"/>
                </a:solidFill>
                <a:latin typeface="Arial" panose="020B0604020202020204" pitchFamily="34" charset="0"/>
                <a:ea typeface="+mn-ea"/>
                <a:cs typeface="Arial" panose="020B0604020202020204" pitchFamily="34" charset="0"/>
              </a:rPr>
              <a:t> ψηφοδέλτια </a:t>
            </a:r>
            <a:r>
              <a:rPr lang="el-GR" sz="2638" i="0" spc="0" dirty="0">
                <a:solidFill>
                  <a:srgbClr val="2F7788"/>
                </a:solidFill>
                <a:latin typeface="Arial" panose="020B0604020202020204" pitchFamily="34" charset="0"/>
                <a:ea typeface="+mn-ea"/>
                <a:cs typeface="Arial" panose="020B0604020202020204" pitchFamily="34" charset="0"/>
              </a:rPr>
              <a:t>για την εκλογή Προέδρου ΕΟΑ, Δημάρχου, Αντιδημάρχου, Δημοτικών Συμβούλων, Μελών Σχολικής Εφορείας</a:t>
            </a:r>
          </a:p>
        </p:txBody>
      </p:sp>
      <p:sp>
        <p:nvSpPr>
          <p:cNvPr id="8" name="Subtitle here">
            <a:extLst>
              <a:ext uri="{FF2B5EF4-FFF2-40B4-BE49-F238E27FC236}">
                <a16:creationId xmlns:a16="http://schemas.microsoft.com/office/drawing/2014/main" id="{5E6112B2-31A7-94B2-2491-3BEAD43711B4}"/>
              </a:ext>
            </a:extLst>
          </p:cNvPr>
          <p:cNvSpPr txBox="1"/>
          <p:nvPr/>
        </p:nvSpPr>
        <p:spPr>
          <a:xfrm>
            <a:off x="10781903" y="3464644"/>
            <a:ext cx="9322200" cy="1845966"/>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1484"/>
              </a:spcBef>
              <a:buClr>
                <a:srgbClr val="2F7788"/>
              </a:buClr>
              <a:buSzPct val="120000"/>
            </a:pPr>
            <a:r>
              <a:rPr lang="el-GR" sz="3133" b="1" i="0" spc="0" dirty="0">
                <a:solidFill>
                  <a:srgbClr val="E38C19"/>
                </a:solidFill>
                <a:latin typeface="Arial" panose="020B0604020202020204" pitchFamily="34" charset="0"/>
                <a:ea typeface="+mn-ea"/>
                <a:cs typeface="Arial" panose="020B0604020202020204" pitchFamily="34" charset="0"/>
              </a:rPr>
              <a:t>Εκλογικός Κατάλογος </a:t>
            </a:r>
            <a:r>
              <a:rPr lang="en-GB" sz="3133" b="1" i="0" spc="0" dirty="0">
                <a:solidFill>
                  <a:srgbClr val="E38C19"/>
                </a:solidFill>
                <a:latin typeface="Arial" panose="020B0604020202020204" pitchFamily="34" charset="0"/>
                <a:ea typeface="+mn-ea"/>
                <a:cs typeface="Arial" panose="020B0604020202020204" pitchFamily="34" charset="0"/>
              </a:rPr>
              <a:t>B</a:t>
            </a:r>
            <a:r>
              <a:rPr lang="el-GR" sz="3133" b="1" i="0" spc="0" dirty="0">
                <a:solidFill>
                  <a:srgbClr val="E38C19"/>
                </a:solidFill>
                <a:latin typeface="Arial" panose="020B0604020202020204" pitchFamily="34" charset="0"/>
                <a:ea typeface="+mn-ea"/>
                <a:cs typeface="Arial" panose="020B0604020202020204" pitchFamily="34" charset="0"/>
              </a:rPr>
              <a:t>’</a:t>
            </a:r>
            <a:endParaRPr lang="el-GR" sz="3628" b="1" i="0" spc="0" dirty="0">
              <a:solidFill>
                <a:srgbClr val="E38C19"/>
              </a:solidFill>
              <a:latin typeface="Arial" panose="020B0604020202020204" pitchFamily="34" charset="0"/>
              <a:ea typeface="+mn-ea"/>
              <a:cs typeface="Arial" panose="020B0604020202020204" pitchFamily="34" charset="0"/>
            </a:endParaRPr>
          </a:p>
          <a:p>
            <a:pPr marL="471202" indent="-471202">
              <a:lnSpc>
                <a:spcPct val="120000"/>
              </a:lnSpc>
              <a:spcBef>
                <a:spcPts val="1484"/>
              </a:spcBef>
              <a:buClr>
                <a:srgbClr val="2F7788"/>
              </a:buClr>
              <a:buSzPct val="120000"/>
              <a:buFont typeface="Arial" panose="020B0604020202020204" pitchFamily="34" charset="0"/>
              <a:buChar char="•"/>
            </a:pPr>
            <a:r>
              <a:rPr lang="el-GR" sz="2968" b="1" i="0" spc="0" dirty="0">
                <a:solidFill>
                  <a:srgbClr val="2F7788"/>
                </a:solidFill>
                <a:latin typeface="Arial" panose="020B0604020202020204" pitchFamily="34" charset="0"/>
                <a:ea typeface="+mn-ea"/>
                <a:cs typeface="Arial" panose="020B0604020202020204" pitchFamily="34" charset="0"/>
              </a:rPr>
              <a:t>Κοινοτικοί εκλογείς</a:t>
            </a:r>
            <a:r>
              <a:rPr lang="el-GR" sz="2968" i="0" spc="0" dirty="0">
                <a:solidFill>
                  <a:srgbClr val="2F7788"/>
                </a:solidFill>
                <a:latin typeface="Arial" panose="020B0604020202020204" pitchFamily="34" charset="0"/>
                <a:ea typeface="+mn-ea"/>
                <a:cs typeface="Arial" panose="020B0604020202020204" pitchFamily="34" charset="0"/>
              </a:rPr>
              <a:t>: λαμβάνουν </a:t>
            </a:r>
            <a:r>
              <a:rPr lang="el-GR" sz="2968" b="1" i="0" spc="0" dirty="0">
                <a:solidFill>
                  <a:srgbClr val="2F7788"/>
                </a:solidFill>
                <a:latin typeface="Arial" panose="020B0604020202020204" pitchFamily="34" charset="0"/>
                <a:ea typeface="+mn-ea"/>
                <a:cs typeface="Arial" panose="020B0604020202020204" pitchFamily="34" charset="0"/>
              </a:rPr>
              <a:t>1</a:t>
            </a:r>
            <a:r>
              <a:rPr lang="el-GR" sz="2968" i="0" spc="0" dirty="0">
                <a:solidFill>
                  <a:srgbClr val="2F7788"/>
                </a:solidFill>
                <a:latin typeface="Arial" panose="020B0604020202020204" pitchFamily="34" charset="0"/>
                <a:ea typeface="+mn-ea"/>
                <a:cs typeface="Arial" panose="020B0604020202020204" pitchFamily="34" charset="0"/>
              </a:rPr>
              <a:t> ψηφοδέλτιο </a:t>
            </a:r>
            <a:r>
              <a:rPr lang="el-GR" sz="2638" i="0" spc="0" dirty="0">
                <a:solidFill>
                  <a:srgbClr val="2F7788"/>
                </a:solidFill>
                <a:latin typeface="Arial" panose="020B0604020202020204" pitchFamily="34" charset="0"/>
                <a:ea typeface="+mn-ea"/>
                <a:cs typeface="Arial" panose="020B0604020202020204" pitchFamily="34" charset="0"/>
              </a:rPr>
              <a:t>για την εκλογή Μελών του Ευρωπαϊκού Κοινοβουλίου</a:t>
            </a:r>
          </a:p>
        </p:txBody>
      </p:sp>
      <p:pic>
        <p:nvPicPr>
          <p:cNvPr id="10" name="Graphic 9" descr="Open book">
            <a:extLst>
              <a:ext uri="{FF2B5EF4-FFF2-40B4-BE49-F238E27FC236}">
                <a16:creationId xmlns:a16="http://schemas.microsoft.com/office/drawing/2014/main" id="{E5D4500B-DC62-A644-E5F4-4DFE09D187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6147912" y="2366747"/>
            <a:ext cx="2116304" cy="2116304"/>
          </a:xfrm>
          <a:prstGeom prst="rect">
            <a:avLst/>
          </a:prstGeom>
        </p:spPr>
      </p:pic>
      <p:sp>
        <p:nvSpPr>
          <p:cNvPr id="2" name="Rectangle: Rounded Corners 1">
            <a:extLst>
              <a:ext uri="{FF2B5EF4-FFF2-40B4-BE49-F238E27FC236}">
                <a16:creationId xmlns:a16="http://schemas.microsoft.com/office/drawing/2014/main" id="{FDEE525B-9413-C680-E171-9B7B3038AF6E}"/>
              </a:ext>
            </a:extLst>
          </p:cNvPr>
          <p:cNvSpPr/>
          <p:nvPr/>
        </p:nvSpPr>
        <p:spPr>
          <a:xfrm>
            <a:off x="10970069" y="6705961"/>
            <a:ext cx="8532687" cy="1179657"/>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638" dirty="0">
                <a:solidFill>
                  <a:srgbClr val="2F7788"/>
                </a:solidFill>
              </a:rPr>
              <a:t>(</a:t>
            </a:r>
            <a:r>
              <a:rPr lang="el-GR" sz="2638" b="1" dirty="0">
                <a:solidFill>
                  <a:srgbClr val="2F7788"/>
                </a:solidFill>
              </a:rPr>
              <a:t>!</a:t>
            </a:r>
            <a:r>
              <a:rPr lang="el-GR" sz="2638" dirty="0">
                <a:solidFill>
                  <a:srgbClr val="2F7788"/>
                </a:solidFill>
              </a:rPr>
              <a:t>) Κοινοτικοί εκλογείς που είναι εγγεγραμμένοι και στους δύο εκλογικούς καταλόγους, λαμβάνουν όλα τα ψηφοδέλτια</a:t>
            </a:r>
          </a:p>
        </p:txBody>
      </p:sp>
      <p:pic>
        <p:nvPicPr>
          <p:cNvPr id="9" name="Picture 8">
            <a:extLst>
              <a:ext uri="{FF2B5EF4-FFF2-40B4-BE49-F238E27FC236}">
                <a16:creationId xmlns:a16="http://schemas.microsoft.com/office/drawing/2014/main" id="{AFDA1C19-73D2-3475-FD9B-06E3091640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3081" y="13171"/>
            <a:ext cx="2797929" cy="1881541"/>
          </a:xfrm>
          <a:prstGeom prst="rect">
            <a:avLst/>
          </a:prstGeom>
        </p:spPr>
      </p:pic>
    </p:spTree>
    <p:extLst>
      <p:ext uri="{BB962C8B-B14F-4D97-AF65-F5344CB8AC3E}">
        <p14:creationId xmlns:p14="http://schemas.microsoft.com/office/powerpoint/2010/main" val="4053559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7368357" y="8537142"/>
            <a:ext cx="12944920" cy="2758173"/>
          </a:xfrm>
          <a:prstGeom prst="rect">
            <a:avLst/>
          </a:prstGeom>
          <a:ln w="12700">
            <a:miter lim="400000"/>
            <a:headEnd/>
            <a:tailEnd/>
          </a:ln>
        </p:spPr>
      </p:pic>
      <p:sp>
        <p:nvSpPr>
          <p:cNvPr id="5" name="ΥΠΟΥΡΓΕΙΟ ΑΜΥΝΑΣ">
            <a:extLst>
              <a:ext uri="{FF2B5EF4-FFF2-40B4-BE49-F238E27FC236}">
                <a16:creationId xmlns:a16="http://schemas.microsoft.com/office/drawing/2014/main" id="{84D4383D-5C12-DEE7-6768-92FB3DD8388D}"/>
              </a:ext>
            </a:extLst>
          </p:cNvPr>
          <p:cNvSpPr txBox="1">
            <a:spLocks noGrp="1" noRot="1" noMove="1" noResize="1" noEditPoints="1" noAdjustHandles="1" noChangeArrowheads="1" noChangeShapeType="1"/>
          </p:cNvSpPr>
          <p:nvPr/>
        </p:nvSpPr>
        <p:spPr>
          <a:xfrm>
            <a:off x="9289481" y="9879152"/>
            <a:ext cx="7916583" cy="1061657"/>
          </a:xfrm>
          <a:prstGeom prst="rect">
            <a:avLst/>
          </a:prstGeom>
          <a:ln w="12700">
            <a:miter lim="400000"/>
          </a:ln>
        </p:spPr>
        <p:txBody>
          <a:bodyPr lIns="41867" tIns="41867" rIns="41867" bIns="41867"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061" b="1" dirty="0"/>
              <a:t>ΥΠΟΥΡΓΕΙΟ ΕΣΩΤΕΡΙΚΩΝ</a:t>
            </a:r>
          </a:p>
        </p:txBody>
      </p:sp>
      <p:sp>
        <p:nvSpPr>
          <p:cNvPr id="13" name="Subtitle here">
            <a:extLst>
              <a:ext uri="{FF2B5EF4-FFF2-40B4-BE49-F238E27FC236}">
                <a16:creationId xmlns:a16="http://schemas.microsoft.com/office/drawing/2014/main" id="{FD6FBBAE-01C0-D684-DAF5-460B7F0FCC15}"/>
              </a:ext>
            </a:extLst>
          </p:cNvPr>
          <p:cNvSpPr txBox="1"/>
          <p:nvPr/>
        </p:nvSpPr>
        <p:spPr>
          <a:xfrm>
            <a:off x="877352" y="1598663"/>
            <a:ext cx="14027954" cy="592097"/>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3298" b="1" i="0" dirty="0">
                <a:latin typeface="Arial" panose="020B0604020202020204" pitchFamily="34" charset="0"/>
                <a:cs typeface="Arial" panose="020B0604020202020204" pitchFamily="34" charset="0"/>
              </a:rPr>
              <a:t>Εκλογικοί κατάλογοι – Εκλογικά κέντρα ελεύθερων Κοινοτήτων</a:t>
            </a:r>
          </a:p>
        </p:txBody>
      </p:sp>
      <p:pic>
        <p:nvPicPr>
          <p:cNvPr id="4" name="Graphic 3" descr="Open book">
            <a:extLst>
              <a:ext uri="{FF2B5EF4-FFF2-40B4-BE49-F238E27FC236}">
                <a16:creationId xmlns:a16="http://schemas.microsoft.com/office/drawing/2014/main" id="{70206F12-508C-5E7E-5777-96398E9B8B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666670" y="2408149"/>
            <a:ext cx="2116304" cy="2116304"/>
          </a:xfrm>
          <a:prstGeom prst="rect">
            <a:avLst/>
          </a:prstGeom>
        </p:spPr>
      </p:pic>
      <p:sp>
        <p:nvSpPr>
          <p:cNvPr id="7" name="Subtitle here">
            <a:extLst>
              <a:ext uri="{FF2B5EF4-FFF2-40B4-BE49-F238E27FC236}">
                <a16:creationId xmlns:a16="http://schemas.microsoft.com/office/drawing/2014/main" id="{0E29C52B-66E3-A819-9737-F3BC7FF80FCE}"/>
              </a:ext>
            </a:extLst>
          </p:cNvPr>
          <p:cNvSpPr txBox="1"/>
          <p:nvPr/>
        </p:nvSpPr>
        <p:spPr>
          <a:xfrm>
            <a:off x="1092483" y="3516644"/>
            <a:ext cx="9322200" cy="4656863"/>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1484"/>
              </a:spcBef>
              <a:buClr>
                <a:srgbClr val="2F7788"/>
              </a:buClr>
              <a:buSzPct val="120000"/>
            </a:pPr>
            <a:r>
              <a:rPr lang="el-GR" sz="3133" b="1" i="0" spc="0" dirty="0">
                <a:solidFill>
                  <a:srgbClr val="E38C19"/>
                </a:solidFill>
                <a:latin typeface="Arial" panose="020B0604020202020204" pitchFamily="34" charset="0"/>
                <a:ea typeface="+mn-ea"/>
                <a:cs typeface="Arial" panose="020B0604020202020204" pitchFamily="34" charset="0"/>
              </a:rPr>
              <a:t>Εκλογικός Κατάλογος Α’</a:t>
            </a:r>
            <a:endParaRPr lang="el-GR" sz="3628" b="1" i="0" spc="0" dirty="0">
              <a:solidFill>
                <a:srgbClr val="E38C19"/>
              </a:solidFill>
              <a:latin typeface="Arial" panose="020B0604020202020204" pitchFamily="34" charset="0"/>
              <a:ea typeface="+mn-ea"/>
              <a:cs typeface="Arial" panose="020B0604020202020204" pitchFamily="34" charset="0"/>
            </a:endParaRPr>
          </a:p>
          <a:p>
            <a:pPr marL="471202" indent="-471202">
              <a:lnSpc>
                <a:spcPct val="120000"/>
              </a:lnSpc>
              <a:spcBef>
                <a:spcPts val="1484"/>
              </a:spcBef>
              <a:buClr>
                <a:srgbClr val="2F7788"/>
              </a:buClr>
              <a:buSzPct val="120000"/>
              <a:buFont typeface="Arial" panose="020B0604020202020204" pitchFamily="34" charset="0"/>
              <a:buChar char="•"/>
            </a:pPr>
            <a:r>
              <a:rPr lang="el-GR" sz="2968" b="1" i="0" spc="0" dirty="0">
                <a:solidFill>
                  <a:srgbClr val="2F7788"/>
                </a:solidFill>
                <a:latin typeface="Arial" panose="020B0604020202020204" pitchFamily="34" charset="0"/>
                <a:ea typeface="+mn-ea"/>
                <a:cs typeface="Arial" panose="020B0604020202020204" pitchFamily="34" charset="0"/>
              </a:rPr>
              <a:t>Ε/Κ &amp; Τ/Κ</a:t>
            </a:r>
            <a:r>
              <a:rPr lang="el-GR" sz="2968" i="0" spc="0" dirty="0">
                <a:solidFill>
                  <a:srgbClr val="2F7788"/>
                </a:solidFill>
                <a:latin typeface="Arial" panose="020B0604020202020204" pitchFamily="34" charset="0"/>
                <a:ea typeface="+mn-ea"/>
                <a:cs typeface="Arial" panose="020B0604020202020204" pitchFamily="34" charset="0"/>
              </a:rPr>
              <a:t>: Λαμβάνουν και τα </a:t>
            </a:r>
            <a:r>
              <a:rPr lang="el-GR" sz="2968" b="1" i="0" spc="0" dirty="0">
                <a:solidFill>
                  <a:srgbClr val="2F7788"/>
                </a:solidFill>
                <a:latin typeface="Arial" panose="020B0604020202020204" pitchFamily="34" charset="0"/>
                <a:ea typeface="+mn-ea"/>
                <a:cs typeface="Arial" panose="020B0604020202020204" pitchFamily="34" charset="0"/>
              </a:rPr>
              <a:t>4</a:t>
            </a:r>
            <a:r>
              <a:rPr lang="el-GR" sz="2968" i="0" spc="0" dirty="0">
                <a:solidFill>
                  <a:srgbClr val="2F7788"/>
                </a:solidFill>
                <a:latin typeface="Arial" panose="020B0604020202020204" pitchFamily="34" charset="0"/>
                <a:ea typeface="+mn-ea"/>
                <a:cs typeface="Arial" panose="020B0604020202020204" pitchFamily="34" charset="0"/>
              </a:rPr>
              <a:t> ψηφοδέλτια, </a:t>
            </a:r>
            <a:r>
              <a:rPr lang="el-GR" sz="2638" i="0" spc="0" dirty="0">
                <a:solidFill>
                  <a:srgbClr val="2F7788"/>
                </a:solidFill>
                <a:latin typeface="Arial" panose="020B0604020202020204" pitchFamily="34" charset="0"/>
                <a:ea typeface="+mn-ea"/>
                <a:cs typeface="Arial" panose="020B0604020202020204" pitchFamily="34" charset="0"/>
              </a:rPr>
              <a:t>για την εκλογή Μελών του Ευρωπαϊκού Κοινοβουλίου, Προέδρου ΕΟΑ, Κοινοτάρχη και Μελών Κοινοτικών Συμβουλίων</a:t>
            </a:r>
          </a:p>
          <a:p>
            <a:pPr marL="471202" indent="-471202">
              <a:lnSpc>
                <a:spcPct val="120000"/>
              </a:lnSpc>
              <a:spcBef>
                <a:spcPts val="1484"/>
              </a:spcBef>
              <a:buClr>
                <a:srgbClr val="2F7788"/>
              </a:buClr>
              <a:buSzPct val="120000"/>
              <a:buFont typeface="Arial" panose="020B0604020202020204" pitchFamily="34" charset="0"/>
              <a:buChar char="•"/>
            </a:pPr>
            <a:r>
              <a:rPr lang="el-GR" sz="2968" b="1" i="0" spc="0" dirty="0">
                <a:solidFill>
                  <a:srgbClr val="2F7788"/>
                </a:solidFill>
                <a:latin typeface="Arial" panose="020B0604020202020204" pitchFamily="34" charset="0"/>
                <a:ea typeface="+mn-ea"/>
                <a:cs typeface="Arial" panose="020B0604020202020204" pitchFamily="34" charset="0"/>
              </a:rPr>
              <a:t>Κοινοτικοί εκλογείς </a:t>
            </a:r>
            <a:r>
              <a:rPr lang="el-GR" sz="2968" i="0" spc="0" dirty="0">
                <a:solidFill>
                  <a:srgbClr val="2F7788"/>
                </a:solidFill>
                <a:latin typeface="Arial" panose="020B0604020202020204" pitchFamily="34" charset="0"/>
                <a:ea typeface="+mn-ea"/>
                <a:cs typeface="Arial" panose="020B0604020202020204" pitchFamily="34" charset="0"/>
              </a:rPr>
              <a:t>που ψηφίζουν για τις εκλογές Αρχών Τοπικής Αυτοδιοίκησης: λαμβάνουν </a:t>
            </a:r>
            <a:r>
              <a:rPr lang="el-GR" sz="2968" b="1" i="0" spc="0" dirty="0">
                <a:solidFill>
                  <a:srgbClr val="2F7788"/>
                </a:solidFill>
                <a:latin typeface="Arial" panose="020B0604020202020204" pitchFamily="34" charset="0"/>
                <a:ea typeface="+mn-ea"/>
                <a:cs typeface="Arial" panose="020B0604020202020204" pitchFamily="34" charset="0"/>
              </a:rPr>
              <a:t>3</a:t>
            </a:r>
            <a:r>
              <a:rPr lang="el-GR" sz="2968" i="0" spc="0" dirty="0">
                <a:solidFill>
                  <a:srgbClr val="2F7788"/>
                </a:solidFill>
                <a:latin typeface="Arial" panose="020B0604020202020204" pitchFamily="34" charset="0"/>
                <a:ea typeface="+mn-ea"/>
                <a:cs typeface="Arial" panose="020B0604020202020204" pitchFamily="34" charset="0"/>
              </a:rPr>
              <a:t> ψηφοδέλτια </a:t>
            </a:r>
            <a:r>
              <a:rPr lang="el-GR" sz="2638" i="0" spc="0" dirty="0">
                <a:solidFill>
                  <a:srgbClr val="2F7788"/>
                </a:solidFill>
                <a:latin typeface="Arial" panose="020B0604020202020204" pitchFamily="34" charset="0"/>
                <a:ea typeface="+mn-ea"/>
                <a:cs typeface="Arial" panose="020B0604020202020204" pitchFamily="34" charset="0"/>
              </a:rPr>
              <a:t>για την εκλογή Προέδρου ΕΟΑ, Κοινοτάρχη και Μελών Κοινοτικών Συμβουλίων</a:t>
            </a:r>
          </a:p>
        </p:txBody>
      </p:sp>
      <p:sp>
        <p:nvSpPr>
          <p:cNvPr id="8" name="Subtitle here">
            <a:extLst>
              <a:ext uri="{FF2B5EF4-FFF2-40B4-BE49-F238E27FC236}">
                <a16:creationId xmlns:a16="http://schemas.microsoft.com/office/drawing/2014/main" id="{5E6112B2-31A7-94B2-2491-3BEAD43711B4}"/>
              </a:ext>
            </a:extLst>
          </p:cNvPr>
          <p:cNvSpPr txBox="1"/>
          <p:nvPr/>
        </p:nvSpPr>
        <p:spPr>
          <a:xfrm>
            <a:off x="10781903" y="3464644"/>
            <a:ext cx="9322200" cy="1845966"/>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1484"/>
              </a:spcBef>
              <a:buClr>
                <a:srgbClr val="2F7788"/>
              </a:buClr>
              <a:buSzPct val="120000"/>
            </a:pPr>
            <a:r>
              <a:rPr lang="el-GR" sz="3133" b="1" i="0" spc="0" dirty="0">
                <a:solidFill>
                  <a:srgbClr val="E38C19"/>
                </a:solidFill>
                <a:latin typeface="Arial" panose="020B0604020202020204" pitchFamily="34" charset="0"/>
                <a:ea typeface="+mn-ea"/>
                <a:cs typeface="Arial" panose="020B0604020202020204" pitchFamily="34" charset="0"/>
              </a:rPr>
              <a:t>Εκλογικός Κατάλογος </a:t>
            </a:r>
            <a:r>
              <a:rPr lang="en-GB" sz="3133" b="1" i="0" spc="0" dirty="0">
                <a:solidFill>
                  <a:srgbClr val="E38C19"/>
                </a:solidFill>
                <a:latin typeface="Arial" panose="020B0604020202020204" pitchFamily="34" charset="0"/>
                <a:ea typeface="+mn-ea"/>
                <a:cs typeface="Arial" panose="020B0604020202020204" pitchFamily="34" charset="0"/>
              </a:rPr>
              <a:t>B</a:t>
            </a:r>
            <a:r>
              <a:rPr lang="el-GR" sz="3133" b="1" i="0" spc="0" dirty="0">
                <a:solidFill>
                  <a:srgbClr val="E38C19"/>
                </a:solidFill>
                <a:latin typeface="Arial" panose="020B0604020202020204" pitchFamily="34" charset="0"/>
                <a:ea typeface="+mn-ea"/>
                <a:cs typeface="Arial" panose="020B0604020202020204" pitchFamily="34" charset="0"/>
              </a:rPr>
              <a:t>’</a:t>
            </a:r>
            <a:endParaRPr lang="el-GR" sz="3628" b="1" i="0" spc="0" dirty="0">
              <a:solidFill>
                <a:srgbClr val="E38C19"/>
              </a:solidFill>
              <a:latin typeface="Arial" panose="020B0604020202020204" pitchFamily="34" charset="0"/>
              <a:ea typeface="+mn-ea"/>
              <a:cs typeface="Arial" panose="020B0604020202020204" pitchFamily="34" charset="0"/>
            </a:endParaRPr>
          </a:p>
          <a:p>
            <a:pPr marL="471202" indent="-471202">
              <a:lnSpc>
                <a:spcPct val="120000"/>
              </a:lnSpc>
              <a:spcBef>
                <a:spcPts val="1484"/>
              </a:spcBef>
              <a:buClr>
                <a:srgbClr val="2F7788"/>
              </a:buClr>
              <a:buSzPct val="120000"/>
              <a:buFont typeface="Arial" panose="020B0604020202020204" pitchFamily="34" charset="0"/>
              <a:buChar char="•"/>
            </a:pPr>
            <a:r>
              <a:rPr lang="el-GR" sz="2968" b="1" i="0" spc="0" dirty="0">
                <a:solidFill>
                  <a:srgbClr val="2F7788"/>
                </a:solidFill>
                <a:latin typeface="Arial" panose="020B0604020202020204" pitchFamily="34" charset="0"/>
                <a:ea typeface="+mn-ea"/>
                <a:cs typeface="Arial" panose="020B0604020202020204" pitchFamily="34" charset="0"/>
              </a:rPr>
              <a:t>Κοινοτικοί εκλογείς</a:t>
            </a:r>
            <a:r>
              <a:rPr lang="el-GR" sz="2968" i="0" spc="0" dirty="0">
                <a:solidFill>
                  <a:srgbClr val="2F7788"/>
                </a:solidFill>
                <a:latin typeface="Arial" panose="020B0604020202020204" pitchFamily="34" charset="0"/>
                <a:ea typeface="+mn-ea"/>
                <a:cs typeface="Arial" panose="020B0604020202020204" pitchFamily="34" charset="0"/>
              </a:rPr>
              <a:t>: λαμβάνουν </a:t>
            </a:r>
            <a:r>
              <a:rPr lang="el-GR" sz="2968" b="1" i="0" spc="0" dirty="0">
                <a:solidFill>
                  <a:srgbClr val="2F7788"/>
                </a:solidFill>
                <a:latin typeface="Arial" panose="020B0604020202020204" pitchFamily="34" charset="0"/>
                <a:ea typeface="+mn-ea"/>
                <a:cs typeface="Arial" panose="020B0604020202020204" pitchFamily="34" charset="0"/>
              </a:rPr>
              <a:t>1</a:t>
            </a:r>
            <a:r>
              <a:rPr lang="el-GR" sz="2968" i="0" spc="0" dirty="0">
                <a:solidFill>
                  <a:srgbClr val="2F7788"/>
                </a:solidFill>
                <a:latin typeface="Arial" panose="020B0604020202020204" pitchFamily="34" charset="0"/>
                <a:ea typeface="+mn-ea"/>
                <a:cs typeface="Arial" panose="020B0604020202020204" pitchFamily="34" charset="0"/>
              </a:rPr>
              <a:t> ψηφοδέλτιο </a:t>
            </a:r>
            <a:r>
              <a:rPr lang="el-GR" sz="2638" i="0" spc="0" dirty="0">
                <a:solidFill>
                  <a:srgbClr val="2F7788"/>
                </a:solidFill>
                <a:latin typeface="Arial" panose="020B0604020202020204" pitchFamily="34" charset="0"/>
                <a:ea typeface="+mn-ea"/>
                <a:cs typeface="Arial" panose="020B0604020202020204" pitchFamily="34" charset="0"/>
              </a:rPr>
              <a:t>για την εκλογή Μελών του Ευρωπαϊκού Κοινοβουλίου</a:t>
            </a:r>
          </a:p>
        </p:txBody>
      </p:sp>
      <p:pic>
        <p:nvPicPr>
          <p:cNvPr id="10" name="Graphic 9" descr="Open book">
            <a:extLst>
              <a:ext uri="{FF2B5EF4-FFF2-40B4-BE49-F238E27FC236}">
                <a16:creationId xmlns:a16="http://schemas.microsoft.com/office/drawing/2014/main" id="{E5D4500B-DC62-A644-E5F4-4DFE09D187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6147912" y="2366747"/>
            <a:ext cx="2116304" cy="2116304"/>
          </a:xfrm>
          <a:prstGeom prst="rect">
            <a:avLst/>
          </a:prstGeom>
        </p:spPr>
      </p:pic>
      <p:sp>
        <p:nvSpPr>
          <p:cNvPr id="6" name="Rectangle: Rounded Corners 5">
            <a:extLst>
              <a:ext uri="{FF2B5EF4-FFF2-40B4-BE49-F238E27FC236}">
                <a16:creationId xmlns:a16="http://schemas.microsoft.com/office/drawing/2014/main" id="{C0B49658-8DC3-AACE-31D8-2C174AFB9365}"/>
              </a:ext>
            </a:extLst>
          </p:cNvPr>
          <p:cNvSpPr/>
          <p:nvPr/>
        </p:nvSpPr>
        <p:spPr>
          <a:xfrm>
            <a:off x="11000841" y="6116133"/>
            <a:ext cx="8532687" cy="1179657"/>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638" dirty="0">
                <a:solidFill>
                  <a:srgbClr val="2F7788"/>
                </a:solidFill>
              </a:rPr>
              <a:t>(</a:t>
            </a:r>
            <a:r>
              <a:rPr lang="el-GR" sz="2638" b="1" dirty="0">
                <a:solidFill>
                  <a:srgbClr val="2F7788"/>
                </a:solidFill>
              </a:rPr>
              <a:t>!</a:t>
            </a:r>
            <a:r>
              <a:rPr lang="el-GR" sz="2638" dirty="0">
                <a:solidFill>
                  <a:srgbClr val="2F7788"/>
                </a:solidFill>
              </a:rPr>
              <a:t>) Κοινοτικοί εκλογείς που είναι εγγεγραμμένοι και στους δύο εκλογικούς καταλόγους, λαμβάνουν όλα τα ψηφοδέλτια</a:t>
            </a:r>
          </a:p>
        </p:txBody>
      </p:sp>
      <p:pic>
        <p:nvPicPr>
          <p:cNvPr id="11" name="Picture 10">
            <a:extLst>
              <a:ext uri="{FF2B5EF4-FFF2-40B4-BE49-F238E27FC236}">
                <a16:creationId xmlns:a16="http://schemas.microsoft.com/office/drawing/2014/main" id="{4C1B8C47-9F86-0455-128D-40B2FB8019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3081" y="13171"/>
            <a:ext cx="2797929" cy="1881541"/>
          </a:xfrm>
          <a:prstGeom prst="rect">
            <a:avLst/>
          </a:prstGeom>
        </p:spPr>
      </p:pic>
    </p:spTree>
    <p:extLst>
      <p:ext uri="{BB962C8B-B14F-4D97-AF65-F5344CB8AC3E}">
        <p14:creationId xmlns:p14="http://schemas.microsoft.com/office/powerpoint/2010/main" val="1758698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3"/>
          <a:stretch>
            <a:fillRect/>
          </a:stretch>
        </p:blipFill>
        <p:spPr>
          <a:xfrm>
            <a:off x="7368357" y="8537142"/>
            <a:ext cx="12944920" cy="2758173"/>
          </a:xfrm>
          <a:prstGeom prst="rect">
            <a:avLst/>
          </a:prstGeom>
          <a:ln w="12700">
            <a:miter lim="400000"/>
            <a:headEnd/>
            <a:tailEnd/>
          </a:ln>
        </p:spPr>
      </p:pic>
      <p:sp>
        <p:nvSpPr>
          <p:cNvPr id="5" name="ΥΠΟΥΡΓΕΙΟ ΑΜΥΝΑΣ">
            <a:extLst>
              <a:ext uri="{FF2B5EF4-FFF2-40B4-BE49-F238E27FC236}">
                <a16:creationId xmlns:a16="http://schemas.microsoft.com/office/drawing/2014/main" id="{84D4383D-5C12-DEE7-6768-92FB3DD8388D}"/>
              </a:ext>
            </a:extLst>
          </p:cNvPr>
          <p:cNvSpPr txBox="1">
            <a:spLocks noGrp="1" noRot="1" noMove="1" noResize="1" noEditPoints="1" noAdjustHandles="1" noChangeArrowheads="1" noChangeShapeType="1"/>
          </p:cNvSpPr>
          <p:nvPr/>
        </p:nvSpPr>
        <p:spPr>
          <a:xfrm>
            <a:off x="9289481" y="9879152"/>
            <a:ext cx="7916583" cy="1061657"/>
          </a:xfrm>
          <a:prstGeom prst="rect">
            <a:avLst/>
          </a:prstGeom>
          <a:ln w="12700">
            <a:miter lim="400000"/>
          </a:ln>
        </p:spPr>
        <p:txBody>
          <a:bodyPr lIns="41867" tIns="41867" rIns="41867" bIns="41867"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061" b="1" dirty="0"/>
              <a:t>ΥΠΟΥΡΓΕΙΟ ΕΣΩΤΕΡΙΚΩΝ</a:t>
            </a:r>
          </a:p>
        </p:txBody>
      </p:sp>
      <p:sp>
        <p:nvSpPr>
          <p:cNvPr id="13" name="Subtitle here">
            <a:extLst>
              <a:ext uri="{FF2B5EF4-FFF2-40B4-BE49-F238E27FC236}">
                <a16:creationId xmlns:a16="http://schemas.microsoft.com/office/drawing/2014/main" id="{FD6FBBAE-01C0-D684-DAF5-460B7F0FCC15}"/>
              </a:ext>
            </a:extLst>
          </p:cNvPr>
          <p:cNvSpPr txBox="1"/>
          <p:nvPr/>
        </p:nvSpPr>
        <p:spPr>
          <a:xfrm>
            <a:off x="877352" y="1598663"/>
            <a:ext cx="14027954" cy="592097"/>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3298" b="1" i="0" dirty="0">
                <a:latin typeface="Arial" panose="020B0604020202020204" pitchFamily="34" charset="0"/>
                <a:cs typeface="Arial" panose="020B0604020202020204" pitchFamily="34" charset="0"/>
              </a:rPr>
              <a:t>Εκλογικοί κατάλογοι – Εκλογικά κέντρα ελεύθερων Κοινοτήτων</a:t>
            </a:r>
          </a:p>
        </p:txBody>
      </p:sp>
      <p:sp>
        <p:nvSpPr>
          <p:cNvPr id="9" name="Rectangle: Rounded Corners 8">
            <a:extLst>
              <a:ext uri="{FF2B5EF4-FFF2-40B4-BE49-F238E27FC236}">
                <a16:creationId xmlns:a16="http://schemas.microsoft.com/office/drawing/2014/main" id="{F70821EA-26D7-5954-C030-5842083EBBCB}"/>
              </a:ext>
            </a:extLst>
          </p:cNvPr>
          <p:cNvSpPr/>
          <p:nvPr/>
        </p:nvSpPr>
        <p:spPr>
          <a:xfrm>
            <a:off x="1033081" y="2897572"/>
            <a:ext cx="4136546" cy="6195166"/>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2638" dirty="0">
                <a:solidFill>
                  <a:srgbClr val="2F7788"/>
                </a:solidFill>
              </a:rPr>
              <a:t>(</a:t>
            </a:r>
            <a:r>
              <a:rPr lang="el-GR" sz="2638" b="1" dirty="0">
                <a:solidFill>
                  <a:srgbClr val="2F7788"/>
                </a:solidFill>
              </a:rPr>
              <a:t>!</a:t>
            </a:r>
            <a:r>
              <a:rPr lang="el-GR" sz="2638" dirty="0">
                <a:solidFill>
                  <a:srgbClr val="2F7788"/>
                </a:solidFill>
              </a:rPr>
              <a:t>) Τα στοιχεία Ε/Κ &amp; Τ/Κ που έχουν δηλώσει να ψηφίσουν σε εκλογικό κέντρο του εξωτερικού ή για Ευρωβουλευτές άλλης χώρας της Ε.Ε. θα εμφανίζονται τονισμένα με μπλε χρώμα. Στους εκλογείς αυτούς δεν θα πρέπει να δοθεί ψηφοδέλτιο για την εκλογή Μελών του Ευρωπαϊκού Κοινοβουλίου.</a:t>
            </a:r>
          </a:p>
        </p:txBody>
      </p:sp>
      <p:pic>
        <p:nvPicPr>
          <p:cNvPr id="11" name="Picture 10">
            <a:extLst>
              <a:ext uri="{FF2B5EF4-FFF2-40B4-BE49-F238E27FC236}">
                <a16:creationId xmlns:a16="http://schemas.microsoft.com/office/drawing/2014/main" id="{4C1B8C47-9F86-0455-128D-40B2FB8019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081" y="13171"/>
            <a:ext cx="2797929" cy="1881541"/>
          </a:xfrm>
          <a:prstGeom prst="rect">
            <a:avLst/>
          </a:prstGeom>
        </p:spPr>
      </p:pic>
      <p:pic>
        <p:nvPicPr>
          <p:cNvPr id="12" name="Picture 11">
            <a:extLst>
              <a:ext uri="{FF2B5EF4-FFF2-40B4-BE49-F238E27FC236}">
                <a16:creationId xmlns:a16="http://schemas.microsoft.com/office/drawing/2014/main" id="{0ACB2030-AFF3-293A-F719-72F21CB6C44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962037" y="2743340"/>
            <a:ext cx="13624076" cy="65036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88637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093693" y="8351997"/>
            <a:ext cx="8531860" cy="1180465"/>
          </a:xfrm>
          <a:custGeom>
            <a:avLst/>
            <a:gdLst/>
            <a:ahLst/>
            <a:cxnLst/>
            <a:rect l="l" t="t" r="r" b="b"/>
            <a:pathLst>
              <a:path w="8531860" h="1180465">
                <a:moveTo>
                  <a:pt x="0" y="196643"/>
                </a:moveTo>
                <a:lnTo>
                  <a:pt x="5194" y="151561"/>
                </a:lnTo>
                <a:lnTo>
                  <a:pt x="19990" y="110173"/>
                </a:lnTo>
                <a:lnTo>
                  <a:pt x="43206" y="73661"/>
                </a:lnTo>
                <a:lnTo>
                  <a:pt x="73661" y="43206"/>
                </a:lnTo>
                <a:lnTo>
                  <a:pt x="110173" y="19990"/>
                </a:lnTo>
                <a:lnTo>
                  <a:pt x="151561" y="5194"/>
                </a:lnTo>
                <a:lnTo>
                  <a:pt x="196643" y="0"/>
                </a:lnTo>
                <a:lnTo>
                  <a:pt x="8335034" y="0"/>
                </a:lnTo>
                <a:lnTo>
                  <a:pt x="8380116" y="5194"/>
                </a:lnTo>
                <a:lnTo>
                  <a:pt x="8421504" y="19990"/>
                </a:lnTo>
                <a:lnTo>
                  <a:pt x="8458016" y="43206"/>
                </a:lnTo>
                <a:lnTo>
                  <a:pt x="8488470" y="73661"/>
                </a:lnTo>
                <a:lnTo>
                  <a:pt x="8511686" y="110173"/>
                </a:lnTo>
                <a:lnTo>
                  <a:pt x="8526482" y="151561"/>
                </a:lnTo>
                <a:lnTo>
                  <a:pt x="8531677" y="196643"/>
                </a:lnTo>
                <a:lnTo>
                  <a:pt x="8531677" y="983216"/>
                </a:lnTo>
                <a:lnTo>
                  <a:pt x="8526482" y="1028298"/>
                </a:lnTo>
                <a:lnTo>
                  <a:pt x="8511686" y="1069686"/>
                </a:lnTo>
                <a:lnTo>
                  <a:pt x="8488470" y="1106198"/>
                </a:lnTo>
                <a:lnTo>
                  <a:pt x="8458016" y="1136652"/>
                </a:lnTo>
                <a:lnTo>
                  <a:pt x="8421504" y="1159868"/>
                </a:lnTo>
                <a:lnTo>
                  <a:pt x="8380116" y="1174664"/>
                </a:lnTo>
                <a:lnTo>
                  <a:pt x="8335034" y="1179859"/>
                </a:lnTo>
                <a:lnTo>
                  <a:pt x="196643" y="1179859"/>
                </a:lnTo>
                <a:lnTo>
                  <a:pt x="151561" y="1174664"/>
                </a:lnTo>
                <a:lnTo>
                  <a:pt x="110173" y="1159868"/>
                </a:lnTo>
                <a:lnTo>
                  <a:pt x="73661" y="1136652"/>
                </a:lnTo>
                <a:lnTo>
                  <a:pt x="43206" y="1106198"/>
                </a:lnTo>
                <a:lnTo>
                  <a:pt x="19990" y="1069686"/>
                </a:lnTo>
                <a:lnTo>
                  <a:pt x="5194" y="1028298"/>
                </a:lnTo>
                <a:lnTo>
                  <a:pt x="0" y="983216"/>
                </a:lnTo>
                <a:lnTo>
                  <a:pt x="0" y="196643"/>
                </a:lnTo>
                <a:close/>
              </a:path>
            </a:pathLst>
          </a:custGeom>
          <a:ln w="10470">
            <a:solidFill>
              <a:srgbClr val="FFC000"/>
            </a:solidFill>
          </a:ln>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Εκλογικοί</a:t>
            </a:r>
            <a:r>
              <a:rPr spc="285" dirty="0"/>
              <a:t> </a:t>
            </a:r>
            <a:r>
              <a:rPr spc="60" dirty="0"/>
              <a:t>κατάλογοι</a:t>
            </a:r>
            <a:r>
              <a:rPr spc="360" dirty="0"/>
              <a:t> </a:t>
            </a:r>
            <a:r>
              <a:rPr dirty="0"/>
              <a:t>–</a:t>
            </a:r>
            <a:r>
              <a:rPr spc="254" dirty="0"/>
              <a:t> </a:t>
            </a:r>
            <a:r>
              <a:rPr spc="65" dirty="0"/>
              <a:t>Εκλογικά</a:t>
            </a:r>
            <a:r>
              <a:rPr spc="280" dirty="0"/>
              <a:t> </a:t>
            </a:r>
            <a:r>
              <a:rPr spc="70" dirty="0"/>
              <a:t>κέντρα</a:t>
            </a:r>
            <a:r>
              <a:rPr spc="290" dirty="0"/>
              <a:t> </a:t>
            </a:r>
            <a:r>
              <a:rPr spc="90" dirty="0"/>
              <a:t>ελεύθερων</a:t>
            </a:r>
            <a:r>
              <a:rPr spc="295" dirty="0"/>
              <a:t> </a:t>
            </a:r>
            <a:r>
              <a:rPr spc="45" dirty="0"/>
              <a:t>Κοινοτήτων</a:t>
            </a:r>
          </a:p>
        </p:txBody>
      </p:sp>
      <p:grpSp>
        <p:nvGrpSpPr>
          <p:cNvPr id="4" name="object 4"/>
          <p:cNvGrpSpPr/>
          <p:nvPr/>
        </p:nvGrpSpPr>
        <p:grpSpPr>
          <a:xfrm>
            <a:off x="6756830" y="2759291"/>
            <a:ext cx="1942464" cy="1443355"/>
            <a:chOff x="6756830" y="2759291"/>
            <a:chExt cx="1942464" cy="1443355"/>
          </a:xfrm>
        </p:grpSpPr>
        <p:sp>
          <p:nvSpPr>
            <p:cNvPr id="5" name="object 5"/>
            <p:cNvSpPr/>
            <p:nvPr/>
          </p:nvSpPr>
          <p:spPr>
            <a:xfrm>
              <a:off x="6769549" y="2902890"/>
              <a:ext cx="1917064" cy="1287145"/>
            </a:xfrm>
            <a:custGeom>
              <a:avLst/>
              <a:gdLst/>
              <a:ahLst/>
              <a:cxnLst/>
              <a:rect l="l" t="t" r="r" b="b"/>
              <a:pathLst>
                <a:path w="1917065" h="1287145">
                  <a:moveTo>
                    <a:pt x="1786176" y="0"/>
                  </a:moveTo>
                  <a:lnTo>
                    <a:pt x="1786176" y="1068855"/>
                  </a:lnTo>
                  <a:lnTo>
                    <a:pt x="130688" y="1068855"/>
                  </a:lnTo>
                  <a:lnTo>
                    <a:pt x="130688" y="0"/>
                  </a:lnTo>
                  <a:lnTo>
                    <a:pt x="0" y="0"/>
                  </a:lnTo>
                  <a:lnTo>
                    <a:pt x="0" y="1221549"/>
                  </a:lnTo>
                  <a:lnTo>
                    <a:pt x="762373" y="1221549"/>
                  </a:lnTo>
                  <a:lnTo>
                    <a:pt x="767377" y="1247418"/>
                  </a:lnTo>
                  <a:lnTo>
                    <a:pt x="781161" y="1268175"/>
                  </a:lnTo>
                  <a:lnTo>
                    <a:pt x="801888" y="1281979"/>
                  </a:lnTo>
                  <a:lnTo>
                    <a:pt x="827720" y="1286989"/>
                  </a:lnTo>
                  <a:lnTo>
                    <a:pt x="1089107" y="1286989"/>
                  </a:lnTo>
                  <a:lnTo>
                    <a:pt x="1114940" y="1281979"/>
                  </a:lnTo>
                  <a:lnTo>
                    <a:pt x="1135667" y="1268175"/>
                  </a:lnTo>
                  <a:lnTo>
                    <a:pt x="1149451" y="1247418"/>
                  </a:lnTo>
                  <a:lnTo>
                    <a:pt x="1154454" y="1221549"/>
                  </a:lnTo>
                  <a:lnTo>
                    <a:pt x="1916870" y="1221549"/>
                  </a:lnTo>
                  <a:lnTo>
                    <a:pt x="1916870" y="0"/>
                  </a:lnTo>
                  <a:lnTo>
                    <a:pt x="1786176" y="0"/>
                  </a:lnTo>
                  <a:close/>
                </a:path>
              </a:pathLst>
            </a:custGeom>
            <a:ln w="25437">
              <a:solidFill>
                <a:srgbClr val="EC7C30"/>
              </a:solidFill>
            </a:ln>
          </p:spPr>
          <p:txBody>
            <a:bodyPr wrap="square" lIns="0" tIns="0" rIns="0" bIns="0" rtlCol="0"/>
            <a:lstStyle/>
            <a:p>
              <a:endParaRPr/>
            </a:p>
          </p:txBody>
        </p:sp>
        <p:sp>
          <p:nvSpPr>
            <p:cNvPr id="6" name="object 6"/>
            <p:cNvSpPr/>
            <p:nvPr/>
          </p:nvSpPr>
          <p:spPr>
            <a:xfrm>
              <a:off x="6987367" y="2772098"/>
              <a:ext cx="1481455" cy="131445"/>
            </a:xfrm>
            <a:custGeom>
              <a:avLst/>
              <a:gdLst/>
              <a:ahLst/>
              <a:cxnLst/>
              <a:rect l="l" t="t" r="r" b="b"/>
              <a:pathLst>
                <a:path w="1481454" h="131444">
                  <a:moveTo>
                    <a:pt x="0" y="130903"/>
                  </a:moveTo>
                  <a:lnTo>
                    <a:pt x="1481194" y="130903"/>
                  </a:lnTo>
                  <a:lnTo>
                    <a:pt x="1481194" y="0"/>
                  </a:lnTo>
                  <a:lnTo>
                    <a:pt x="0" y="0"/>
                  </a:lnTo>
                  <a:lnTo>
                    <a:pt x="0" y="130903"/>
                  </a:lnTo>
                  <a:close/>
                </a:path>
              </a:pathLst>
            </a:custGeom>
            <a:solidFill>
              <a:srgbClr val="FFFFFF"/>
            </a:solidFill>
          </p:spPr>
          <p:txBody>
            <a:bodyPr wrap="square" lIns="0" tIns="0" rIns="0" bIns="0" rtlCol="0"/>
            <a:lstStyle/>
            <a:p>
              <a:endParaRPr/>
            </a:p>
          </p:txBody>
        </p:sp>
        <p:sp>
          <p:nvSpPr>
            <p:cNvPr id="7" name="object 7"/>
            <p:cNvSpPr/>
            <p:nvPr/>
          </p:nvSpPr>
          <p:spPr>
            <a:xfrm>
              <a:off x="6987367" y="2772009"/>
              <a:ext cx="1481455" cy="1112520"/>
            </a:xfrm>
            <a:custGeom>
              <a:avLst/>
              <a:gdLst/>
              <a:ahLst/>
              <a:cxnLst/>
              <a:rect l="l" t="t" r="r" b="b"/>
              <a:pathLst>
                <a:path w="1481454" h="1112520">
                  <a:moveTo>
                    <a:pt x="1481194" y="0"/>
                  </a:moveTo>
                  <a:lnTo>
                    <a:pt x="0" y="0"/>
                  </a:lnTo>
                  <a:lnTo>
                    <a:pt x="0" y="1112482"/>
                  </a:lnTo>
                  <a:lnTo>
                    <a:pt x="1481194" y="1112482"/>
                  </a:lnTo>
                  <a:lnTo>
                    <a:pt x="1481194" y="0"/>
                  </a:lnTo>
                  <a:close/>
                </a:path>
                <a:path w="1481454" h="1112520">
                  <a:moveTo>
                    <a:pt x="130693" y="130880"/>
                  </a:moveTo>
                  <a:lnTo>
                    <a:pt x="697032" y="130880"/>
                  </a:lnTo>
                  <a:lnTo>
                    <a:pt x="697032" y="981602"/>
                  </a:lnTo>
                  <a:lnTo>
                    <a:pt x="130693" y="981602"/>
                  </a:lnTo>
                  <a:lnTo>
                    <a:pt x="130693" y="130880"/>
                  </a:lnTo>
                  <a:close/>
                </a:path>
                <a:path w="1481454" h="1112520">
                  <a:moveTo>
                    <a:pt x="1350500" y="981602"/>
                  </a:moveTo>
                  <a:lnTo>
                    <a:pt x="784161" y="981602"/>
                  </a:lnTo>
                  <a:lnTo>
                    <a:pt x="784161" y="130880"/>
                  </a:lnTo>
                  <a:lnTo>
                    <a:pt x="1350500" y="130880"/>
                  </a:lnTo>
                  <a:lnTo>
                    <a:pt x="1350500" y="981602"/>
                  </a:lnTo>
                  <a:close/>
                </a:path>
                <a:path w="1481454" h="1112520">
                  <a:moveTo>
                    <a:pt x="914855" y="414454"/>
                  </a:moveTo>
                  <a:lnTo>
                    <a:pt x="1219806" y="414454"/>
                  </a:lnTo>
                  <a:lnTo>
                    <a:pt x="1219806" y="349014"/>
                  </a:lnTo>
                  <a:lnTo>
                    <a:pt x="914855" y="349014"/>
                  </a:lnTo>
                  <a:lnTo>
                    <a:pt x="914855" y="414454"/>
                  </a:lnTo>
                  <a:close/>
                </a:path>
                <a:path w="1481454" h="1112520">
                  <a:moveTo>
                    <a:pt x="914855" y="545334"/>
                  </a:moveTo>
                  <a:lnTo>
                    <a:pt x="1219806" y="545334"/>
                  </a:lnTo>
                  <a:lnTo>
                    <a:pt x="1219806" y="479894"/>
                  </a:lnTo>
                  <a:lnTo>
                    <a:pt x="914855" y="479894"/>
                  </a:lnTo>
                  <a:lnTo>
                    <a:pt x="914855" y="545334"/>
                  </a:lnTo>
                  <a:close/>
                </a:path>
                <a:path w="1481454" h="1112520">
                  <a:moveTo>
                    <a:pt x="914855" y="610774"/>
                  </a:moveTo>
                  <a:lnTo>
                    <a:pt x="1126143" y="610774"/>
                  </a:lnTo>
                  <a:lnTo>
                    <a:pt x="1126143" y="676214"/>
                  </a:lnTo>
                  <a:lnTo>
                    <a:pt x="914855" y="676214"/>
                  </a:lnTo>
                  <a:lnTo>
                    <a:pt x="914855" y="610774"/>
                  </a:lnTo>
                  <a:close/>
                </a:path>
              </a:pathLst>
            </a:custGeom>
            <a:ln w="25430">
              <a:solidFill>
                <a:srgbClr val="EC7C30"/>
              </a:solidFill>
            </a:ln>
          </p:spPr>
          <p:txBody>
            <a:bodyPr wrap="square" lIns="0" tIns="0" rIns="0" bIns="0" rtlCol="0"/>
            <a:lstStyle/>
            <a:p>
              <a:endParaRPr/>
            </a:p>
          </p:txBody>
        </p:sp>
      </p:grpSp>
      <p:sp>
        <p:nvSpPr>
          <p:cNvPr id="8" name="object 8"/>
          <p:cNvSpPr txBox="1"/>
          <p:nvPr/>
        </p:nvSpPr>
        <p:spPr>
          <a:xfrm>
            <a:off x="1121715" y="3395230"/>
            <a:ext cx="9028430" cy="4692015"/>
          </a:xfrm>
          <a:prstGeom prst="rect">
            <a:avLst/>
          </a:prstGeom>
        </p:spPr>
        <p:txBody>
          <a:bodyPr vert="horz" wrap="square" lIns="0" tIns="199390" rIns="0" bIns="0" rtlCol="0">
            <a:spAutoFit/>
          </a:bodyPr>
          <a:lstStyle/>
          <a:p>
            <a:pPr marL="12700" algn="just">
              <a:lnSpc>
                <a:spcPct val="100000"/>
              </a:lnSpc>
              <a:spcBef>
                <a:spcPts val="1570"/>
              </a:spcBef>
            </a:pPr>
            <a:r>
              <a:rPr sz="3100" b="1" dirty="0">
                <a:solidFill>
                  <a:srgbClr val="E28B18"/>
                </a:solidFill>
                <a:latin typeface="Arial"/>
                <a:cs typeface="Arial"/>
              </a:rPr>
              <a:t>Εκλογικός</a:t>
            </a:r>
            <a:r>
              <a:rPr sz="3100" b="1" spc="110" dirty="0">
                <a:solidFill>
                  <a:srgbClr val="E28B18"/>
                </a:solidFill>
                <a:latin typeface="Arial"/>
                <a:cs typeface="Arial"/>
              </a:rPr>
              <a:t> </a:t>
            </a:r>
            <a:r>
              <a:rPr sz="3100" b="1" dirty="0">
                <a:solidFill>
                  <a:srgbClr val="E28B18"/>
                </a:solidFill>
                <a:latin typeface="Arial"/>
                <a:cs typeface="Arial"/>
              </a:rPr>
              <a:t>Κατάλογος</a:t>
            </a:r>
            <a:r>
              <a:rPr sz="3100" b="1" spc="114" dirty="0">
                <a:solidFill>
                  <a:srgbClr val="E28B18"/>
                </a:solidFill>
                <a:latin typeface="Arial"/>
                <a:cs typeface="Arial"/>
              </a:rPr>
              <a:t> </a:t>
            </a:r>
            <a:r>
              <a:rPr sz="3100" b="1" spc="-25" dirty="0">
                <a:solidFill>
                  <a:srgbClr val="E28B18"/>
                </a:solidFill>
                <a:latin typeface="Arial"/>
                <a:cs typeface="Arial"/>
              </a:rPr>
              <a:t>Α’</a:t>
            </a:r>
            <a:endParaRPr sz="3100">
              <a:latin typeface="Arial"/>
              <a:cs typeface="Arial"/>
            </a:endParaRPr>
          </a:p>
          <a:p>
            <a:pPr marL="483870" marR="5080" indent="-471805" algn="just">
              <a:lnSpc>
                <a:spcPct val="119300"/>
              </a:lnSpc>
              <a:spcBef>
                <a:spcPts val="1565"/>
              </a:spcBef>
              <a:buSzPct val="120338"/>
              <a:buFont typeface="Arial"/>
              <a:buChar char="•"/>
              <a:tabLst>
                <a:tab pos="483870" algn="l"/>
              </a:tabLst>
            </a:pPr>
            <a:r>
              <a:rPr sz="2950" b="1" dirty="0">
                <a:solidFill>
                  <a:srgbClr val="2E7787"/>
                </a:solidFill>
                <a:latin typeface="Arial"/>
                <a:cs typeface="Arial"/>
              </a:rPr>
              <a:t>Ε/Κ</a:t>
            </a:r>
            <a:r>
              <a:rPr sz="2950" b="1" spc="-10" dirty="0">
                <a:solidFill>
                  <a:srgbClr val="2E7787"/>
                </a:solidFill>
                <a:latin typeface="Arial"/>
                <a:cs typeface="Arial"/>
              </a:rPr>
              <a:t> </a:t>
            </a:r>
            <a:r>
              <a:rPr sz="2950" b="1" dirty="0">
                <a:solidFill>
                  <a:srgbClr val="2E7787"/>
                </a:solidFill>
                <a:latin typeface="Arial"/>
                <a:cs typeface="Arial"/>
              </a:rPr>
              <a:t>&amp;</a:t>
            </a:r>
            <a:r>
              <a:rPr sz="2950" b="1" spc="-5" dirty="0">
                <a:solidFill>
                  <a:srgbClr val="2E7787"/>
                </a:solidFill>
                <a:latin typeface="Arial"/>
                <a:cs typeface="Arial"/>
              </a:rPr>
              <a:t> </a:t>
            </a:r>
            <a:r>
              <a:rPr sz="2950" b="1" dirty="0">
                <a:solidFill>
                  <a:srgbClr val="2E7787"/>
                </a:solidFill>
                <a:latin typeface="Arial"/>
                <a:cs typeface="Arial"/>
              </a:rPr>
              <a:t>Τ/Κ</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Λαμβάνουν</a:t>
            </a:r>
            <a:r>
              <a:rPr sz="2950" spc="15"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τα </a:t>
            </a:r>
            <a:r>
              <a:rPr sz="2950" b="1" dirty="0">
                <a:solidFill>
                  <a:srgbClr val="2E7787"/>
                </a:solidFill>
                <a:latin typeface="Arial"/>
                <a:cs typeface="Arial"/>
              </a:rPr>
              <a:t>4</a:t>
            </a:r>
            <a:r>
              <a:rPr sz="2950" b="1" spc="-15" dirty="0">
                <a:solidFill>
                  <a:srgbClr val="2E7787"/>
                </a:solidFill>
                <a:latin typeface="Arial"/>
                <a:cs typeface="Arial"/>
              </a:rPr>
              <a:t> </a:t>
            </a:r>
            <a:r>
              <a:rPr sz="2950" dirty="0">
                <a:solidFill>
                  <a:srgbClr val="2E7787"/>
                </a:solidFill>
                <a:latin typeface="Arial"/>
                <a:cs typeface="Arial"/>
              </a:rPr>
              <a:t>ψηφοδέλτια,</a:t>
            </a:r>
            <a:r>
              <a:rPr sz="2950" spc="-30" dirty="0">
                <a:solidFill>
                  <a:srgbClr val="2E7787"/>
                </a:solidFill>
                <a:latin typeface="Arial"/>
                <a:cs typeface="Arial"/>
              </a:rPr>
              <a:t> </a:t>
            </a:r>
            <a:r>
              <a:rPr sz="2650" dirty="0">
                <a:solidFill>
                  <a:srgbClr val="2E7787"/>
                </a:solidFill>
                <a:latin typeface="Arial"/>
                <a:cs typeface="Arial"/>
              </a:rPr>
              <a:t>για</a:t>
            </a:r>
            <a:r>
              <a:rPr sz="2650" spc="-15" dirty="0">
                <a:solidFill>
                  <a:srgbClr val="2E7787"/>
                </a:solidFill>
                <a:latin typeface="Arial"/>
                <a:cs typeface="Arial"/>
              </a:rPr>
              <a:t> </a:t>
            </a:r>
            <a:r>
              <a:rPr sz="2650" spc="-25" dirty="0">
                <a:solidFill>
                  <a:srgbClr val="2E7787"/>
                </a:solidFill>
                <a:latin typeface="Arial"/>
                <a:cs typeface="Arial"/>
              </a:rPr>
              <a:t>την </a:t>
            </a:r>
            <a:r>
              <a:rPr sz="2650" dirty="0">
                <a:solidFill>
                  <a:srgbClr val="2E7787"/>
                </a:solidFill>
                <a:latin typeface="Arial"/>
                <a:cs typeface="Arial"/>
              </a:rPr>
              <a:t>εκλογή</a:t>
            </a:r>
            <a:r>
              <a:rPr sz="2650" spc="-105" dirty="0">
                <a:solidFill>
                  <a:srgbClr val="2E7787"/>
                </a:solidFill>
                <a:latin typeface="Arial"/>
                <a:cs typeface="Arial"/>
              </a:rPr>
              <a:t> </a:t>
            </a:r>
            <a:r>
              <a:rPr sz="2650" dirty="0">
                <a:solidFill>
                  <a:srgbClr val="2E7787"/>
                </a:solidFill>
                <a:latin typeface="Arial"/>
                <a:cs typeface="Arial"/>
              </a:rPr>
              <a:t>Μελών</a:t>
            </a:r>
            <a:r>
              <a:rPr sz="2650" spc="-95" dirty="0">
                <a:solidFill>
                  <a:srgbClr val="2E7787"/>
                </a:solidFill>
                <a:latin typeface="Arial"/>
                <a:cs typeface="Arial"/>
              </a:rPr>
              <a:t> </a:t>
            </a:r>
            <a:r>
              <a:rPr sz="2650" dirty="0">
                <a:solidFill>
                  <a:srgbClr val="2E7787"/>
                </a:solidFill>
                <a:latin typeface="Arial"/>
                <a:cs typeface="Arial"/>
              </a:rPr>
              <a:t>του</a:t>
            </a:r>
            <a:r>
              <a:rPr sz="2650" spc="-80" dirty="0">
                <a:solidFill>
                  <a:srgbClr val="2E7787"/>
                </a:solidFill>
                <a:latin typeface="Arial"/>
                <a:cs typeface="Arial"/>
              </a:rPr>
              <a:t> </a:t>
            </a:r>
            <a:r>
              <a:rPr sz="2650" spc="-10" dirty="0">
                <a:solidFill>
                  <a:srgbClr val="2E7787"/>
                </a:solidFill>
                <a:latin typeface="Arial"/>
                <a:cs typeface="Arial"/>
              </a:rPr>
              <a:t>Ευρωπαϊκού</a:t>
            </a:r>
            <a:r>
              <a:rPr sz="2650" spc="-80" dirty="0">
                <a:solidFill>
                  <a:srgbClr val="2E7787"/>
                </a:solidFill>
                <a:latin typeface="Arial"/>
                <a:cs typeface="Arial"/>
              </a:rPr>
              <a:t> </a:t>
            </a:r>
            <a:r>
              <a:rPr sz="2650" spc="-10" dirty="0">
                <a:solidFill>
                  <a:srgbClr val="2E7787"/>
                </a:solidFill>
                <a:latin typeface="Arial"/>
                <a:cs typeface="Arial"/>
              </a:rPr>
              <a:t>Κοινοβουλίου,</a:t>
            </a:r>
            <a:r>
              <a:rPr sz="2650" spc="-100" dirty="0">
                <a:solidFill>
                  <a:srgbClr val="2E7787"/>
                </a:solidFill>
                <a:latin typeface="Arial"/>
                <a:cs typeface="Arial"/>
              </a:rPr>
              <a:t> </a:t>
            </a:r>
            <a:r>
              <a:rPr sz="2650" spc="-10" dirty="0">
                <a:solidFill>
                  <a:srgbClr val="2E7787"/>
                </a:solidFill>
                <a:latin typeface="Arial"/>
                <a:cs typeface="Arial"/>
              </a:rPr>
              <a:t>Προέδρου </a:t>
            </a:r>
            <a:r>
              <a:rPr sz="2650" dirty="0">
                <a:solidFill>
                  <a:srgbClr val="2E7787"/>
                </a:solidFill>
                <a:latin typeface="Arial"/>
                <a:cs typeface="Arial"/>
              </a:rPr>
              <a:t>ΕΟΑ,</a:t>
            </a:r>
            <a:r>
              <a:rPr sz="2650" spc="-100" dirty="0">
                <a:solidFill>
                  <a:srgbClr val="2E7787"/>
                </a:solidFill>
                <a:latin typeface="Arial"/>
                <a:cs typeface="Arial"/>
              </a:rPr>
              <a:t> </a:t>
            </a:r>
            <a:r>
              <a:rPr sz="2650" spc="-10" dirty="0">
                <a:solidFill>
                  <a:srgbClr val="2E7787"/>
                </a:solidFill>
                <a:latin typeface="Arial"/>
                <a:cs typeface="Arial"/>
              </a:rPr>
              <a:t>Κοινοτάρχη</a:t>
            </a:r>
            <a:r>
              <a:rPr sz="2650" spc="-85" dirty="0">
                <a:solidFill>
                  <a:srgbClr val="2E7787"/>
                </a:solidFill>
                <a:latin typeface="Arial"/>
                <a:cs typeface="Arial"/>
              </a:rPr>
              <a:t> </a:t>
            </a:r>
            <a:r>
              <a:rPr sz="2650" dirty="0">
                <a:solidFill>
                  <a:srgbClr val="2E7787"/>
                </a:solidFill>
                <a:latin typeface="Arial"/>
                <a:cs typeface="Arial"/>
              </a:rPr>
              <a:t>και</a:t>
            </a:r>
            <a:r>
              <a:rPr sz="2650" spc="-90" dirty="0">
                <a:solidFill>
                  <a:srgbClr val="2E7787"/>
                </a:solidFill>
                <a:latin typeface="Arial"/>
                <a:cs typeface="Arial"/>
              </a:rPr>
              <a:t> </a:t>
            </a:r>
            <a:r>
              <a:rPr sz="2650" dirty="0">
                <a:solidFill>
                  <a:srgbClr val="2E7787"/>
                </a:solidFill>
                <a:latin typeface="Arial"/>
                <a:cs typeface="Arial"/>
              </a:rPr>
              <a:t>Μελών</a:t>
            </a:r>
            <a:r>
              <a:rPr sz="2650" spc="-95" dirty="0">
                <a:solidFill>
                  <a:srgbClr val="2E7787"/>
                </a:solidFill>
                <a:latin typeface="Arial"/>
                <a:cs typeface="Arial"/>
              </a:rPr>
              <a:t> </a:t>
            </a:r>
            <a:r>
              <a:rPr sz="2650" spc="-10" dirty="0">
                <a:solidFill>
                  <a:srgbClr val="2E7787"/>
                </a:solidFill>
                <a:latin typeface="Arial"/>
                <a:cs typeface="Arial"/>
              </a:rPr>
              <a:t>Κοινοτικών</a:t>
            </a:r>
            <a:r>
              <a:rPr sz="2650" spc="-80" dirty="0">
                <a:solidFill>
                  <a:srgbClr val="2E7787"/>
                </a:solidFill>
                <a:latin typeface="Arial"/>
                <a:cs typeface="Arial"/>
              </a:rPr>
              <a:t> </a:t>
            </a:r>
            <a:r>
              <a:rPr sz="2650" spc="-10" dirty="0">
                <a:solidFill>
                  <a:srgbClr val="2E7787"/>
                </a:solidFill>
                <a:latin typeface="Arial"/>
                <a:cs typeface="Arial"/>
              </a:rPr>
              <a:t>Συμβουλίων</a:t>
            </a:r>
            <a:endParaRPr sz="2650">
              <a:latin typeface="Arial"/>
              <a:cs typeface="Arial"/>
            </a:endParaRPr>
          </a:p>
          <a:p>
            <a:pPr marL="483870" marR="40005" indent="-471805">
              <a:lnSpc>
                <a:spcPct val="120200"/>
              </a:lnSpc>
              <a:spcBef>
                <a:spcPts val="1445"/>
              </a:spcBef>
              <a:buSzPct val="120338"/>
              <a:buFont typeface="Arial"/>
              <a:buChar char="•"/>
              <a:tabLst>
                <a:tab pos="483870" algn="l"/>
              </a:tabLst>
            </a:pPr>
            <a:r>
              <a:rPr sz="2950" b="1" dirty="0">
                <a:solidFill>
                  <a:srgbClr val="2E7787"/>
                </a:solidFill>
                <a:latin typeface="Arial"/>
                <a:cs typeface="Arial"/>
              </a:rPr>
              <a:t>Κοινοτικοί</a:t>
            </a:r>
            <a:r>
              <a:rPr sz="2950" b="1" spc="10" dirty="0">
                <a:solidFill>
                  <a:srgbClr val="2E7787"/>
                </a:solidFill>
                <a:latin typeface="Arial"/>
                <a:cs typeface="Arial"/>
              </a:rPr>
              <a:t> </a:t>
            </a:r>
            <a:r>
              <a:rPr sz="2950" b="1" dirty="0">
                <a:solidFill>
                  <a:srgbClr val="2E7787"/>
                </a:solidFill>
                <a:latin typeface="Arial"/>
                <a:cs typeface="Arial"/>
              </a:rPr>
              <a:t>εκλογείς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ψηφίζουν</a:t>
            </a:r>
            <a:r>
              <a:rPr sz="2950" spc="-5"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τις</a:t>
            </a:r>
            <a:r>
              <a:rPr sz="2950" spc="-10" dirty="0">
                <a:solidFill>
                  <a:srgbClr val="2E7787"/>
                </a:solidFill>
                <a:latin typeface="Arial"/>
                <a:cs typeface="Arial"/>
              </a:rPr>
              <a:t> εκλογές </a:t>
            </a:r>
            <a:r>
              <a:rPr sz="2950" dirty="0">
                <a:solidFill>
                  <a:srgbClr val="2E7787"/>
                </a:solidFill>
                <a:latin typeface="Arial"/>
                <a:cs typeface="Arial"/>
              </a:rPr>
              <a:t>Αρχών</a:t>
            </a:r>
            <a:r>
              <a:rPr sz="2950" spc="-5" dirty="0">
                <a:solidFill>
                  <a:srgbClr val="2E7787"/>
                </a:solidFill>
                <a:latin typeface="Arial"/>
                <a:cs typeface="Arial"/>
              </a:rPr>
              <a:t> </a:t>
            </a:r>
            <a:r>
              <a:rPr sz="2950" dirty="0">
                <a:solidFill>
                  <a:srgbClr val="2E7787"/>
                </a:solidFill>
                <a:latin typeface="Arial"/>
                <a:cs typeface="Arial"/>
              </a:rPr>
              <a:t>Τοπικής Αυτοδιοίκησης:</a:t>
            </a:r>
            <a:r>
              <a:rPr sz="2950" spc="-30" dirty="0">
                <a:solidFill>
                  <a:srgbClr val="2E7787"/>
                </a:solidFill>
                <a:latin typeface="Arial"/>
                <a:cs typeface="Arial"/>
              </a:rPr>
              <a:t> </a:t>
            </a:r>
            <a:r>
              <a:rPr sz="2950" dirty="0">
                <a:solidFill>
                  <a:srgbClr val="2E7787"/>
                </a:solidFill>
                <a:latin typeface="Arial"/>
                <a:cs typeface="Arial"/>
              </a:rPr>
              <a:t>λαμβάνουν</a:t>
            </a:r>
            <a:r>
              <a:rPr sz="2950" spc="35" dirty="0">
                <a:solidFill>
                  <a:srgbClr val="2E7787"/>
                </a:solidFill>
                <a:latin typeface="Arial"/>
                <a:cs typeface="Arial"/>
              </a:rPr>
              <a:t> </a:t>
            </a:r>
            <a:r>
              <a:rPr sz="2950" b="1" spc="-50" dirty="0">
                <a:solidFill>
                  <a:srgbClr val="2E7787"/>
                </a:solidFill>
                <a:latin typeface="Arial"/>
                <a:cs typeface="Arial"/>
              </a:rPr>
              <a:t>3 </a:t>
            </a:r>
            <a:r>
              <a:rPr sz="2950" dirty="0">
                <a:solidFill>
                  <a:srgbClr val="2E7787"/>
                </a:solidFill>
                <a:latin typeface="Arial"/>
                <a:cs typeface="Arial"/>
              </a:rPr>
              <a:t>ψηφοδέλτια</a:t>
            </a:r>
            <a:r>
              <a:rPr sz="2950" spc="-90" dirty="0">
                <a:solidFill>
                  <a:srgbClr val="2E7787"/>
                </a:solidFill>
                <a:latin typeface="Arial"/>
                <a:cs typeface="Arial"/>
              </a:rPr>
              <a:t> </a:t>
            </a:r>
            <a:r>
              <a:rPr sz="2650" dirty="0">
                <a:solidFill>
                  <a:srgbClr val="2E7787"/>
                </a:solidFill>
                <a:latin typeface="Arial"/>
                <a:cs typeface="Arial"/>
              </a:rPr>
              <a:t>για</a:t>
            </a:r>
            <a:r>
              <a:rPr sz="2650" spc="-70" dirty="0">
                <a:solidFill>
                  <a:srgbClr val="2E7787"/>
                </a:solidFill>
                <a:latin typeface="Arial"/>
                <a:cs typeface="Arial"/>
              </a:rPr>
              <a:t> </a:t>
            </a:r>
            <a:r>
              <a:rPr sz="2650" dirty="0">
                <a:solidFill>
                  <a:srgbClr val="2E7787"/>
                </a:solidFill>
                <a:latin typeface="Arial"/>
                <a:cs typeface="Arial"/>
              </a:rPr>
              <a:t>την</a:t>
            </a:r>
            <a:r>
              <a:rPr sz="2650" spc="-70" dirty="0">
                <a:solidFill>
                  <a:srgbClr val="2E7787"/>
                </a:solidFill>
                <a:latin typeface="Arial"/>
                <a:cs typeface="Arial"/>
              </a:rPr>
              <a:t> </a:t>
            </a:r>
            <a:r>
              <a:rPr sz="2650" dirty="0">
                <a:solidFill>
                  <a:srgbClr val="2E7787"/>
                </a:solidFill>
                <a:latin typeface="Arial"/>
                <a:cs typeface="Arial"/>
              </a:rPr>
              <a:t>εκλογή</a:t>
            </a:r>
            <a:r>
              <a:rPr sz="2650" spc="-105" dirty="0">
                <a:solidFill>
                  <a:srgbClr val="2E7787"/>
                </a:solidFill>
                <a:latin typeface="Arial"/>
                <a:cs typeface="Arial"/>
              </a:rPr>
              <a:t> </a:t>
            </a:r>
            <a:r>
              <a:rPr sz="2650" dirty="0">
                <a:solidFill>
                  <a:srgbClr val="2E7787"/>
                </a:solidFill>
                <a:latin typeface="Arial"/>
                <a:cs typeface="Arial"/>
              </a:rPr>
              <a:t>Προέδρου</a:t>
            </a:r>
            <a:r>
              <a:rPr sz="2650" spc="-85" dirty="0">
                <a:solidFill>
                  <a:srgbClr val="2E7787"/>
                </a:solidFill>
                <a:latin typeface="Arial"/>
                <a:cs typeface="Arial"/>
              </a:rPr>
              <a:t> </a:t>
            </a:r>
            <a:r>
              <a:rPr sz="2650" dirty="0">
                <a:solidFill>
                  <a:srgbClr val="2E7787"/>
                </a:solidFill>
                <a:latin typeface="Arial"/>
                <a:cs typeface="Arial"/>
              </a:rPr>
              <a:t>ΕΟΑ,</a:t>
            </a:r>
            <a:r>
              <a:rPr sz="2650" spc="-70" dirty="0">
                <a:solidFill>
                  <a:srgbClr val="2E7787"/>
                </a:solidFill>
                <a:latin typeface="Arial"/>
                <a:cs typeface="Arial"/>
              </a:rPr>
              <a:t> </a:t>
            </a:r>
            <a:r>
              <a:rPr sz="2650" spc="-10" dirty="0">
                <a:solidFill>
                  <a:srgbClr val="2E7787"/>
                </a:solidFill>
                <a:latin typeface="Arial"/>
                <a:cs typeface="Arial"/>
              </a:rPr>
              <a:t>Κοινοτάρχη </a:t>
            </a:r>
            <a:r>
              <a:rPr sz="2650" dirty="0">
                <a:solidFill>
                  <a:srgbClr val="2E7787"/>
                </a:solidFill>
                <a:latin typeface="Arial"/>
                <a:cs typeface="Arial"/>
              </a:rPr>
              <a:t>και</a:t>
            </a:r>
            <a:r>
              <a:rPr sz="2650" spc="-85" dirty="0">
                <a:solidFill>
                  <a:srgbClr val="2E7787"/>
                </a:solidFill>
                <a:latin typeface="Arial"/>
                <a:cs typeface="Arial"/>
              </a:rPr>
              <a:t> </a:t>
            </a:r>
            <a:r>
              <a:rPr sz="2650" dirty="0">
                <a:solidFill>
                  <a:srgbClr val="2E7787"/>
                </a:solidFill>
                <a:latin typeface="Arial"/>
                <a:cs typeface="Arial"/>
              </a:rPr>
              <a:t>Μελών</a:t>
            </a:r>
            <a:r>
              <a:rPr sz="2650" spc="-100" dirty="0">
                <a:solidFill>
                  <a:srgbClr val="2E7787"/>
                </a:solidFill>
                <a:latin typeface="Arial"/>
                <a:cs typeface="Arial"/>
              </a:rPr>
              <a:t> </a:t>
            </a:r>
            <a:r>
              <a:rPr sz="2650" spc="-10" dirty="0">
                <a:solidFill>
                  <a:srgbClr val="2E7787"/>
                </a:solidFill>
                <a:latin typeface="Arial"/>
                <a:cs typeface="Arial"/>
              </a:rPr>
              <a:t>Κοινοτικών</a:t>
            </a:r>
            <a:r>
              <a:rPr sz="2650" spc="-85" dirty="0">
                <a:solidFill>
                  <a:srgbClr val="2E7787"/>
                </a:solidFill>
                <a:latin typeface="Arial"/>
                <a:cs typeface="Arial"/>
              </a:rPr>
              <a:t> </a:t>
            </a:r>
            <a:r>
              <a:rPr sz="2650" spc="-10" dirty="0">
                <a:solidFill>
                  <a:srgbClr val="2E7787"/>
                </a:solidFill>
                <a:latin typeface="Arial"/>
                <a:cs typeface="Arial"/>
              </a:rPr>
              <a:t>Συμβουλίων</a:t>
            </a:r>
            <a:endParaRPr sz="2650">
              <a:latin typeface="Arial"/>
              <a:cs typeface="Arial"/>
            </a:endParaRPr>
          </a:p>
        </p:txBody>
      </p:sp>
      <p:grpSp>
        <p:nvGrpSpPr>
          <p:cNvPr id="9" name="object 9"/>
          <p:cNvGrpSpPr/>
          <p:nvPr/>
        </p:nvGrpSpPr>
        <p:grpSpPr>
          <a:xfrm>
            <a:off x="16237225" y="2717824"/>
            <a:ext cx="1943735" cy="1443355"/>
            <a:chOff x="16237225" y="2717824"/>
            <a:chExt cx="1943735" cy="1443355"/>
          </a:xfrm>
        </p:grpSpPr>
        <p:sp>
          <p:nvSpPr>
            <p:cNvPr id="10" name="object 10"/>
            <p:cNvSpPr/>
            <p:nvPr/>
          </p:nvSpPr>
          <p:spPr>
            <a:xfrm>
              <a:off x="16249947" y="2861425"/>
              <a:ext cx="1918335" cy="1287145"/>
            </a:xfrm>
            <a:custGeom>
              <a:avLst/>
              <a:gdLst/>
              <a:ahLst/>
              <a:cxnLst/>
              <a:rect l="l" t="t" r="r" b="b"/>
              <a:pathLst>
                <a:path w="1918334" h="1287145">
                  <a:moveTo>
                    <a:pt x="1787194" y="0"/>
                  </a:moveTo>
                  <a:lnTo>
                    <a:pt x="1787194" y="1068855"/>
                  </a:lnTo>
                  <a:lnTo>
                    <a:pt x="130762" y="1068855"/>
                  </a:lnTo>
                  <a:lnTo>
                    <a:pt x="130762" y="0"/>
                  </a:lnTo>
                  <a:lnTo>
                    <a:pt x="0" y="0"/>
                  </a:lnTo>
                  <a:lnTo>
                    <a:pt x="0" y="1221549"/>
                  </a:lnTo>
                  <a:lnTo>
                    <a:pt x="762808" y="1221549"/>
                  </a:lnTo>
                  <a:lnTo>
                    <a:pt x="767814" y="1247418"/>
                  </a:lnTo>
                  <a:lnTo>
                    <a:pt x="781606" y="1268175"/>
                  </a:lnTo>
                  <a:lnTo>
                    <a:pt x="802345" y="1281979"/>
                  </a:lnTo>
                  <a:lnTo>
                    <a:pt x="828192" y="1286989"/>
                  </a:lnTo>
                  <a:lnTo>
                    <a:pt x="1089728" y="1286989"/>
                  </a:lnTo>
                  <a:lnTo>
                    <a:pt x="1115575" y="1281979"/>
                  </a:lnTo>
                  <a:lnTo>
                    <a:pt x="1136314" y="1268175"/>
                  </a:lnTo>
                  <a:lnTo>
                    <a:pt x="1150106" y="1247418"/>
                  </a:lnTo>
                  <a:lnTo>
                    <a:pt x="1155112" y="1221549"/>
                  </a:lnTo>
                  <a:lnTo>
                    <a:pt x="1917963" y="1221549"/>
                  </a:lnTo>
                  <a:lnTo>
                    <a:pt x="1917963" y="0"/>
                  </a:lnTo>
                  <a:lnTo>
                    <a:pt x="1787194" y="0"/>
                  </a:lnTo>
                  <a:close/>
                </a:path>
              </a:pathLst>
            </a:custGeom>
            <a:ln w="25442">
              <a:solidFill>
                <a:srgbClr val="4471C4"/>
              </a:solidFill>
            </a:ln>
          </p:spPr>
          <p:txBody>
            <a:bodyPr wrap="square" lIns="0" tIns="0" rIns="0" bIns="0" rtlCol="0"/>
            <a:lstStyle/>
            <a:p>
              <a:endParaRPr/>
            </a:p>
          </p:txBody>
        </p:sp>
        <p:sp>
          <p:nvSpPr>
            <p:cNvPr id="11" name="object 11"/>
            <p:cNvSpPr/>
            <p:nvPr/>
          </p:nvSpPr>
          <p:spPr>
            <a:xfrm>
              <a:off x="16467888" y="2731133"/>
              <a:ext cx="1482090" cy="131445"/>
            </a:xfrm>
            <a:custGeom>
              <a:avLst/>
              <a:gdLst/>
              <a:ahLst/>
              <a:cxnLst/>
              <a:rect l="l" t="t" r="r" b="b"/>
              <a:pathLst>
                <a:path w="1482090" h="131444">
                  <a:moveTo>
                    <a:pt x="0" y="130866"/>
                  </a:moveTo>
                  <a:lnTo>
                    <a:pt x="1482038" y="130866"/>
                  </a:lnTo>
                  <a:lnTo>
                    <a:pt x="1482038" y="0"/>
                  </a:lnTo>
                  <a:lnTo>
                    <a:pt x="0" y="0"/>
                  </a:lnTo>
                  <a:lnTo>
                    <a:pt x="0" y="130866"/>
                  </a:lnTo>
                  <a:close/>
                </a:path>
              </a:pathLst>
            </a:custGeom>
            <a:solidFill>
              <a:srgbClr val="FFFFFF"/>
            </a:solidFill>
          </p:spPr>
          <p:txBody>
            <a:bodyPr wrap="square" lIns="0" tIns="0" rIns="0" bIns="0" rtlCol="0"/>
            <a:lstStyle/>
            <a:p>
              <a:endParaRPr/>
            </a:p>
          </p:txBody>
        </p:sp>
        <p:sp>
          <p:nvSpPr>
            <p:cNvPr id="12" name="object 12"/>
            <p:cNvSpPr/>
            <p:nvPr/>
          </p:nvSpPr>
          <p:spPr>
            <a:xfrm>
              <a:off x="16467888" y="2730544"/>
              <a:ext cx="1482090" cy="1112520"/>
            </a:xfrm>
            <a:custGeom>
              <a:avLst/>
              <a:gdLst/>
              <a:ahLst/>
              <a:cxnLst/>
              <a:rect l="l" t="t" r="r" b="b"/>
              <a:pathLst>
                <a:path w="1482090" h="1112520">
                  <a:moveTo>
                    <a:pt x="1482038" y="0"/>
                  </a:moveTo>
                  <a:lnTo>
                    <a:pt x="0" y="0"/>
                  </a:lnTo>
                  <a:lnTo>
                    <a:pt x="0" y="1112482"/>
                  </a:lnTo>
                  <a:lnTo>
                    <a:pt x="1482038" y="1112482"/>
                  </a:lnTo>
                  <a:lnTo>
                    <a:pt x="1482038" y="0"/>
                  </a:lnTo>
                  <a:close/>
                </a:path>
                <a:path w="1482090" h="1112520">
                  <a:moveTo>
                    <a:pt x="130768" y="130880"/>
                  </a:moveTo>
                  <a:lnTo>
                    <a:pt x="697429" y="130880"/>
                  </a:lnTo>
                  <a:lnTo>
                    <a:pt x="697429" y="981602"/>
                  </a:lnTo>
                  <a:lnTo>
                    <a:pt x="130768" y="981602"/>
                  </a:lnTo>
                  <a:lnTo>
                    <a:pt x="130768" y="130880"/>
                  </a:lnTo>
                  <a:close/>
                </a:path>
                <a:path w="1482090" h="1112520">
                  <a:moveTo>
                    <a:pt x="1351270" y="981602"/>
                  </a:moveTo>
                  <a:lnTo>
                    <a:pt x="784608" y="981602"/>
                  </a:lnTo>
                  <a:lnTo>
                    <a:pt x="784608" y="130880"/>
                  </a:lnTo>
                  <a:lnTo>
                    <a:pt x="1351270" y="130880"/>
                  </a:lnTo>
                  <a:lnTo>
                    <a:pt x="1351270" y="981602"/>
                  </a:lnTo>
                  <a:close/>
                </a:path>
                <a:path w="1482090" h="1112520">
                  <a:moveTo>
                    <a:pt x="915376" y="414454"/>
                  </a:moveTo>
                  <a:lnTo>
                    <a:pt x="1220502" y="414454"/>
                  </a:lnTo>
                  <a:lnTo>
                    <a:pt x="1220502" y="349014"/>
                  </a:lnTo>
                  <a:lnTo>
                    <a:pt x="915376" y="349014"/>
                  </a:lnTo>
                  <a:lnTo>
                    <a:pt x="915376" y="414454"/>
                  </a:lnTo>
                  <a:close/>
                </a:path>
                <a:path w="1482090" h="1112520">
                  <a:moveTo>
                    <a:pt x="915376" y="545334"/>
                  </a:moveTo>
                  <a:lnTo>
                    <a:pt x="1220502" y="545334"/>
                  </a:lnTo>
                  <a:lnTo>
                    <a:pt x="1220502" y="479894"/>
                  </a:lnTo>
                  <a:lnTo>
                    <a:pt x="915376" y="479894"/>
                  </a:lnTo>
                  <a:lnTo>
                    <a:pt x="915376" y="545334"/>
                  </a:lnTo>
                  <a:close/>
                </a:path>
                <a:path w="1482090" h="1112520">
                  <a:moveTo>
                    <a:pt x="915376" y="610774"/>
                  </a:moveTo>
                  <a:lnTo>
                    <a:pt x="1126785" y="610774"/>
                  </a:lnTo>
                  <a:lnTo>
                    <a:pt x="1126785" y="676214"/>
                  </a:lnTo>
                  <a:lnTo>
                    <a:pt x="915376" y="676214"/>
                  </a:lnTo>
                  <a:lnTo>
                    <a:pt x="915376" y="610774"/>
                  </a:lnTo>
                  <a:close/>
                </a:path>
              </a:pathLst>
            </a:custGeom>
            <a:ln w="25438">
              <a:solidFill>
                <a:srgbClr val="4471C4"/>
              </a:solidFill>
            </a:ln>
          </p:spPr>
          <p:txBody>
            <a:bodyPr wrap="square" lIns="0" tIns="0" rIns="0" bIns="0" rtlCol="0"/>
            <a:lstStyle/>
            <a:p>
              <a:endParaRPr/>
            </a:p>
          </p:txBody>
        </p:sp>
      </p:grpSp>
      <p:sp>
        <p:nvSpPr>
          <p:cNvPr id="13" name="object 13"/>
          <p:cNvSpPr/>
          <p:nvPr/>
        </p:nvSpPr>
        <p:spPr>
          <a:xfrm>
            <a:off x="11093693" y="5483393"/>
            <a:ext cx="8531860" cy="2699385"/>
          </a:xfrm>
          <a:custGeom>
            <a:avLst/>
            <a:gdLst/>
            <a:ahLst/>
            <a:cxnLst/>
            <a:rect l="l" t="t" r="r" b="b"/>
            <a:pathLst>
              <a:path w="8531860" h="2699384">
                <a:moveTo>
                  <a:pt x="0" y="449829"/>
                </a:moveTo>
                <a:lnTo>
                  <a:pt x="2639" y="400808"/>
                </a:lnTo>
                <a:lnTo>
                  <a:pt x="10373" y="353318"/>
                </a:lnTo>
                <a:lnTo>
                  <a:pt x="22928" y="307632"/>
                </a:lnTo>
                <a:lnTo>
                  <a:pt x="40030" y="264026"/>
                </a:lnTo>
                <a:lnTo>
                  <a:pt x="61405" y="222773"/>
                </a:lnTo>
                <a:lnTo>
                  <a:pt x="86779" y="184148"/>
                </a:lnTo>
                <a:lnTo>
                  <a:pt x="115877" y="148424"/>
                </a:lnTo>
                <a:lnTo>
                  <a:pt x="148424" y="115877"/>
                </a:lnTo>
                <a:lnTo>
                  <a:pt x="184148" y="86779"/>
                </a:lnTo>
                <a:lnTo>
                  <a:pt x="222773" y="61405"/>
                </a:lnTo>
                <a:lnTo>
                  <a:pt x="264026" y="40030"/>
                </a:lnTo>
                <a:lnTo>
                  <a:pt x="307632" y="22928"/>
                </a:lnTo>
                <a:lnTo>
                  <a:pt x="353318" y="10373"/>
                </a:lnTo>
                <a:lnTo>
                  <a:pt x="400808" y="2639"/>
                </a:lnTo>
                <a:lnTo>
                  <a:pt x="449829" y="0"/>
                </a:lnTo>
                <a:lnTo>
                  <a:pt x="8081848" y="0"/>
                </a:lnTo>
                <a:lnTo>
                  <a:pt x="8130869" y="2639"/>
                </a:lnTo>
                <a:lnTo>
                  <a:pt x="8178359" y="10373"/>
                </a:lnTo>
                <a:lnTo>
                  <a:pt x="8224044" y="22928"/>
                </a:lnTo>
                <a:lnTo>
                  <a:pt x="8267650" y="40030"/>
                </a:lnTo>
                <a:lnTo>
                  <a:pt x="8308903" y="61405"/>
                </a:lnTo>
                <a:lnTo>
                  <a:pt x="8347528" y="86779"/>
                </a:lnTo>
                <a:lnTo>
                  <a:pt x="8383252" y="115877"/>
                </a:lnTo>
                <a:lnTo>
                  <a:pt x="8415800" y="148424"/>
                </a:lnTo>
                <a:lnTo>
                  <a:pt x="8444898" y="184148"/>
                </a:lnTo>
                <a:lnTo>
                  <a:pt x="8470271" y="222773"/>
                </a:lnTo>
                <a:lnTo>
                  <a:pt x="8491646" y="264026"/>
                </a:lnTo>
                <a:lnTo>
                  <a:pt x="8508748" y="307632"/>
                </a:lnTo>
                <a:lnTo>
                  <a:pt x="8521304" y="353318"/>
                </a:lnTo>
                <a:lnTo>
                  <a:pt x="8529038" y="400808"/>
                </a:lnTo>
                <a:lnTo>
                  <a:pt x="8531677" y="449829"/>
                </a:lnTo>
                <a:lnTo>
                  <a:pt x="8531677" y="2249146"/>
                </a:lnTo>
                <a:lnTo>
                  <a:pt x="8529038" y="2298167"/>
                </a:lnTo>
                <a:lnTo>
                  <a:pt x="8521304" y="2345657"/>
                </a:lnTo>
                <a:lnTo>
                  <a:pt x="8508748" y="2391342"/>
                </a:lnTo>
                <a:lnTo>
                  <a:pt x="8491646" y="2434948"/>
                </a:lnTo>
                <a:lnTo>
                  <a:pt x="8470271" y="2476201"/>
                </a:lnTo>
                <a:lnTo>
                  <a:pt x="8444898" y="2514826"/>
                </a:lnTo>
                <a:lnTo>
                  <a:pt x="8415800" y="2550550"/>
                </a:lnTo>
                <a:lnTo>
                  <a:pt x="8383252" y="2583098"/>
                </a:lnTo>
                <a:lnTo>
                  <a:pt x="8347528" y="2612196"/>
                </a:lnTo>
                <a:lnTo>
                  <a:pt x="8308903" y="2637569"/>
                </a:lnTo>
                <a:lnTo>
                  <a:pt x="8267650" y="2658944"/>
                </a:lnTo>
                <a:lnTo>
                  <a:pt x="8224044" y="2676046"/>
                </a:lnTo>
                <a:lnTo>
                  <a:pt x="8178359" y="2688602"/>
                </a:lnTo>
                <a:lnTo>
                  <a:pt x="8130869" y="2696336"/>
                </a:lnTo>
                <a:lnTo>
                  <a:pt x="8081848" y="2698975"/>
                </a:lnTo>
                <a:lnTo>
                  <a:pt x="449829" y="2698975"/>
                </a:lnTo>
                <a:lnTo>
                  <a:pt x="400808" y="2696336"/>
                </a:lnTo>
                <a:lnTo>
                  <a:pt x="353318" y="2688602"/>
                </a:lnTo>
                <a:lnTo>
                  <a:pt x="307632" y="2676046"/>
                </a:lnTo>
                <a:lnTo>
                  <a:pt x="264026" y="2658944"/>
                </a:lnTo>
                <a:lnTo>
                  <a:pt x="222773" y="2637569"/>
                </a:lnTo>
                <a:lnTo>
                  <a:pt x="184148" y="2612196"/>
                </a:lnTo>
                <a:lnTo>
                  <a:pt x="148424" y="2583098"/>
                </a:lnTo>
                <a:lnTo>
                  <a:pt x="115877" y="2550550"/>
                </a:lnTo>
                <a:lnTo>
                  <a:pt x="86779" y="2514826"/>
                </a:lnTo>
                <a:lnTo>
                  <a:pt x="61405" y="2476201"/>
                </a:lnTo>
                <a:lnTo>
                  <a:pt x="40030" y="2434948"/>
                </a:lnTo>
                <a:lnTo>
                  <a:pt x="22928" y="2391342"/>
                </a:lnTo>
                <a:lnTo>
                  <a:pt x="10373" y="2345657"/>
                </a:lnTo>
                <a:lnTo>
                  <a:pt x="2639" y="2298167"/>
                </a:lnTo>
                <a:lnTo>
                  <a:pt x="0" y="2249146"/>
                </a:lnTo>
                <a:lnTo>
                  <a:pt x="0" y="449829"/>
                </a:lnTo>
                <a:close/>
              </a:path>
            </a:pathLst>
          </a:custGeom>
          <a:ln w="10470">
            <a:solidFill>
              <a:srgbClr val="FFC000"/>
            </a:solidFill>
          </a:ln>
        </p:spPr>
        <p:txBody>
          <a:bodyPr wrap="square" lIns="0" tIns="0" rIns="0" bIns="0" rtlCol="0"/>
          <a:lstStyle/>
          <a:p>
            <a:endParaRPr/>
          </a:p>
        </p:txBody>
      </p:sp>
      <p:sp>
        <p:nvSpPr>
          <p:cNvPr id="14" name="object 14"/>
          <p:cNvSpPr txBox="1">
            <a:spLocks noGrp="1"/>
          </p:cNvSpPr>
          <p:nvPr>
            <p:ph sz="half" idx="3"/>
          </p:nvPr>
        </p:nvSpPr>
        <p:spPr>
          <a:prstGeom prst="rect">
            <a:avLst/>
          </a:prstGeom>
        </p:spPr>
        <p:txBody>
          <a:bodyPr vert="horz" wrap="square" lIns="0" tIns="199390" rIns="0" bIns="0" rtlCol="0">
            <a:spAutoFit/>
          </a:bodyPr>
          <a:lstStyle/>
          <a:p>
            <a:pPr marL="12700">
              <a:lnSpc>
                <a:spcPct val="100000"/>
              </a:lnSpc>
              <a:spcBef>
                <a:spcPts val="1570"/>
              </a:spcBef>
            </a:pPr>
            <a:r>
              <a:rPr dirty="0"/>
              <a:t>Εκλογικός</a:t>
            </a:r>
            <a:r>
              <a:rPr spc="110" dirty="0"/>
              <a:t> </a:t>
            </a:r>
            <a:r>
              <a:rPr dirty="0"/>
              <a:t>Κατάλογος</a:t>
            </a:r>
            <a:r>
              <a:rPr spc="120" dirty="0"/>
              <a:t> </a:t>
            </a:r>
            <a:r>
              <a:rPr spc="-25" dirty="0"/>
              <a:t>B’</a:t>
            </a:r>
          </a:p>
          <a:p>
            <a:pPr marL="483870" marR="5080" indent="-471805">
              <a:lnSpc>
                <a:spcPct val="119200"/>
              </a:lnSpc>
              <a:spcBef>
                <a:spcPts val="1565"/>
              </a:spcBef>
              <a:buSzPct val="120338"/>
              <a:buFont typeface="Arial"/>
              <a:buChar char="•"/>
              <a:tabLst>
                <a:tab pos="483870" algn="l"/>
              </a:tabLst>
            </a:pPr>
            <a:r>
              <a:rPr sz="2950" dirty="0">
                <a:solidFill>
                  <a:srgbClr val="2E7787"/>
                </a:solidFill>
              </a:rPr>
              <a:t>Κοινοτικοί εκλογείς</a:t>
            </a:r>
            <a:r>
              <a:rPr sz="2950" b="0" dirty="0">
                <a:solidFill>
                  <a:srgbClr val="2E7787"/>
                </a:solidFill>
                <a:latin typeface="Arial"/>
                <a:cs typeface="Arial"/>
              </a:rPr>
              <a:t>:</a:t>
            </a:r>
            <a:r>
              <a:rPr sz="2950" b="0" spc="5" dirty="0">
                <a:solidFill>
                  <a:srgbClr val="2E7787"/>
                </a:solidFill>
                <a:latin typeface="Arial"/>
                <a:cs typeface="Arial"/>
              </a:rPr>
              <a:t> </a:t>
            </a:r>
            <a:r>
              <a:rPr sz="2950" b="0" dirty="0">
                <a:solidFill>
                  <a:srgbClr val="2E7787"/>
                </a:solidFill>
                <a:latin typeface="Arial"/>
                <a:cs typeface="Arial"/>
              </a:rPr>
              <a:t>λαμβάνουν </a:t>
            </a:r>
            <a:r>
              <a:rPr sz="2950" dirty="0">
                <a:solidFill>
                  <a:srgbClr val="2E7787"/>
                </a:solidFill>
              </a:rPr>
              <a:t>1</a:t>
            </a:r>
            <a:r>
              <a:rPr sz="2950" spc="-20" dirty="0">
                <a:solidFill>
                  <a:srgbClr val="2E7787"/>
                </a:solidFill>
              </a:rPr>
              <a:t> </a:t>
            </a:r>
            <a:r>
              <a:rPr sz="2950" b="0" dirty="0">
                <a:solidFill>
                  <a:srgbClr val="2E7787"/>
                </a:solidFill>
                <a:latin typeface="Arial"/>
                <a:cs typeface="Arial"/>
              </a:rPr>
              <a:t>ψηφοδέλτιο</a:t>
            </a:r>
            <a:r>
              <a:rPr sz="2950" b="0" spc="-35" dirty="0">
                <a:solidFill>
                  <a:srgbClr val="2E7787"/>
                </a:solidFill>
                <a:latin typeface="Arial"/>
                <a:cs typeface="Arial"/>
              </a:rPr>
              <a:t> </a:t>
            </a:r>
            <a:r>
              <a:rPr sz="2650" b="0" spc="-25" dirty="0">
                <a:solidFill>
                  <a:srgbClr val="2E7787"/>
                </a:solidFill>
                <a:latin typeface="Arial"/>
                <a:cs typeface="Arial"/>
              </a:rPr>
              <a:t>για </a:t>
            </a:r>
            <a:r>
              <a:rPr sz="2650" b="0" dirty="0">
                <a:solidFill>
                  <a:srgbClr val="2E7787"/>
                </a:solidFill>
                <a:latin typeface="Arial"/>
                <a:cs typeface="Arial"/>
              </a:rPr>
              <a:t>την</a:t>
            </a:r>
            <a:r>
              <a:rPr sz="2650" b="0" spc="-100" dirty="0">
                <a:solidFill>
                  <a:srgbClr val="2E7787"/>
                </a:solidFill>
                <a:latin typeface="Arial"/>
                <a:cs typeface="Arial"/>
              </a:rPr>
              <a:t> </a:t>
            </a:r>
            <a:r>
              <a:rPr sz="2650" b="0" dirty="0">
                <a:solidFill>
                  <a:srgbClr val="2E7787"/>
                </a:solidFill>
                <a:latin typeface="Arial"/>
                <a:cs typeface="Arial"/>
              </a:rPr>
              <a:t>εκλογή</a:t>
            </a:r>
            <a:r>
              <a:rPr sz="2650" b="0" spc="-114" dirty="0">
                <a:solidFill>
                  <a:srgbClr val="2E7787"/>
                </a:solidFill>
                <a:latin typeface="Arial"/>
                <a:cs typeface="Arial"/>
              </a:rPr>
              <a:t> </a:t>
            </a:r>
            <a:r>
              <a:rPr sz="2650" b="0" dirty="0">
                <a:solidFill>
                  <a:srgbClr val="2E7787"/>
                </a:solidFill>
                <a:latin typeface="Arial"/>
                <a:cs typeface="Arial"/>
              </a:rPr>
              <a:t>Μελών</a:t>
            </a:r>
            <a:r>
              <a:rPr sz="2650" b="0" spc="-110" dirty="0">
                <a:solidFill>
                  <a:srgbClr val="2E7787"/>
                </a:solidFill>
                <a:latin typeface="Arial"/>
                <a:cs typeface="Arial"/>
              </a:rPr>
              <a:t> </a:t>
            </a:r>
            <a:r>
              <a:rPr sz="2650" b="0" dirty="0">
                <a:solidFill>
                  <a:srgbClr val="2E7787"/>
                </a:solidFill>
                <a:latin typeface="Arial"/>
                <a:cs typeface="Arial"/>
              </a:rPr>
              <a:t>του</a:t>
            </a:r>
            <a:r>
              <a:rPr sz="2650" b="0" spc="-105" dirty="0">
                <a:solidFill>
                  <a:srgbClr val="2E7787"/>
                </a:solidFill>
                <a:latin typeface="Arial"/>
                <a:cs typeface="Arial"/>
              </a:rPr>
              <a:t> </a:t>
            </a:r>
            <a:r>
              <a:rPr sz="2650" b="0" dirty="0">
                <a:solidFill>
                  <a:srgbClr val="2E7787"/>
                </a:solidFill>
                <a:latin typeface="Arial"/>
                <a:cs typeface="Arial"/>
              </a:rPr>
              <a:t>Ευρωπαϊκού</a:t>
            </a:r>
            <a:r>
              <a:rPr sz="2650" b="0" spc="-95" dirty="0">
                <a:solidFill>
                  <a:srgbClr val="2E7787"/>
                </a:solidFill>
                <a:latin typeface="Arial"/>
                <a:cs typeface="Arial"/>
              </a:rPr>
              <a:t> </a:t>
            </a:r>
            <a:r>
              <a:rPr sz="2650" b="0" spc="-10" dirty="0">
                <a:solidFill>
                  <a:srgbClr val="2E7787"/>
                </a:solidFill>
                <a:latin typeface="Arial"/>
                <a:cs typeface="Arial"/>
              </a:rPr>
              <a:t>Κοινοβουλίου</a:t>
            </a:r>
            <a:endParaRPr sz="2650">
              <a:latin typeface="Arial"/>
              <a:cs typeface="Arial"/>
            </a:endParaRPr>
          </a:p>
          <a:p>
            <a:pPr marL="577215" marR="423545" indent="244475">
              <a:lnSpc>
                <a:spcPts val="3170"/>
              </a:lnSpc>
              <a:spcBef>
                <a:spcPts val="2990"/>
              </a:spcBef>
            </a:pPr>
            <a:r>
              <a:rPr sz="2650" b="0" dirty="0">
                <a:solidFill>
                  <a:srgbClr val="2E7787"/>
                </a:solidFill>
                <a:latin typeface="Carlito"/>
                <a:cs typeface="Carlito"/>
              </a:rPr>
              <a:t>(</a:t>
            </a:r>
            <a:r>
              <a:rPr sz="2650" dirty="0">
                <a:solidFill>
                  <a:srgbClr val="2E7787"/>
                </a:solidFill>
                <a:latin typeface="Carlito"/>
                <a:cs typeface="Carlito"/>
              </a:rPr>
              <a:t>!</a:t>
            </a:r>
            <a:r>
              <a:rPr sz="2650" b="0" dirty="0">
                <a:solidFill>
                  <a:srgbClr val="2E7787"/>
                </a:solidFill>
                <a:latin typeface="Carlito"/>
                <a:cs typeface="Carlito"/>
              </a:rPr>
              <a:t>)</a:t>
            </a:r>
            <a:r>
              <a:rPr sz="2650" b="0" spc="-65" dirty="0">
                <a:solidFill>
                  <a:srgbClr val="2E7787"/>
                </a:solidFill>
                <a:latin typeface="Carlito"/>
                <a:cs typeface="Carlito"/>
              </a:rPr>
              <a:t> </a:t>
            </a:r>
            <a:r>
              <a:rPr sz="2650" b="0" dirty="0">
                <a:solidFill>
                  <a:srgbClr val="2E7787"/>
                </a:solidFill>
                <a:latin typeface="Carlito"/>
                <a:cs typeface="Carlito"/>
              </a:rPr>
              <a:t>Ο</a:t>
            </a:r>
            <a:r>
              <a:rPr sz="2650" b="0" spc="-60" dirty="0">
                <a:solidFill>
                  <a:srgbClr val="2E7787"/>
                </a:solidFill>
                <a:latin typeface="Carlito"/>
                <a:cs typeface="Carlito"/>
              </a:rPr>
              <a:t> </a:t>
            </a:r>
            <a:r>
              <a:rPr sz="2650" b="0" spc="-10" dirty="0">
                <a:solidFill>
                  <a:srgbClr val="2E7787"/>
                </a:solidFill>
                <a:latin typeface="Carlito"/>
                <a:cs typeface="Carlito"/>
              </a:rPr>
              <a:t>αριθμός</a:t>
            </a:r>
            <a:r>
              <a:rPr sz="2650" b="0" spc="-75" dirty="0">
                <a:solidFill>
                  <a:srgbClr val="2E7787"/>
                </a:solidFill>
                <a:latin typeface="Carlito"/>
                <a:cs typeface="Carlito"/>
              </a:rPr>
              <a:t> </a:t>
            </a:r>
            <a:r>
              <a:rPr sz="2650" b="0" spc="-10" dirty="0">
                <a:solidFill>
                  <a:srgbClr val="2E7787"/>
                </a:solidFill>
                <a:latin typeface="Carlito"/>
                <a:cs typeface="Carlito"/>
              </a:rPr>
              <a:t>δελτίου</a:t>
            </a:r>
            <a:r>
              <a:rPr sz="2650" b="0" spc="-60" dirty="0">
                <a:solidFill>
                  <a:srgbClr val="2E7787"/>
                </a:solidFill>
                <a:latin typeface="Carlito"/>
                <a:cs typeface="Carlito"/>
              </a:rPr>
              <a:t> </a:t>
            </a:r>
            <a:r>
              <a:rPr sz="2650" b="0" spc="-20" dirty="0">
                <a:solidFill>
                  <a:srgbClr val="2E7787"/>
                </a:solidFill>
                <a:latin typeface="Carlito"/>
                <a:cs typeface="Carlito"/>
              </a:rPr>
              <a:t>ταυτότητας</a:t>
            </a:r>
            <a:r>
              <a:rPr sz="2650" b="0" spc="-60" dirty="0">
                <a:solidFill>
                  <a:srgbClr val="2E7787"/>
                </a:solidFill>
                <a:latin typeface="Carlito"/>
                <a:cs typeface="Carlito"/>
              </a:rPr>
              <a:t> </a:t>
            </a:r>
            <a:r>
              <a:rPr sz="2650" b="0" dirty="0">
                <a:solidFill>
                  <a:srgbClr val="2E7787"/>
                </a:solidFill>
                <a:latin typeface="Carlito"/>
                <a:cs typeface="Carlito"/>
              </a:rPr>
              <a:t>Ε/Κ</a:t>
            </a:r>
            <a:r>
              <a:rPr sz="2650" b="0" spc="-60" dirty="0">
                <a:solidFill>
                  <a:srgbClr val="2E7787"/>
                </a:solidFill>
                <a:latin typeface="Carlito"/>
                <a:cs typeface="Carlito"/>
              </a:rPr>
              <a:t> </a:t>
            </a:r>
            <a:r>
              <a:rPr sz="2650" b="0" dirty="0">
                <a:solidFill>
                  <a:srgbClr val="2E7787"/>
                </a:solidFill>
                <a:latin typeface="Carlito"/>
                <a:cs typeface="Carlito"/>
              </a:rPr>
              <a:t>&amp;</a:t>
            </a:r>
            <a:r>
              <a:rPr sz="2650" b="0" spc="-60" dirty="0">
                <a:solidFill>
                  <a:srgbClr val="2E7787"/>
                </a:solidFill>
                <a:latin typeface="Carlito"/>
                <a:cs typeface="Carlito"/>
              </a:rPr>
              <a:t> </a:t>
            </a:r>
            <a:r>
              <a:rPr sz="2650" b="0" spc="-20" dirty="0">
                <a:solidFill>
                  <a:srgbClr val="2E7787"/>
                </a:solidFill>
                <a:latin typeface="Carlito"/>
                <a:cs typeface="Carlito"/>
              </a:rPr>
              <a:t>Τ/Κ</a:t>
            </a:r>
            <a:r>
              <a:rPr sz="2650" b="0" spc="-60" dirty="0">
                <a:solidFill>
                  <a:srgbClr val="2E7787"/>
                </a:solidFill>
                <a:latin typeface="Carlito"/>
                <a:cs typeface="Carlito"/>
              </a:rPr>
              <a:t> </a:t>
            </a:r>
            <a:r>
              <a:rPr sz="2650" b="0" dirty="0">
                <a:solidFill>
                  <a:srgbClr val="2E7787"/>
                </a:solidFill>
                <a:latin typeface="Carlito"/>
                <a:cs typeface="Carlito"/>
              </a:rPr>
              <a:t>που</a:t>
            </a:r>
            <a:r>
              <a:rPr sz="2650" b="0" spc="-60" dirty="0">
                <a:solidFill>
                  <a:srgbClr val="2E7787"/>
                </a:solidFill>
                <a:latin typeface="Carlito"/>
                <a:cs typeface="Carlito"/>
              </a:rPr>
              <a:t> </a:t>
            </a:r>
            <a:r>
              <a:rPr sz="2650" b="0" spc="-10" dirty="0">
                <a:solidFill>
                  <a:srgbClr val="2E7787"/>
                </a:solidFill>
                <a:latin typeface="Carlito"/>
                <a:cs typeface="Carlito"/>
              </a:rPr>
              <a:t>έχουν δηλώσει</a:t>
            </a:r>
            <a:r>
              <a:rPr sz="2650" b="0" spc="-85" dirty="0">
                <a:solidFill>
                  <a:srgbClr val="2E7787"/>
                </a:solidFill>
                <a:latin typeface="Carlito"/>
                <a:cs typeface="Carlito"/>
              </a:rPr>
              <a:t> </a:t>
            </a:r>
            <a:r>
              <a:rPr sz="2650" b="0" dirty="0">
                <a:solidFill>
                  <a:srgbClr val="2E7787"/>
                </a:solidFill>
                <a:latin typeface="Carlito"/>
                <a:cs typeface="Carlito"/>
              </a:rPr>
              <a:t>να</a:t>
            </a:r>
            <a:r>
              <a:rPr sz="2650" b="0" spc="-75" dirty="0">
                <a:solidFill>
                  <a:srgbClr val="2E7787"/>
                </a:solidFill>
                <a:latin typeface="Carlito"/>
                <a:cs typeface="Carlito"/>
              </a:rPr>
              <a:t> </a:t>
            </a:r>
            <a:r>
              <a:rPr sz="2650" b="0" dirty="0">
                <a:solidFill>
                  <a:srgbClr val="2E7787"/>
                </a:solidFill>
                <a:latin typeface="Carlito"/>
                <a:cs typeface="Carlito"/>
              </a:rPr>
              <a:t>ψηφίσουν</a:t>
            </a:r>
            <a:r>
              <a:rPr sz="2650" b="0" spc="-75" dirty="0">
                <a:solidFill>
                  <a:srgbClr val="2E7787"/>
                </a:solidFill>
                <a:latin typeface="Carlito"/>
                <a:cs typeface="Carlito"/>
              </a:rPr>
              <a:t> </a:t>
            </a:r>
            <a:r>
              <a:rPr sz="2650" b="0" dirty="0">
                <a:solidFill>
                  <a:srgbClr val="2E7787"/>
                </a:solidFill>
                <a:latin typeface="Carlito"/>
                <a:cs typeface="Carlito"/>
              </a:rPr>
              <a:t>σε</a:t>
            </a:r>
            <a:r>
              <a:rPr sz="2650" b="0" spc="-75" dirty="0">
                <a:solidFill>
                  <a:srgbClr val="2E7787"/>
                </a:solidFill>
                <a:latin typeface="Carlito"/>
                <a:cs typeface="Carlito"/>
              </a:rPr>
              <a:t> </a:t>
            </a:r>
            <a:r>
              <a:rPr sz="2650" b="0" spc="-20" dirty="0">
                <a:solidFill>
                  <a:srgbClr val="2E7787"/>
                </a:solidFill>
                <a:latin typeface="Carlito"/>
                <a:cs typeface="Carlito"/>
              </a:rPr>
              <a:t>εκλογικό</a:t>
            </a:r>
            <a:r>
              <a:rPr sz="2650" b="0" spc="-85" dirty="0">
                <a:solidFill>
                  <a:srgbClr val="2E7787"/>
                </a:solidFill>
                <a:latin typeface="Carlito"/>
                <a:cs typeface="Carlito"/>
              </a:rPr>
              <a:t> </a:t>
            </a:r>
            <a:r>
              <a:rPr sz="2650" b="0" dirty="0">
                <a:solidFill>
                  <a:srgbClr val="2E7787"/>
                </a:solidFill>
                <a:latin typeface="Carlito"/>
                <a:cs typeface="Carlito"/>
              </a:rPr>
              <a:t>κέντρο</a:t>
            </a:r>
            <a:r>
              <a:rPr sz="2650" b="0" spc="-80" dirty="0">
                <a:solidFill>
                  <a:srgbClr val="2E7787"/>
                </a:solidFill>
                <a:latin typeface="Carlito"/>
                <a:cs typeface="Carlito"/>
              </a:rPr>
              <a:t> </a:t>
            </a:r>
            <a:r>
              <a:rPr sz="2650" b="0" dirty="0">
                <a:solidFill>
                  <a:srgbClr val="2E7787"/>
                </a:solidFill>
                <a:latin typeface="Carlito"/>
                <a:cs typeface="Carlito"/>
              </a:rPr>
              <a:t>του</a:t>
            </a:r>
            <a:r>
              <a:rPr sz="2650" b="0" spc="-75" dirty="0">
                <a:solidFill>
                  <a:srgbClr val="2E7787"/>
                </a:solidFill>
                <a:latin typeface="Carlito"/>
                <a:cs typeface="Carlito"/>
              </a:rPr>
              <a:t> </a:t>
            </a:r>
            <a:r>
              <a:rPr sz="2650" b="0" spc="-10" dirty="0">
                <a:solidFill>
                  <a:srgbClr val="2E7787"/>
                </a:solidFill>
                <a:latin typeface="Carlito"/>
                <a:cs typeface="Carlito"/>
              </a:rPr>
              <a:t>εξωτερικού</a:t>
            </a:r>
            <a:endParaRPr sz="2650">
              <a:latin typeface="Carlito"/>
              <a:cs typeface="Carlito"/>
            </a:endParaRPr>
          </a:p>
          <a:p>
            <a:pPr marL="144780" algn="ctr">
              <a:lnSpc>
                <a:spcPts val="3050"/>
              </a:lnSpc>
            </a:pPr>
            <a:r>
              <a:rPr sz="2650" b="0" dirty="0">
                <a:solidFill>
                  <a:srgbClr val="2E7787"/>
                </a:solidFill>
                <a:latin typeface="Carlito"/>
                <a:cs typeface="Carlito"/>
              </a:rPr>
              <a:t>ή</a:t>
            </a:r>
            <a:r>
              <a:rPr sz="2650" b="0" spc="-45" dirty="0">
                <a:solidFill>
                  <a:srgbClr val="2E7787"/>
                </a:solidFill>
                <a:latin typeface="Carlito"/>
                <a:cs typeface="Carlito"/>
              </a:rPr>
              <a:t> </a:t>
            </a:r>
            <a:r>
              <a:rPr sz="2650" b="0" dirty="0">
                <a:solidFill>
                  <a:srgbClr val="2E7787"/>
                </a:solidFill>
                <a:latin typeface="Carlito"/>
                <a:cs typeface="Carlito"/>
              </a:rPr>
              <a:t>για</a:t>
            </a:r>
            <a:r>
              <a:rPr sz="2650" b="0" spc="-45" dirty="0">
                <a:solidFill>
                  <a:srgbClr val="2E7787"/>
                </a:solidFill>
                <a:latin typeface="Carlito"/>
                <a:cs typeface="Carlito"/>
              </a:rPr>
              <a:t> </a:t>
            </a:r>
            <a:r>
              <a:rPr sz="2650" b="0" spc="-20" dirty="0">
                <a:solidFill>
                  <a:srgbClr val="2E7787"/>
                </a:solidFill>
                <a:latin typeface="Carlito"/>
                <a:cs typeface="Carlito"/>
              </a:rPr>
              <a:t>Ευρωβουλευτές</a:t>
            </a:r>
            <a:r>
              <a:rPr sz="2650" b="0" spc="-75" dirty="0">
                <a:solidFill>
                  <a:srgbClr val="2E7787"/>
                </a:solidFill>
                <a:latin typeface="Carlito"/>
                <a:cs typeface="Carlito"/>
              </a:rPr>
              <a:t> </a:t>
            </a:r>
            <a:r>
              <a:rPr sz="2650" b="0" dirty="0">
                <a:solidFill>
                  <a:srgbClr val="2E7787"/>
                </a:solidFill>
                <a:latin typeface="Carlito"/>
                <a:cs typeface="Carlito"/>
              </a:rPr>
              <a:t>άλλης</a:t>
            </a:r>
            <a:r>
              <a:rPr sz="2650" b="0" spc="-45" dirty="0">
                <a:solidFill>
                  <a:srgbClr val="2E7787"/>
                </a:solidFill>
                <a:latin typeface="Carlito"/>
                <a:cs typeface="Carlito"/>
              </a:rPr>
              <a:t> </a:t>
            </a:r>
            <a:r>
              <a:rPr sz="2650" b="0" dirty="0">
                <a:solidFill>
                  <a:srgbClr val="2E7787"/>
                </a:solidFill>
                <a:latin typeface="Carlito"/>
                <a:cs typeface="Carlito"/>
              </a:rPr>
              <a:t>χώρας</a:t>
            </a:r>
            <a:r>
              <a:rPr sz="2650" b="0" spc="-60" dirty="0">
                <a:solidFill>
                  <a:srgbClr val="2E7787"/>
                </a:solidFill>
                <a:latin typeface="Carlito"/>
                <a:cs typeface="Carlito"/>
              </a:rPr>
              <a:t> </a:t>
            </a:r>
            <a:r>
              <a:rPr sz="2650" b="0" dirty="0">
                <a:solidFill>
                  <a:srgbClr val="2E7787"/>
                </a:solidFill>
                <a:latin typeface="Carlito"/>
                <a:cs typeface="Carlito"/>
              </a:rPr>
              <a:t>της</a:t>
            </a:r>
            <a:r>
              <a:rPr sz="2650" b="0" spc="-45" dirty="0">
                <a:solidFill>
                  <a:srgbClr val="2E7787"/>
                </a:solidFill>
                <a:latin typeface="Carlito"/>
                <a:cs typeface="Carlito"/>
              </a:rPr>
              <a:t> </a:t>
            </a:r>
            <a:r>
              <a:rPr sz="2650" b="0" dirty="0">
                <a:solidFill>
                  <a:srgbClr val="2E7787"/>
                </a:solidFill>
                <a:latin typeface="Carlito"/>
                <a:cs typeface="Carlito"/>
              </a:rPr>
              <a:t>Ε.Ε.</a:t>
            </a:r>
            <a:r>
              <a:rPr sz="2650" b="0" spc="-45" dirty="0">
                <a:solidFill>
                  <a:srgbClr val="2E7787"/>
                </a:solidFill>
                <a:latin typeface="Carlito"/>
                <a:cs typeface="Carlito"/>
              </a:rPr>
              <a:t> </a:t>
            </a:r>
            <a:r>
              <a:rPr sz="2650" b="0" dirty="0">
                <a:solidFill>
                  <a:srgbClr val="2E7787"/>
                </a:solidFill>
                <a:latin typeface="Carlito"/>
                <a:cs typeface="Carlito"/>
              </a:rPr>
              <a:t>θα</a:t>
            </a:r>
            <a:r>
              <a:rPr sz="2650" b="0" spc="-45" dirty="0">
                <a:solidFill>
                  <a:srgbClr val="2E7787"/>
                </a:solidFill>
                <a:latin typeface="Carlito"/>
                <a:cs typeface="Carlito"/>
              </a:rPr>
              <a:t> </a:t>
            </a:r>
            <a:r>
              <a:rPr sz="2650" b="0" spc="-10" dirty="0">
                <a:solidFill>
                  <a:srgbClr val="2E7787"/>
                </a:solidFill>
                <a:latin typeface="Carlito"/>
                <a:cs typeface="Carlito"/>
              </a:rPr>
              <a:t>εμφανίζεται</a:t>
            </a:r>
            <a:endParaRPr sz="2650">
              <a:latin typeface="Carlito"/>
              <a:cs typeface="Carlito"/>
            </a:endParaRPr>
          </a:p>
          <a:p>
            <a:pPr marL="969010" marR="815975" indent="-1270" algn="ctr">
              <a:lnSpc>
                <a:spcPct val="99600"/>
              </a:lnSpc>
              <a:spcBef>
                <a:spcPts val="5"/>
              </a:spcBef>
            </a:pPr>
            <a:r>
              <a:rPr sz="2650" b="0" spc="-10" dirty="0">
                <a:solidFill>
                  <a:srgbClr val="2E7787"/>
                </a:solidFill>
                <a:latin typeface="Carlito"/>
                <a:cs typeface="Carlito"/>
              </a:rPr>
              <a:t>τονισμένος</a:t>
            </a:r>
            <a:r>
              <a:rPr sz="2650" b="0" spc="-85" dirty="0">
                <a:solidFill>
                  <a:srgbClr val="2E7787"/>
                </a:solidFill>
                <a:latin typeface="Carlito"/>
                <a:cs typeface="Carlito"/>
              </a:rPr>
              <a:t> </a:t>
            </a:r>
            <a:r>
              <a:rPr sz="2650" b="0" dirty="0">
                <a:solidFill>
                  <a:srgbClr val="2E7787"/>
                </a:solidFill>
                <a:latin typeface="Carlito"/>
                <a:cs typeface="Carlito"/>
              </a:rPr>
              <a:t>(bold)</a:t>
            </a:r>
            <a:r>
              <a:rPr sz="2650" b="0" spc="-50" dirty="0">
                <a:solidFill>
                  <a:srgbClr val="2E7787"/>
                </a:solidFill>
                <a:latin typeface="Carlito"/>
                <a:cs typeface="Carlito"/>
              </a:rPr>
              <a:t> </a:t>
            </a:r>
            <a:r>
              <a:rPr sz="2650" b="0" dirty="0">
                <a:solidFill>
                  <a:srgbClr val="2E7787"/>
                </a:solidFill>
                <a:latin typeface="Carlito"/>
                <a:cs typeface="Carlito"/>
              </a:rPr>
              <a:t>και</a:t>
            </a:r>
            <a:r>
              <a:rPr sz="2650" b="0" spc="-70" dirty="0">
                <a:solidFill>
                  <a:srgbClr val="2E7787"/>
                </a:solidFill>
                <a:latin typeface="Carlito"/>
                <a:cs typeface="Carlito"/>
              </a:rPr>
              <a:t> </a:t>
            </a:r>
            <a:r>
              <a:rPr sz="2650" b="0" dirty="0">
                <a:solidFill>
                  <a:srgbClr val="2E7787"/>
                </a:solidFill>
                <a:latin typeface="Carlito"/>
                <a:cs typeface="Carlito"/>
              </a:rPr>
              <a:t>δεν</a:t>
            </a:r>
            <a:r>
              <a:rPr sz="2650" b="0" spc="-70" dirty="0">
                <a:solidFill>
                  <a:srgbClr val="2E7787"/>
                </a:solidFill>
                <a:latin typeface="Carlito"/>
                <a:cs typeface="Carlito"/>
              </a:rPr>
              <a:t> </a:t>
            </a:r>
            <a:r>
              <a:rPr sz="2650" b="0" dirty="0">
                <a:solidFill>
                  <a:srgbClr val="2E7787"/>
                </a:solidFill>
                <a:latin typeface="Carlito"/>
                <a:cs typeface="Carlito"/>
              </a:rPr>
              <a:t>θα</a:t>
            </a:r>
            <a:r>
              <a:rPr sz="2650" b="0" spc="-75" dirty="0">
                <a:solidFill>
                  <a:srgbClr val="2E7787"/>
                </a:solidFill>
                <a:latin typeface="Carlito"/>
                <a:cs typeface="Carlito"/>
              </a:rPr>
              <a:t> </a:t>
            </a:r>
            <a:r>
              <a:rPr sz="2650" b="0" dirty="0">
                <a:solidFill>
                  <a:srgbClr val="2E7787"/>
                </a:solidFill>
                <a:latin typeface="Carlito"/>
                <a:cs typeface="Carlito"/>
              </a:rPr>
              <a:t>πρέπει</a:t>
            </a:r>
            <a:r>
              <a:rPr sz="2650" b="0" spc="-85" dirty="0">
                <a:solidFill>
                  <a:srgbClr val="2E7787"/>
                </a:solidFill>
                <a:latin typeface="Carlito"/>
                <a:cs typeface="Carlito"/>
              </a:rPr>
              <a:t> </a:t>
            </a:r>
            <a:r>
              <a:rPr sz="2650" b="0" dirty="0">
                <a:solidFill>
                  <a:srgbClr val="2E7787"/>
                </a:solidFill>
                <a:latin typeface="Carlito"/>
                <a:cs typeface="Carlito"/>
              </a:rPr>
              <a:t>να</a:t>
            </a:r>
            <a:r>
              <a:rPr sz="2650" b="0" spc="-70" dirty="0">
                <a:solidFill>
                  <a:srgbClr val="2E7787"/>
                </a:solidFill>
                <a:latin typeface="Carlito"/>
                <a:cs typeface="Carlito"/>
              </a:rPr>
              <a:t> </a:t>
            </a:r>
            <a:r>
              <a:rPr sz="2650" b="0" dirty="0">
                <a:solidFill>
                  <a:srgbClr val="2E7787"/>
                </a:solidFill>
                <a:latin typeface="Carlito"/>
                <a:cs typeface="Carlito"/>
              </a:rPr>
              <a:t>τους</a:t>
            </a:r>
            <a:r>
              <a:rPr sz="2650" b="0" spc="-75" dirty="0">
                <a:solidFill>
                  <a:srgbClr val="2E7787"/>
                </a:solidFill>
                <a:latin typeface="Carlito"/>
                <a:cs typeface="Carlito"/>
              </a:rPr>
              <a:t> </a:t>
            </a:r>
            <a:r>
              <a:rPr sz="2650" b="0" spc="-10" dirty="0">
                <a:solidFill>
                  <a:srgbClr val="2E7787"/>
                </a:solidFill>
                <a:latin typeface="Carlito"/>
                <a:cs typeface="Carlito"/>
              </a:rPr>
              <a:t>δοθεί </a:t>
            </a:r>
            <a:r>
              <a:rPr sz="2650" b="0" spc="-20" dirty="0">
                <a:solidFill>
                  <a:srgbClr val="2E7787"/>
                </a:solidFill>
                <a:latin typeface="Carlito"/>
                <a:cs typeface="Carlito"/>
              </a:rPr>
              <a:t>ψηφοδέλτιο</a:t>
            </a:r>
            <a:r>
              <a:rPr sz="2650" b="0" spc="-95" dirty="0">
                <a:solidFill>
                  <a:srgbClr val="2E7787"/>
                </a:solidFill>
                <a:latin typeface="Carlito"/>
                <a:cs typeface="Carlito"/>
              </a:rPr>
              <a:t> </a:t>
            </a:r>
            <a:r>
              <a:rPr sz="2650" b="0" dirty="0">
                <a:solidFill>
                  <a:srgbClr val="2E7787"/>
                </a:solidFill>
                <a:latin typeface="Carlito"/>
                <a:cs typeface="Carlito"/>
              </a:rPr>
              <a:t>για</a:t>
            </a:r>
            <a:r>
              <a:rPr sz="2650" b="0" spc="-100" dirty="0">
                <a:solidFill>
                  <a:srgbClr val="2E7787"/>
                </a:solidFill>
                <a:latin typeface="Carlito"/>
                <a:cs typeface="Carlito"/>
              </a:rPr>
              <a:t> </a:t>
            </a:r>
            <a:r>
              <a:rPr sz="2650" b="0" dirty="0">
                <a:solidFill>
                  <a:srgbClr val="2E7787"/>
                </a:solidFill>
                <a:latin typeface="Carlito"/>
                <a:cs typeface="Carlito"/>
              </a:rPr>
              <a:t>την</a:t>
            </a:r>
            <a:r>
              <a:rPr sz="2650" b="0" spc="-90" dirty="0">
                <a:solidFill>
                  <a:srgbClr val="2E7787"/>
                </a:solidFill>
                <a:latin typeface="Carlito"/>
                <a:cs typeface="Carlito"/>
              </a:rPr>
              <a:t> </a:t>
            </a:r>
            <a:r>
              <a:rPr sz="2650" b="0" dirty="0">
                <a:solidFill>
                  <a:srgbClr val="2E7787"/>
                </a:solidFill>
                <a:latin typeface="Carlito"/>
                <a:cs typeface="Carlito"/>
              </a:rPr>
              <a:t>εκλογή</a:t>
            </a:r>
            <a:r>
              <a:rPr sz="2650" b="0" spc="-90" dirty="0">
                <a:solidFill>
                  <a:srgbClr val="2E7787"/>
                </a:solidFill>
                <a:latin typeface="Carlito"/>
                <a:cs typeface="Carlito"/>
              </a:rPr>
              <a:t> </a:t>
            </a:r>
            <a:r>
              <a:rPr sz="2650" b="0" dirty="0">
                <a:solidFill>
                  <a:srgbClr val="2E7787"/>
                </a:solidFill>
                <a:latin typeface="Carlito"/>
                <a:cs typeface="Carlito"/>
              </a:rPr>
              <a:t>Μελών</a:t>
            </a:r>
            <a:r>
              <a:rPr sz="2650" b="0" spc="-100" dirty="0">
                <a:solidFill>
                  <a:srgbClr val="2E7787"/>
                </a:solidFill>
                <a:latin typeface="Carlito"/>
                <a:cs typeface="Carlito"/>
              </a:rPr>
              <a:t> </a:t>
            </a:r>
            <a:r>
              <a:rPr sz="2650" b="0" dirty="0">
                <a:solidFill>
                  <a:srgbClr val="2E7787"/>
                </a:solidFill>
                <a:latin typeface="Carlito"/>
                <a:cs typeface="Carlito"/>
              </a:rPr>
              <a:t>του</a:t>
            </a:r>
            <a:r>
              <a:rPr sz="2650" b="0" spc="-90" dirty="0">
                <a:solidFill>
                  <a:srgbClr val="2E7787"/>
                </a:solidFill>
                <a:latin typeface="Carlito"/>
                <a:cs typeface="Carlito"/>
              </a:rPr>
              <a:t> </a:t>
            </a:r>
            <a:r>
              <a:rPr sz="2650" b="0" spc="-10" dirty="0">
                <a:solidFill>
                  <a:srgbClr val="2E7787"/>
                </a:solidFill>
                <a:latin typeface="Carlito"/>
                <a:cs typeface="Carlito"/>
              </a:rPr>
              <a:t>Ευρωπαϊκού Κοινοβουλίου</a:t>
            </a:r>
            <a:endParaRPr sz="2650">
              <a:latin typeface="Carlito"/>
              <a:cs typeface="Carlito"/>
            </a:endParaRPr>
          </a:p>
          <a:p>
            <a:pPr marL="603885" marR="452120" algn="ctr">
              <a:lnSpc>
                <a:spcPts val="3170"/>
              </a:lnSpc>
              <a:spcBef>
                <a:spcPts val="2460"/>
              </a:spcBef>
            </a:pPr>
            <a:r>
              <a:rPr sz="2650" b="0" dirty="0">
                <a:solidFill>
                  <a:srgbClr val="2E7787"/>
                </a:solidFill>
                <a:latin typeface="Carlito"/>
                <a:cs typeface="Carlito"/>
              </a:rPr>
              <a:t>(</a:t>
            </a:r>
            <a:r>
              <a:rPr sz="2650" dirty="0">
                <a:solidFill>
                  <a:srgbClr val="2E7787"/>
                </a:solidFill>
                <a:latin typeface="Carlito"/>
                <a:cs typeface="Carlito"/>
              </a:rPr>
              <a:t>!</a:t>
            </a:r>
            <a:r>
              <a:rPr sz="2650" b="0" dirty="0">
                <a:solidFill>
                  <a:srgbClr val="2E7787"/>
                </a:solidFill>
                <a:latin typeface="Carlito"/>
                <a:cs typeface="Carlito"/>
              </a:rPr>
              <a:t>)</a:t>
            </a:r>
            <a:r>
              <a:rPr sz="2650" b="0" spc="-60" dirty="0">
                <a:solidFill>
                  <a:srgbClr val="2E7787"/>
                </a:solidFill>
                <a:latin typeface="Carlito"/>
                <a:cs typeface="Carlito"/>
              </a:rPr>
              <a:t> </a:t>
            </a:r>
            <a:r>
              <a:rPr sz="2650" b="0" spc="-30" dirty="0">
                <a:solidFill>
                  <a:srgbClr val="2E7787"/>
                </a:solidFill>
                <a:latin typeface="Carlito"/>
                <a:cs typeface="Carlito"/>
              </a:rPr>
              <a:t>Κοινοτικοί</a:t>
            </a:r>
            <a:r>
              <a:rPr sz="2650" b="0" spc="-75" dirty="0">
                <a:solidFill>
                  <a:srgbClr val="2E7787"/>
                </a:solidFill>
                <a:latin typeface="Carlito"/>
                <a:cs typeface="Carlito"/>
              </a:rPr>
              <a:t> </a:t>
            </a:r>
            <a:r>
              <a:rPr sz="2650" b="0" spc="-10" dirty="0">
                <a:solidFill>
                  <a:srgbClr val="2E7787"/>
                </a:solidFill>
                <a:latin typeface="Carlito"/>
                <a:cs typeface="Carlito"/>
              </a:rPr>
              <a:t>εκλογείς</a:t>
            </a:r>
            <a:r>
              <a:rPr sz="2650" b="0" spc="-80" dirty="0">
                <a:solidFill>
                  <a:srgbClr val="2E7787"/>
                </a:solidFill>
                <a:latin typeface="Carlito"/>
                <a:cs typeface="Carlito"/>
              </a:rPr>
              <a:t> </a:t>
            </a:r>
            <a:r>
              <a:rPr sz="2650" b="0" dirty="0">
                <a:solidFill>
                  <a:srgbClr val="2E7787"/>
                </a:solidFill>
                <a:latin typeface="Carlito"/>
                <a:cs typeface="Carlito"/>
              </a:rPr>
              <a:t>που</a:t>
            </a:r>
            <a:r>
              <a:rPr sz="2650" b="0" spc="-55" dirty="0">
                <a:solidFill>
                  <a:srgbClr val="2E7787"/>
                </a:solidFill>
                <a:latin typeface="Carlito"/>
                <a:cs typeface="Carlito"/>
              </a:rPr>
              <a:t> </a:t>
            </a:r>
            <a:r>
              <a:rPr sz="2650" b="0" dirty="0">
                <a:solidFill>
                  <a:srgbClr val="2E7787"/>
                </a:solidFill>
                <a:latin typeface="Carlito"/>
                <a:cs typeface="Carlito"/>
              </a:rPr>
              <a:t>είναι</a:t>
            </a:r>
            <a:r>
              <a:rPr sz="2650" b="0" spc="-55" dirty="0">
                <a:solidFill>
                  <a:srgbClr val="2E7787"/>
                </a:solidFill>
                <a:latin typeface="Carlito"/>
                <a:cs typeface="Carlito"/>
              </a:rPr>
              <a:t> </a:t>
            </a:r>
            <a:r>
              <a:rPr sz="2650" b="0" spc="-20" dirty="0">
                <a:solidFill>
                  <a:srgbClr val="2E7787"/>
                </a:solidFill>
                <a:latin typeface="Carlito"/>
                <a:cs typeface="Carlito"/>
              </a:rPr>
              <a:t>εγγεγραμμένοι</a:t>
            </a:r>
            <a:r>
              <a:rPr sz="2650" b="0" spc="-80" dirty="0">
                <a:solidFill>
                  <a:srgbClr val="2E7787"/>
                </a:solidFill>
                <a:latin typeface="Carlito"/>
                <a:cs typeface="Carlito"/>
              </a:rPr>
              <a:t> </a:t>
            </a:r>
            <a:r>
              <a:rPr sz="2650" b="0" dirty="0">
                <a:solidFill>
                  <a:srgbClr val="2E7787"/>
                </a:solidFill>
                <a:latin typeface="Carlito"/>
                <a:cs typeface="Carlito"/>
              </a:rPr>
              <a:t>και</a:t>
            </a:r>
            <a:r>
              <a:rPr sz="2650" b="0" spc="-55" dirty="0">
                <a:solidFill>
                  <a:srgbClr val="2E7787"/>
                </a:solidFill>
                <a:latin typeface="Carlito"/>
                <a:cs typeface="Carlito"/>
              </a:rPr>
              <a:t> </a:t>
            </a:r>
            <a:r>
              <a:rPr sz="2650" b="0" spc="-10" dirty="0">
                <a:solidFill>
                  <a:srgbClr val="2E7787"/>
                </a:solidFill>
                <a:latin typeface="Carlito"/>
                <a:cs typeface="Carlito"/>
              </a:rPr>
              <a:t>στους </a:t>
            </a:r>
            <a:r>
              <a:rPr sz="2650" b="0" dirty="0">
                <a:solidFill>
                  <a:srgbClr val="2E7787"/>
                </a:solidFill>
                <a:latin typeface="Carlito"/>
                <a:cs typeface="Carlito"/>
              </a:rPr>
              <a:t>δύο</a:t>
            </a:r>
            <a:r>
              <a:rPr sz="2650" b="0" spc="-70" dirty="0">
                <a:solidFill>
                  <a:srgbClr val="2E7787"/>
                </a:solidFill>
                <a:latin typeface="Carlito"/>
                <a:cs typeface="Carlito"/>
              </a:rPr>
              <a:t> </a:t>
            </a:r>
            <a:r>
              <a:rPr sz="2650" b="0" spc="-20" dirty="0">
                <a:solidFill>
                  <a:srgbClr val="2E7787"/>
                </a:solidFill>
                <a:latin typeface="Carlito"/>
                <a:cs typeface="Carlito"/>
              </a:rPr>
              <a:t>εκλογικούς</a:t>
            </a:r>
            <a:r>
              <a:rPr sz="2650" b="0" spc="-70" dirty="0">
                <a:solidFill>
                  <a:srgbClr val="2E7787"/>
                </a:solidFill>
                <a:latin typeface="Carlito"/>
                <a:cs typeface="Carlito"/>
              </a:rPr>
              <a:t> </a:t>
            </a:r>
            <a:r>
              <a:rPr sz="2650" b="0" spc="-20" dirty="0">
                <a:solidFill>
                  <a:srgbClr val="2E7787"/>
                </a:solidFill>
                <a:latin typeface="Carlito"/>
                <a:cs typeface="Carlito"/>
              </a:rPr>
              <a:t>καταλόγους,</a:t>
            </a:r>
            <a:r>
              <a:rPr sz="2650" b="0" spc="-85" dirty="0">
                <a:solidFill>
                  <a:srgbClr val="2E7787"/>
                </a:solidFill>
                <a:latin typeface="Carlito"/>
                <a:cs typeface="Carlito"/>
              </a:rPr>
              <a:t> </a:t>
            </a:r>
            <a:r>
              <a:rPr sz="2650" b="0" spc="-10" dirty="0">
                <a:solidFill>
                  <a:srgbClr val="2E7787"/>
                </a:solidFill>
                <a:latin typeface="Carlito"/>
                <a:cs typeface="Carlito"/>
              </a:rPr>
              <a:t>λαμβάνουν</a:t>
            </a:r>
            <a:r>
              <a:rPr sz="2650" b="0" spc="-75" dirty="0">
                <a:solidFill>
                  <a:srgbClr val="2E7787"/>
                </a:solidFill>
                <a:latin typeface="Carlito"/>
                <a:cs typeface="Carlito"/>
              </a:rPr>
              <a:t> </a:t>
            </a:r>
            <a:r>
              <a:rPr sz="2650" b="0" dirty="0">
                <a:solidFill>
                  <a:srgbClr val="2E7787"/>
                </a:solidFill>
                <a:latin typeface="Carlito"/>
                <a:cs typeface="Carlito"/>
              </a:rPr>
              <a:t>όλα</a:t>
            </a:r>
            <a:r>
              <a:rPr sz="2650" b="0" spc="-80" dirty="0">
                <a:solidFill>
                  <a:srgbClr val="2E7787"/>
                </a:solidFill>
                <a:latin typeface="Carlito"/>
                <a:cs typeface="Carlito"/>
              </a:rPr>
              <a:t> </a:t>
            </a:r>
            <a:r>
              <a:rPr sz="2650" b="0" spc="-25" dirty="0">
                <a:solidFill>
                  <a:srgbClr val="2E7787"/>
                </a:solidFill>
                <a:latin typeface="Carlito"/>
                <a:cs typeface="Carlito"/>
              </a:rPr>
              <a:t>τα</a:t>
            </a:r>
            <a:endParaRPr sz="2650">
              <a:latin typeface="Carlito"/>
              <a:cs typeface="Carlito"/>
            </a:endParaRPr>
          </a:p>
          <a:p>
            <a:pPr marL="147320" algn="ctr">
              <a:lnSpc>
                <a:spcPts val="3060"/>
              </a:lnSpc>
            </a:pPr>
            <a:r>
              <a:rPr sz="2650" b="0" spc="-10" dirty="0">
                <a:solidFill>
                  <a:srgbClr val="2E7787"/>
                </a:solidFill>
                <a:latin typeface="Carlito"/>
                <a:cs typeface="Carlito"/>
              </a:rPr>
              <a:t>ψηφοδέλτια</a:t>
            </a:r>
            <a:endParaRPr sz="2650">
              <a:latin typeface="Carlito"/>
              <a:cs typeface="Carlito"/>
            </a:endParaRPr>
          </a:p>
        </p:txBody>
      </p:sp>
      <p:pic>
        <p:nvPicPr>
          <p:cNvPr id="15" name="object 15"/>
          <p:cNvPicPr/>
          <p:nvPr/>
        </p:nvPicPr>
        <p:blipFill>
          <a:blip r:embed="rId2" cstate="print"/>
          <a:stretch>
            <a:fillRect/>
          </a:stretch>
        </p:blipFill>
        <p:spPr>
          <a:xfrm>
            <a:off x="1032848" y="12565"/>
            <a:ext cx="2798239" cy="1882246"/>
          </a:xfrm>
          <a:prstGeom prst="rect">
            <a:avLst/>
          </a:prstGeom>
        </p:spPr>
      </p:pic>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Εκλογικοί</a:t>
            </a:r>
            <a:r>
              <a:rPr spc="295" dirty="0"/>
              <a:t> </a:t>
            </a:r>
            <a:r>
              <a:rPr spc="60" dirty="0"/>
              <a:t>κατάλογοι</a:t>
            </a:r>
            <a:r>
              <a:rPr spc="360" dirty="0"/>
              <a:t> </a:t>
            </a:r>
            <a:r>
              <a:rPr dirty="0"/>
              <a:t>–</a:t>
            </a:r>
            <a:r>
              <a:rPr spc="265" dirty="0"/>
              <a:t> </a:t>
            </a:r>
            <a:r>
              <a:rPr spc="65" dirty="0"/>
              <a:t>Εκλογικά</a:t>
            </a:r>
            <a:r>
              <a:rPr spc="285" dirty="0"/>
              <a:t> </a:t>
            </a:r>
            <a:r>
              <a:rPr spc="70" dirty="0"/>
              <a:t>κέντρα</a:t>
            </a:r>
            <a:r>
              <a:rPr spc="295" dirty="0"/>
              <a:t> </a:t>
            </a:r>
            <a:r>
              <a:rPr spc="65" dirty="0"/>
              <a:t>κατεχόμενων</a:t>
            </a:r>
            <a:r>
              <a:rPr spc="180" dirty="0"/>
              <a:t> </a:t>
            </a:r>
            <a:r>
              <a:rPr spc="55" dirty="0"/>
              <a:t>Δήμων</a:t>
            </a:r>
          </a:p>
        </p:txBody>
      </p:sp>
      <p:grpSp>
        <p:nvGrpSpPr>
          <p:cNvPr id="3" name="object 3"/>
          <p:cNvGrpSpPr/>
          <p:nvPr/>
        </p:nvGrpSpPr>
        <p:grpSpPr>
          <a:xfrm>
            <a:off x="6756830" y="2759291"/>
            <a:ext cx="1942464" cy="1443355"/>
            <a:chOff x="6756830" y="2759291"/>
            <a:chExt cx="1942464" cy="1443355"/>
          </a:xfrm>
        </p:grpSpPr>
        <p:sp>
          <p:nvSpPr>
            <p:cNvPr id="4" name="object 4"/>
            <p:cNvSpPr/>
            <p:nvPr/>
          </p:nvSpPr>
          <p:spPr>
            <a:xfrm>
              <a:off x="6769549" y="2902890"/>
              <a:ext cx="1917064" cy="1287145"/>
            </a:xfrm>
            <a:custGeom>
              <a:avLst/>
              <a:gdLst/>
              <a:ahLst/>
              <a:cxnLst/>
              <a:rect l="l" t="t" r="r" b="b"/>
              <a:pathLst>
                <a:path w="1917065" h="1287145">
                  <a:moveTo>
                    <a:pt x="1786176" y="0"/>
                  </a:moveTo>
                  <a:lnTo>
                    <a:pt x="1786176" y="1068855"/>
                  </a:lnTo>
                  <a:lnTo>
                    <a:pt x="130688" y="1068855"/>
                  </a:lnTo>
                  <a:lnTo>
                    <a:pt x="130688" y="0"/>
                  </a:lnTo>
                  <a:lnTo>
                    <a:pt x="0" y="0"/>
                  </a:lnTo>
                  <a:lnTo>
                    <a:pt x="0" y="1221549"/>
                  </a:lnTo>
                  <a:lnTo>
                    <a:pt x="762373" y="1221549"/>
                  </a:lnTo>
                  <a:lnTo>
                    <a:pt x="767377" y="1247418"/>
                  </a:lnTo>
                  <a:lnTo>
                    <a:pt x="781161" y="1268175"/>
                  </a:lnTo>
                  <a:lnTo>
                    <a:pt x="801888" y="1281979"/>
                  </a:lnTo>
                  <a:lnTo>
                    <a:pt x="827720" y="1286989"/>
                  </a:lnTo>
                  <a:lnTo>
                    <a:pt x="1089107" y="1286989"/>
                  </a:lnTo>
                  <a:lnTo>
                    <a:pt x="1114940" y="1281979"/>
                  </a:lnTo>
                  <a:lnTo>
                    <a:pt x="1135667" y="1268175"/>
                  </a:lnTo>
                  <a:lnTo>
                    <a:pt x="1149451" y="1247418"/>
                  </a:lnTo>
                  <a:lnTo>
                    <a:pt x="1154454" y="1221549"/>
                  </a:lnTo>
                  <a:lnTo>
                    <a:pt x="1916870" y="1221549"/>
                  </a:lnTo>
                  <a:lnTo>
                    <a:pt x="1916870" y="0"/>
                  </a:lnTo>
                  <a:lnTo>
                    <a:pt x="1786176" y="0"/>
                  </a:lnTo>
                  <a:close/>
                </a:path>
              </a:pathLst>
            </a:custGeom>
            <a:ln w="25437">
              <a:solidFill>
                <a:srgbClr val="EC7C30"/>
              </a:solidFill>
            </a:ln>
          </p:spPr>
          <p:txBody>
            <a:bodyPr wrap="square" lIns="0" tIns="0" rIns="0" bIns="0" rtlCol="0"/>
            <a:lstStyle/>
            <a:p>
              <a:endParaRPr/>
            </a:p>
          </p:txBody>
        </p:sp>
        <p:sp>
          <p:nvSpPr>
            <p:cNvPr id="5" name="object 5"/>
            <p:cNvSpPr/>
            <p:nvPr/>
          </p:nvSpPr>
          <p:spPr>
            <a:xfrm>
              <a:off x="6987367" y="2772098"/>
              <a:ext cx="1481455" cy="131445"/>
            </a:xfrm>
            <a:custGeom>
              <a:avLst/>
              <a:gdLst/>
              <a:ahLst/>
              <a:cxnLst/>
              <a:rect l="l" t="t" r="r" b="b"/>
              <a:pathLst>
                <a:path w="1481454" h="131444">
                  <a:moveTo>
                    <a:pt x="0" y="130903"/>
                  </a:moveTo>
                  <a:lnTo>
                    <a:pt x="1481194" y="130903"/>
                  </a:lnTo>
                  <a:lnTo>
                    <a:pt x="1481194" y="0"/>
                  </a:lnTo>
                  <a:lnTo>
                    <a:pt x="0" y="0"/>
                  </a:lnTo>
                  <a:lnTo>
                    <a:pt x="0" y="130903"/>
                  </a:lnTo>
                  <a:close/>
                </a:path>
              </a:pathLst>
            </a:custGeom>
            <a:solidFill>
              <a:srgbClr val="FFFFFF"/>
            </a:solidFill>
          </p:spPr>
          <p:txBody>
            <a:bodyPr wrap="square" lIns="0" tIns="0" rIns="0" bIns="0" rtlCol="0"/>
            <a:lstStyle/>
            <a:p>
              <a:endParaRPr/>
            </a:p>
          </p:txBody>
        </p:sp>
        <p:sp>
          <p:nvSpPr>
            <p:cNvPr id="6" name="object 6"/>
            <p:cNvSpPr/>
            <p:nvPr/>
          </p:nvSpPr>
          <p:spPr>
            <a:xfrm>
              <a:off x="6987367" y="2772009"/>
              <a:ext cx="1481455" cy="1112520"/>
            </a:xfrm>
            <a:custGeom>
              <a:avLst/>
              <a:gdLst/>
              <a:ahLst/>
              <a:cxnLst/>
              <a:rect l="l" t="t" r="r" b="b"/>
              <a:pathLst>
                <a:path w="1481454" h="1112520">
                  <a:moveTo>
                    <a:pt x="1481194" y="0"/>
                  </a:moveTo>
                  <a:lnTo>
                    <a:pt x="0" y="0"/>
                  </a:lnTo>
                  <a:lnTo>
                    <a:pt x="0" y="1112482"/>
                  </a:lnTo>
                  <a:lnTo>
                    <a:pt x="1481194" y="1112482"/>
                  </a:lnTo>
                  <a:lnTo>
                    <a:pt x="1481194" y="0"/>
                  </a:lnTo>
                  <a:close/>
                </a:path>
                <a:path w="1481454" h="1112520">
                  <a:moveTo>
                    <a:pt x="130693" y="130880"/>
                  </a:moveTo>
                  <a:lnTo>
                    <a:pt x="697032" y="130880"/>
                  </a:lnTo>
                  <a:lnTo>
                    <a:pt x="697032" y="981602"/>
                  </a:lnTo>
                  <a:lnTo>
                    <a:pt x="130693" y="981602"/>
                  </a:lnTo>
                  <a:lnTo>
                    <a:pt x="130693" y="130880"/>
                  </a:lnTo>
                  <a:close/>
                </a:path>
                <a:path w="1481454" h="1112520">
                  <a:moveTo>
                    <a:pt x="1350500" y="981602"/>
                  </a:moveTo>
                  <a:lnTo>
                    <a:pt x="784161" y="981602"/>
                  </a:lnTo>
                  <a:lnTo>
                    <a:pt x="784161" y="130880"/>
                  </a:lnTo>
                  <a:lnTo>
                    <a:pt x="1350500" y="130880"/>
                  </a:lnTo>
                  <a:lnTo>
                    <a:pt x="1350500" y="981602"/>
                  </a:lnTo>
                  <a:close/>
                </a:path>
                <a:path w="1481454" h="1112520">
                  <a:moveTo>
                    <a:pt x="914855" y="414454"/>
                  </a:moveTo>
                  <a:lnTo>
                    <a:pt x="1219806" y="414454"/>
                  </a:lnTo>
                  <a:lnTo>
                    <a:pt x="1219806" y="349014"/>
                  </a:lnTo>
                  <a:lnTo>
                    <a:pt x="914855" y="349014"/>
                  </a:lnTo>
                  <a:lnTo>
                    <a:pt x="914855" y="414454"/>
                  </a:lnTo>
                  <a:close/>
                </a:path>
                <a:path w="1481454" h="1112520">
                  <a:moveTo>
                    <a:pt x="914855" y="545334"/>
                  </a:moveTo>
                  <a:lnTo>
                    <a:pt x="1219806" y="545334"/>
                  </a:lnTo>
                  <a:lnTo>
                    <a:pt x="1219806" y="479894"/>
                  </a:lnTo>
                  <a:lnTo>
                    <a:pt x="914855" y="479894"/>
                  </a:lnTo>
                  <a:lnTo>
                    <a:pt x="914855" y="545334"/>
                  </a:lnTo>
                  <a:close/>
                </a:path>
                <a:path w="1481454" h="1112520">
                  <a:moveTo>
                    <a:pt x="914855" y="610774"/>
                  </a:moveTo>
                  <a:lnTo>
                    <a:pt x="1126143" y="610774"/>
                  </a:lnTo>
                  <a:lnTo>
                    <a:pt x="1126143" y="676214"/>
                  </a:lnTo>
                  <a:lnTo>
                    <a:pt x="914855" y="676214"/>
                  </a:lnTo>
                  <a:lnTo>
                    <a:pt x="914855" y="610774"/>
                  </a:lnTo>
                  <a:close/>
                </a:path>
              </a:pathLst>
            </a:custGeom>
            <a:ln w="25430">
              <a:solidFill>
                <a:srgbClr val="EC7C30"/>
              </a:solidFill>
            </a:ln>
          </p:spPr>
          <p:txBody>
            <a:bodyPr wrap="square" lIns="0" tIns="0" rIns="0" bIns="0" rtlCol="0"/>
            <a:lstStyle/>
            <a:p>
              <a:endParaRPr/>
            </a:p>
          </p:txBody>
        </p:sp>
      </p:grpSp>
      <p:sp>
        <p:nvSpPr>
          <p:cNvPr id="7" name="object 7"/>
          <p:cNvSpPr txBox="1"/>
          <p:nvPr/>
        </p:nvSpPr>
        <p:spPr>
          <a:xfrm>
            <a:off x="1121715" y="3395230"/>
            <a:ext cx="7962265" cy="2392045"/>
          </a:xfrm>
          <a:prstGeom prst="rect">
            <a:avLst/>
          </a:prstGeom>
        </p:spPr>
        <p:txBody>
          <a:bodyPr vert="horz" wrap="square" lIns="0" tIns="199390" rIns="0" bIns="0" rtlCol="0">
            <a:spAutoFit/>
          </a:bodyPr>
          <a:lstStyle/>
          <a:p>
            <a:pPr marL="12700">
              <a:lnSpc>
                <a:spcPct val="100000"/>
              </a:lnSpc>
              <a:spcBef>
                <a:spcPts val="1570"/>
              </a:spcBef>
            </a:pPr>
            <a:r>
              <a:rPr sz="3100" b="1" dirty="0">
                <a:solidFill>
                  <a:srgbClr val="E28B18"/>
                </a:solidFill>
                <a:latin typeface="Arial"/>
                <a:cs typeface="Arial"/>
              </a:rPr>
              <a:t>Εκλογικός</a:t>
            </a:r>
            <a:r>
              <a:rPr sz="3100" b="1" spc="105" dirty="0">
                <a:solidFill>
                  <a:srgbClr val="E28B18"/>
                </a:solidFill>
                <a:latin typeface="Arial"/>
                <a:cs typeface="Arial"/>
              </a:rPr>
              <a:t> </a:t>
            </a:r>
            <a:r>
              <a:rPr sz="3100" b="1" spc="-10" dirty="0">
                <a:solidFill>
                  <a:srgbClr val="E28B18"/>
                </a:solidFill>
                <a:latin typeface="Arial"/>
                <a:cs typeface="Arial"/>
              </a:rPr>
              <a:t>Κατάλογος</a:t>
            </a:r>
            <a:endParaRPr sz="3100">
              <a:latin typeface="Arial"/>
              <a:cs typeface="Arial"/>
            </a:endParaRPr>
          </a:p>
          <a:p>
            <a:pPr marL="483870" marR="5080" indent="-471805">
              <a:lnSpc>
                <a:spcPct val="119300"/>
              </a:lnSpc>
              <a:spcBef>
                <a:spcPts val="1565"/>
              </a:spcBef>
              <a:buSzPct val="120338"/>
              <a:buFont typeface="Arial"/>
              <a:buChar char="•"/>
              <a:tabLst>
                <a:tab pos="483870" algn="l"/>
              </a:tabLst>
            </a:pPr>
            <a:r>
              <a:rPr sz="2950" b="1" dirty="0">
                <a:solidFill>
                  <a:srgbClr val="2E7787"/>
                </a:solidFill>
                <a:latin typeface="Arial"/>
                <a:cs typeface="Arial"/>
              </a:rPr>
              <a:t>Εκτοπισθέντες</a:t>
            </a:r>
            <a:r>
              <a:rPr sz="2950" dirty="0">
                <a:solidFill>
                  <a:srgbClr val="2E7787"/>
                </a:solidFill>
                <a:latin typeface="Arial"/>
                <a:cs typeface="Arial"/>
              </a:rPr>
              <a:t>:</a:t>
            </a:r>
            <a:r>
              <a:rPr sz="2950" spc="-20" dirty="0">
                <a:solidFill>
                  <a:srgbClr val="2E7787"/>
                </a:solidFill>
                <a:latin typeface="Arial"/>
                <a:cs typeface="Arial"/>
              </a:rPr>
              <a:t> </a:t>
            </a:r>
            <a:r>
              <a:rPr sz="2950" dirty="0">
                <a:solidFill>
                  <a:srgbClr val="2E7787"/>
                </a:solidFill>
                <a:latin typeface="Arial"/>
                <a:cs typeface="Arial"/>
              </a:rPr>
              <a:t>Λαμβάνουν</a:t>
            </a:r>
            <a:r>
              <a:rPr sz="2950" spc="-35" dirty="0">
                <a:solidFill>
                  <a:srgbClr val="2E7787"/>
                </a:solidFill>
                <a:latin typeface="Arial"/>
                <a:cs typeface="Arial"/>
              </a:rPr>
              <a:t> </a:t>
            </a:r>
            <a:r>
              <a:rPr sz="2950" b="1" dirty="0">
                <a:solidFill>
                  <a:srgbClr val="2E7787"/>
                </a:solidFill>
                <a:latin typeface="Arial"/>
                <a:cs typeface="Arial"/>
              </a:rPr>
              <a:t>3</a:t>
            </a:r>
            <a:r>
              <a:rPr sz="2950" b="1" spc="-55" dirty="0">
                <a:solidFill>
                  <a:srgbClr val="2E7787"/>
                </a:solidFill>
                <a:latin typeface="Arial"/>
                <a:cs typeface="Arial"/>
              </a:rPr>
              <a:t> </a:t>
            </a:r>
            <a:r>
              <a:rPr sz="2950" spc="-10" dirty="0">
                <a:solidFill>
                  <a:srgbClr val="2E7787"/>
                </a:solidFill>
                <a:latin typeface="Arial"/>
                <a:cs typeface="Arial"/>
              </a:rPr>
              <a:t>ψηφοδέλτια, </a:t>
            </a:r>
            <a:r>
              <a:rPr sz="2650" dirty="0">
                <a:solidFill>
                  <a:srgbClr val="2E7787"/>
                </a:solidFill>
                <a:latin typeface="Arial"/>
                <a:cs typeface="Arial"/>
              </a:rPr>
              <a:t>για</a:t>
            </a:r>
            <a:r>
              <a:rPr sz="2650" spc="-110" dirty="0">
                <a:solidFill>
                  <a:srgbClr val="2E7787"/>
                </a:solidFill>
                <a:latin typeface="Arial"/>
                <a:cs typeface="Arial"/>
              </a:rPr>
              <a:t> </a:t>
            </a:r>
            <a:r>
              <a:rPr sz="2650" dirty="0">
                <a:solidFill>
                  <a:srgbClr val="2E7787"/>
                </a:solidFill>
                <a:latin typeface="Arial"/>
                <a:cs typeface="Arial"/>
              </a:rPr>
              <a:t>την</a:t>
            </a:r>
            <a:r>
              <a:rPr sz="2650" spc="-110" dirty="0">
                <a:solidFill>
                  <a:srgbClr val="2E7787"/>
                </a:solidFill>
                <a:latin typeface="Arial"/>
                <a:cs typeface="Arial"/>
              </a:rPr>
              <a:t> </a:t>
            </a:r>
            <a:r>
              <a:rPr sz="2650" dirty="0">
                <a:solidFill>
                  <a:srgbClr val="2E7787"/>
                </a:solidFill>
                <a:latin typeface="Arial"/>
                <a:cs typeface="Arial"/>
              </a:rPr>
              <a:t>εκλογή</a:t>
            </a:r>
            <a:r>
              <a:rPr sz="2650" spc="-135" dirty="0">
                <a:solidFill>
                  <a:srgbClr val="2E7787"/>
                </a:solidFill>
                <a:latin typeface="Arial"/>
                <a:cs typeface="Arial"/>
              </a:rPr>
              <a:t> </a:t>
            </a:r>
            <a:r>
              <a:rPr sz="2650" dirty="0">
                <a:solidFill>
                  <a:srgbClr val="2E7787"/>
                </a:solidFill>
                <a:latin typeface="Arial"/>
                <a:cs typeface="Arial"/>
              </a:rPr>
              <a:t>Δημάρχου,</a:t>
            </a:r>
            <a:r>
              <a:rPr sz="2650" spc="-114" dirty="0">
                <a:solidFill>
                  <a:srgbClr val="2E7787"/>
                </a:solidFill>
                <a:latin typeface="Arial"/>
                <a:cs typeface="Arial"/>
              </a:rPr>
              <a:t> </a:t>
            </a:r>
            <a:r>
              <a:rPr sz="2650" dirty="0">
                <a:solidFill>
                  <a:srgbClr val="2E7787"/>
                </a:solidFill>
                <a:latin typeface="Arial"/>
                <a:cs typeface="Arial"/>
              </a:rPr>
              <a:t>Δημοτικών</a:t>
            </a:r>
            <a:r>
              <a:rPr sz="2650" spc="-110" dirty="0">
                <a:solidFill>
                  <a:srgbClr val="2E7787"/>
                </a:solidFill>
                <a:latin typeface="Arial"/>
                <a:cs typeface="Arial"/>
              </a:rPr>
              <a:t> </a:t>
            </a:r>
            <a:r>
              <a:rPr sz="2650" spc="-10" dirty="0">
                <a:solidFill>
                  <a:srgbClr val="2E7787"/>
                </a:solidFill>
                <a:latin typeface="Arial"/>
                <a:cs typeface="Arial"/>
              </a:rPr>
              <a:t>Συμβούλων, </a:t>
            </a:r>
            <a:r>
              <a:rPr sz="2650" dirty="0">
                <a:solidFill>
                  <a:srgbClr val="2E7787"/>
                </a:solidFill>
                <a:latin typeface="Arial"/>
                <a:cs typeface="Arial"/>
              </a:rPr>
              <a:t>Μελών</a:t>
            </a:r>
            <a:r>
              <a:rPr sz="2650" spc="-125" dirty="0">
                <a:solidFill>
                  <a:srgbClr val="2E7787"/>
                </a:solidFill>
                <a:latin typeface="Arial"/>
                <a:cs typeface="Arial"/>
              </a:rPr>
              <a:t> </a:t>
            </a:r>
            <a:r>
              <a:rPr sz="2650" dirty="0">
                <a:solidFill>
                  <a:srgbClr val="2E7787"/>
                </a:solidFill>
                <a:latin typeface="Arial"/>
                <a:cs typeface="Arial"/>
              </a:rPr>
              <a:t>Σχολικής</a:t>
            </a:r>
            <a:r>
              <a:rPr sz="2650" spc="-145" dirty="0">
                <a:solidFill>
                  <a:srgbClr val="2E7787"/>
                </a:solidFill>
                <a:latin typeface="Arial"/>
                <a:cs typeface="Arial"/>
              </a:rPr>
              <a:t> </a:t>
            </a:r>
            <a:r>
              <a:rPr sz="2650" spc="-10" dirty="0">
                <a:solidFill>
                  <a:srgbClr val="2E7787"/>
                </a:solidFill>
                <a:latin typeface="Arial"/>
                <a:cs typeface="Arial"/>
              </a:rPr>
              <a:t>Εφορείας</a:t>
            </a:r>
            <a:endParaRPr sz="2650">
              <a:latin typeface="Arial"/>
              <a:cs typeface="Arial"/>
            </a:endParaRPr>
          </a:p>
        </p:txBody>
      </p:sp>
      <p:pic>
        <p:nvPicPr>
          <p:cNvPr id="8" name="object 8"/>
          <p:cNvPicPr/>
          <p:nvPr/>
        </p:nvPicPr>
        <p:blipFill>
          <a:blip r:embed="rId2"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Εκλογικοί</a:t>
            </a:r>
            <a:r>
              <a:rPr spc="290" dirty="0"/>
              <a:t> </a:t>
            </a:r>
            <a:r>
              <a:rPr spc="60" dirty="0"/>
              <a:t>κατάλογοι</a:t>
            </a:r>
            <a:r>
              <a:rPr spc="360" dirty="0"/>
              <a:t> </a:t>
            </a:r>
            <a:r>
              <a:rPr dirty="0"/>
              <a:t>–</a:t>
            </a:r>
            <a:r>
              <a:rPr spc="265" dirty="0"/>
              <a:t> </a:t>
            </a:r>
            <a:r>
              <a:rPr spc="65" dirty="0"/>
              <a:t>Εκλογικά</a:t>
            </a:r>
            <a:r>
              <a:rPr spc="285" dirty="0"/>
              <a:t> </a:t>
            </a:r>
            <a:r>
              <a:rPr spc="70" dirty="0"/>
              <a:t>κέντρα</a:t>
            </a:r>
            <a:r>
              <a:rPr spc="340" dirty="0"/>
              <a:t> </a:t>
            </a:r>
            <a:r>
              <a:rPr spc="75" dirty="0"/>
              <a:t>ημικατεχόμενων</a:t>
            </a:r>
            <a:r>
              <a:rPr spc="215" dirty="0"/>
              <a:t> </a:t>
            </a:r>
            <a:r>
              <a:rPr spc="60" dirty="0"/>
              <a:t>Δημοτικών</a:t>
            </a:r>
            <a:r>
              <a:rPr spc="175" dirty="0"/>
              <a:t> </a:t>
            </a:r>
            <a:r>
              <a:rPr spc="75" dirty="0"/>
              <a:t>Διαμερισμάτων</a:t>
            </a:r>
          </a:p>
        </p:txBody>
      </p:sp>
      <p:grpSp>
        <p:nvGrpSpPr>
          <p:cNvPr id="3" name="object 3"/>
          <p:cNvGrpSpPr/>
          <p:nvPr/>
        </p:nvGrpSpPr>
        <p:grpSpPr>
          <a:xfrm>
            <a:off x="6756830" y="2759291"/>
            <a:ext cx="1942464" cy="1443355"/>
            <a:chOff x="6756830" y="2759291"/>
            <a:chExt cx="1942464" cy="1443355"/>
          </a:xfrm>
        </p:grpSpPr>
        <p:sp>
          <p:nvSpPr>
            <p:cNvPr id="4" name="object 4"/>
            <p:cNvSpPr/>
            <p:nvPr/>
          </p:nvSpPr>
          <p:spPr>
            <a:xfrm>
              <a:off x="6769549" y="2902890"/>
              <a:ext cx="1917064" cy="1287145"/>
            </a:xfrm>
            <a:custGeom>
              <a:avLst/>
              <a:gdLst/>
              <a:ahLst/>
              <a:cxnLst/>
              <a:rect l="l" t="t" r="r" b="b"/>
              <a:pathLst>
                <a:path w="1917065" h="1287145">
                  <a:moveTo>
                    <a:pt x="1786176" y="0"/>
                  </a:moveTo>
                  <a:lnTo>
                    <a:pt x="1786176" y="1068855"/>
                  </a:lnTo>
                  <a:lnTo>
                    <a:pt x="130688" y="1068855"/>
                  </a:lnTo>
                  <a:lnTo>
                    <a:pt x="130688" y="0"/>
                  </a:lnTo>
                  <a:lnTo>
                    <a:pt x="0" y="0"/>
                  </a:lnTo>
                  <a:lnTo>
                    <a:pt x="0" y="1221549"/>
                  </a:lnTo>
                  <a:lnTo>
                    <a:pt x="762373" y="1221549"/>
                  </a:lnTo>
                  <a:lnTo>
                    <a:pt x="767377" y="1247418"/>
                  </a:lnTo>
                  <a:lnTo>
                    <a:pt x="781161" y="1268175"/>
                  </a:lnTo>
                  <a:lnTo>
                    <a:pt x="801888" y="1281979"/>
                  </a:lnTo>
                  <a:lnTo>
                    <a:pt x="827720" y="1286989"/>
                  </a:lnTo>
                  <a:lnTo>
                    <a:pt x="1089107" y="1286989"/>
                  </a:lnTo>
                  <a:lnTo>
                    <a:pt x="1114940" y="1281979"/>
                  </a:lnTo>
                  <a:lnTo>
                    <a:pt x="1135667" y="1268175"/>
                  </a:lnTo>
                  <a:lnTo>
                    <a:pt x="1149451" y="1247418"/>
                  </a:lnTo>
                  <a:lnTo>
                    <a:pt x="1154454" y="1221549"/>
                  </a:lnTo>
                  <a:lnTo>
                    <a:pt x="1916870" y="1221549"/>
                  </a:lnTo>
                  <a:lnTo>
                    <a:pt x="1916870" y="0"/>
                  </a:lnTo>
                  <a:lnTo>
                    <a:pt x="1786176" y="0"/>
                  </a:lnTo>
                  <a:close/>
                </a:path>
              </a:pathLst>
            </a:custGeom>
            <a:ln w="25437">
              <a:solidFill>
                <a:srgbClr val="EC7C30"/>
              </a:solidFill>
            </a:ln>
          </p:spPr>
          <p:txBody>
            <a:bodyPr wrap="square" lIns="0" tIns="0" rIns="0" bIns="0" rtlCol="0"/>
            <a:lstStyle/>
            <a:p>
              <a:endParaRPr/>
            </a:p>
          </p:txBody>
        </p:sp>
        <p:sp>
          <p:nvSpPr>
            <p:cNvPr id="5" name="object 5"/>
            <p:cNvSpPr/>
            <p:nvPr/>
          </p:nvSpPr>
          <p:spPr>
            <a:xfrm>
              <a:off x="6987367" y="2772098"/>
              <a:ext cx="1481455" cy="131445"/>
            </a:xfrm>
            <a:custGeom>
              <a:avLst/>
              <a:gdLst/>
              <a:ahLst/>
              <a:cxnLst/>
              <a:rect l="l" t="t" r="r" b="b"/>
              <a:pathLst>
                <a:path w="1481454" h="131444">
                  <a:moveTo>
                    <a:pt x="0" y="130903"/>
                  </a:moveTo>
                  <a:lnTo>
                    <a:pt x="1481194" y="130903"/>
                  </a:lnTo>
                  <a:lnTo>
                    <a:pt x="1481194" y="0"/>
                  </a:lnTo>
                  <a:lnTo>
                    <a:pt x="0" y="0"/>
                  </a:lnTo>
                  <a:lnTo>
                    <a:pt x="0" y="130903"/>
                  </a:lnTo>
                  <a:close/>
                </a:path>
              </a:pathLst>
            </a:custGeom>
            <a:solidFill>
              <a:srgbClr val="FFFFFF"/>
            </a:solidFill>
          </p:spPr>
          <p:txBody>
            <a:bodyPr wrap="square" lIns="0" tIns="0" rIns="0" bIns="0" rtlCol="0"/>
            <a:lstStyle/>
            <a:p>
              <a:endParaRPr/>
            </a:p>
          </p:txBody>
        </p:sp>
        <p:sp>
          <p:nvSpPr>
            <p:cNvPr id="6" name="object 6"/>
            <p:cNvSpPr/>
            <p:nvPr/>
          </p:nvSpPr>
          <p:spPr>
            <a:xfrm>
              <a:off x="6987367" y="2772009"/>
              <a:ext cx="1481455" cy="1112520"/>
            </a:xfrm>
            <a:custGeom>
              <a:avLst/>
              <a:gdLst/>
              <a:ahLst/>
              <a:cxnLst/>
              <a:rect l="l" t="t" r="r" b="b"/>
              <a:pathLst>
                <a:path w="1481454" h="1112520">
                  <a:moveTo>
                    <a:pt x="1481194" y="0"/>
                  </a:moveTo>
                  <a:lnTo>
                    <a:pt x="0" y="0"/>
                  </a:lnTo>
                  <a:lnTo>
                    <a:pt x="0" y="1112482"/>
                  </a:lnTo>
                  <a:lnTo>
                    <a:pt x="1481194" y="1112482"/>
                  </a:lnTo>
                  <a:lnTo>
                    <a:pt x="1481194" y="0"/>
                  </a:lnTo>
                  <a:close/>
                </a:path>
                <a:path w="1481454" h="1112520">
                  <a:moveTo>
                    <a:pt x="130693" y="130880"/>
                  </a:moveTo>
                  <a:lnTo>
                    <a:pt x="697032" y="130880"/>
                  </a:lnTo>
                  <a:lnTo>
                    <a:pt x="697032" y="981602"/>
                  </a:lnTo>
                  <a:lnTo>
                    <a:pt x="130693" y="981602"/>
                  </a:lnTo>
                  <a:lnTo>
                    <a:pt x="130693" y="130880"/>
                  </a:lnTo>
                  <a:close/>
                </a:path>
                <a:path w="1481454" h="1112520">
                  <a:moveTo>
                    <a:pt x="1350500" y="981602"/>
                  </a:moveTo>
                  <a:lnTo>
                    <a:pt x="784161" y="981602"/>
                  </a:lnTo>
                  <a:lnTo>
                    <a:pt x="784161" y="130880"/>
                  </a:lnTo>
                  <a:lnTo>
                    <a:pt x="1350500" y="130880"/>
                  </a:lnTo>
                  <a:lnTo>
                    <a:pt x="1350500" y="981602"/>
                  </a:lnTo>
                  <a:close/>
                </a:path>
                <a:path w="1481454" h="1112520">
                  <a:moveTo>
                    <a:pt x="914855" y="414454"/>
                  </a:moveTo>
                  <a:lnTo>
                    <a:pt x="1219806" y="414454"/>
                  </a:lnTo>
                  <a:lnTo>
                    <a:pt x="1219806" y="349014"/>
                  </a:lnTo>
                  <a:lnTo>
                    <a:pt x="914855" y="349014"/>
                  </a:lnTo>
                  <a:lnTo>
                    <a:pt x="914855" y="414454"/>
                  </a:lnTo>
                  <a:close/>
                </a:path>
                <a:path w="1481454" h="1112520">
                  <a:moveTo>
                    <a:pt x="914855" y="545334"/>
                  </a:moveTo>
                  <a:lnTo>
                    <a:pt x="1219806" y="545334"/>
                  </a:lnTo>
                  <a:lnTo>
                    <a:pt x="1219806" y="479894"/>
                  </a:lnTo>
                  <a:lnTo>
                    <a:pt x="914855" y="479894"/>
                  </a:lnTo>
                  <a:lnTo>
                    <a:pt x="914855" y="545334"/>
                  </a:lnTo>
                  <a:close/>
                </a:path>
                <a:path w="1481454" h="1112520">
                  <a:moveTo>
                    <a:pt x="914855" y="610774"/>
                  </a:moveTo>
                  <a:lnTo>
                    <a:pt x="1126143" y="610774"/>
                  </a:lnTo>
                  <a:lnTo>
                    <a:pt x="1126143" y="676214"/>
                  </a:lnTo>
                  <a:lnTo>
                    <a:pt x="914855" y="676214"/>
                  </a:lnTo>
                  <a:lnTo>
                    <a:pt x="914855" y="610774"/>
                  </a:lnTo>
                  <a:close/>
                </a:path>
              </a:pathLst>
            </a:custGeom>
            <a:ln w="25430">
              <a:solidFill>
                <a:srgbClr val="EC7C30"/>
              </a:solidFill>
            </a:ln>
          </p:spPr>
          <p:txBody>
            <a:bodyPr wrap="square" lIns="0" tIns="0" rIns="0" bIns="0" rtlCol="0"/>
            <a:lstStyle/>
            <a:p>
              <a:endParaRPr/>
            </a:p>
          </p:txBody>
        </p:sp>
      </p:grpSp>
      <p:sp>
        <p:nvSpPr>
          <p:cNvPr id="7" name="object 7"/>
          <p:cNvSpPr txBox="1"/>
          <p:nvPr/>
        </p:nvSpPr>
        <p:spPr>
          <a:xfrm>
            <a:off x="1121715" y="3395230"/>
            <a:ext cx="7733665" cy="3417570"/>
          </a:xfrm>
          <a:prstGeom prst="rect">
            <a:avLst/>
          </a:prstGeom>
        </p:spPr>
        <p:txBody>
          <a:bodyPr vert="horz" wrap="square" lIns="0" tIns="199390" rIns="0" bIns="0" rtlCol="0">
            <a:spAutoFit/>
          </a:bodyPr>
          <a:lstStyle/>
          <a:p>
            <a:pPr marL="12700">
              <a:lnSpc>
                <a:spcPct val="100000"/>
              </a:lnSpc>
              <a:spcBef>
                <a:spcPts val="1570"/>
              </a:spcBef>
            </a:pPr>
            <a:r>
              <a:rPr sz="3100" b="1" dirty="0">
                <a:solidFill>
                  <a:srgbClr val="E28B18"/>
                </a:solidFill>
                <a:latin typeface="Arial"/>
                <a:cs typeface="Arial"/>
              </a:rPr>
              <a:t>Εκλογικός</a:t>
            </a:r>
            <a:r>
              <a:rPr sz="3100" b="1" spc="105" dirty="0">
                <a:solidFill>
                  <a:srgbClr val="E28B18"/>
                </a:solidFill>
                <a:latin typeface="Arial"/>
                <a:cs typeface="Arial"/>
              </a:rPr>
              <a:t> </a:t>
            </a:r>
            <a:r>
              <a:rPr sz="3100" b="1" spc="-10" dirty="0">
                <a:solidFill>
                  <a:srgbClr val="E28B18"/>
                </a:solidFill>
                <a:latin typeface="Arial"/>
                <a:cs typeface="Arial"/>
              </a:rPr>
              <a:t>Κατάλογος</a:t>
            </a:r>
            <a:endParaRPr sz="3100">
              <a:latin typeface="Arial"/>
              <a:cs typeface="Arial"/>
            </a:endParaRPr>
          </a:p>
          <a:p>
            <a:pPr marL="483870" marR="5080" indent="-471805">
              <a:lnSpc>
                <a:spcPct val="119700"/>
              </a:lnSpc>
              <a:spcBef>
                <a:spcPts val="1550"/>
              </a:spcBef>
              <a:buSzPct val="120338"/>
              <a:buFont typeface="Arial"/>
              <a:buChar char="•"/>
              <a:tabLst>
                <a:tab pos="483870" algn="l"/>
              </a:tabLst>
            </a:pPr>
            <a:r>
              <a:rPr sz="2950" b="1" dirty="0">
                <a:solidFill>
                  <a:srgbClr val="2E7787"/>
                </a:solidFill>
                <a:latin typeface="Arial"/>
                <a:cs typeface="Arial"/>
              </a:rPr>
              <a:t>Εκτοπισθέντες</a:t>
            </a:r>
            <a:r>
              <a:rPr sz="2950" b="1" spc="-25" dirty="0">
                <a:solidFill>
                  <a:srgbClr val="2E7787"/>
                </a:solidFill>
                <a:latin typeface="Arial"/>
                <a:cs typeface="Arial"/>
              </a:rPr>
              <a:t> </a:t>
            </a:r>
            <a:r>
              <a:rPr sz="2950" b="1" dirty="0">
                <a:solidFill>
                  <a:srgbClr val="2E7787"/>
                </a:solidFill>
                <a:latin typeface="Arial"/>
                <a:cs typeface="Arial"/>
              </a:rPr>
              <a:t>που</a:t>
            </a:r>
            <a:r>
              <a:rPr sz="2950" b="1" spc="-45" dirty="0">
                <a:solidFill>
                  <a:srgbClr val="2E7787"/>
                </a:solidFill>
                <a:latin typeface="Arial"/>
                <a:cs typeface="Arial"/>
              </a:rPr>
              <a:t> </a:t>
            </a:r>
            <a:r>
              <a:rPr sz="2950" b="1" dirty="0">
                <a:solidFill>
                  <a:srgbClr val="2E7787"/>
                </a:solidFill>
                <a:latin typeface="Arial"/>
                <a:cs typeface="Arial"/>
              </a:rPr>
              <a:t>διαμένουν</a:t>
            </a:r>
            <a:r>
              <a:rPr sz="2950" b="1" spc="-50" dirty="0">
                <a:solidFill>
                  <a:srgbClr val="2E7787"/>
                </a:solidFill>
                <a:latin typeface="Arial"/>
                <a:cs typeface="Arial"/>
              </a:rPr>
              <a:t> </a:t>
            </a:r>
            <a:r>
              <a:rPr sz="2950" b="1" dirty="0">
                <a:solidFill>
                  <a:srgbClr val="2E7787"/>
                </a:solidFill>
                <a:latin typeface="Arial"/>
                <a:cs typeface="Arial"/>
              </a:rPr>
              <a:t>εκτός</a:t>
            </a:r>
            <a:r>
              <a:rPr sz="2950" b="1" spc="-35" dirty="0">
                <a:solidFill>
                  <a:srgbClr val="2E7787"/>
                </a:solidFill>
                <a:latin typeface="Arial"/>
                <a:cs typeface="Arial"/>
              </a:rPr>
              <a:t> </a:t>
            </a:r>
            <a:r>
              <a:rPr sz="2950" b="1" spc="-25" dirty="0">
                <a:solidFill>
                  <a:srgbClr val="2E7787"/>
                </a:solidFill>
                <a:latin typeface="Arial"/>
                <a:cs typeface="Arial"/>
              </a:rPr>
              <a:t>του </a:t>
            </a:r>
            <a:r>
              <a:rPr sz="2950" b="1" dirty="0">
                <a:solidFill>
                  <a:srgbClr val="2E7787"/>
                </a:solidFill>
                <a:latin typeface="Arial"/>
                <a:cs typeface="Arial"/>
              </a:rPr>
              <a:t>οικείου</a:t>
            </a:r>
            <a:r>
              <a:rPr sz="2950" b="1" spc="10" dirty="0">
                <a:solidFill>
                  <a:srgbClr val="2E7787"/>
                </a:solidFill>
                <a:latin typeface="Arial"/>
                <a:cs typeface="Arial"/>
              </a:rPr>
              <a:t> </a:t>
            </a:r>
            <a:r>
              <a:rPr sz="2950" b="1" dirty="0">
                <a:solidFill>
                  <a:srgbClr val="2E7787"/>
                </a:solidFill>
                <a:latin typeface="Arial"/>
                <a:cs typeface="Arial"/>
              </a:rPr>
              <a:t>Δήμου</a:t>
            </a:r>
            <a:r>
              <a:rPr sz="2950" dirty="0">
                <a:solidFill>
                  <a:srgbClr val="2E7787"/>
                </a:solidFill>
                <a:latin typeface="Arial"/>
                <a:cs typeface="Arial"/>
              </a:rPr>
              <a:t>:</a:t>
            </a:r>
            <a:r>
              <a:rPr sz="2950" spc="-15" dirty="0">
                <a:solidFill>
                  <a:srgbClr val="2E7787"/>
                </a:solidFill>
                <a:latin typeface="Arial"/>
                <a:cs typeface="Arial"/>
              </a:rPr>
              <a:t> </a:t>
            </a:r>
            <a:r>
              <a:rPr sz="2950" dirty="0">
                <a:solidFill>
                  <a:srgbClr val="2E7787"/>
                </a:solidFill>
                <a:latin typeface="Arial"/>
                <a:cs typeface="Arial"/>
              </a:rPr>
              <a:t>Λαμβάνουν</a:t>
            </a:r>
            <a:r>
              <a:rPr sz="2950" spc="15" dirty="0">
                <a:solidFill>
                  <a:srgbClr val="2E7787"/>
                </a:solidFill>
                <a:latin typeface="Arial"/>
                <a:cs typeface="Arial"/>
              </a:rPr>
              <a:t> </a:t>
            </a:r>
            <a:r>
              <a:rPr sz="2950" b="1" dirty="0">
                <a:solidFill>
                  <a:srgbClr val="2E7787"/>
                </a:solidFill>
                <a:latin typeface="Arial"/>
                <a:cs typeface="Arial"/>
              </a:rPr>
              <a:t>4</a:t>
            </a:r>
            <a:r>
              <a:rPr sz="2950" b="1" spc="-15" dirty="0">
                <a:solidFill>
                  <a:srgbClr val="2E7787"/>
                </a:solidFill>
                <a:latin typeface="Arial"/>
                <a:cs typeface="Arial"/>
              </a:rPr>
              <a:t> </a:t>
            </a:r>
            <a:r>
              <a:rPr sz="2950" spc="-10" dirty="0">
                <a:solidFill>
                  <a:srgbClr val="2E7787"/>
                </a:solidFill>
                <a:latin typeface="Arial"/>
                <a:cs typeface="Arial"/>
              </a:rPr>
              <a:t>ψηφοδέλτια, </a:t>
            </a:r>
            <a:r>
              <a:rPr sz="2650" dirty="0">
                <a:solidFill>
                  <a:srgbClr val="2E7787"/>
                </a:solidFill>
                <a:latin typeface="Arial"/>
                <a:cs typeface="Arial"/>
              </a:rPr>
              <a:t>για</a:t>
            </a:r>
            <a:r>
              <a:rPr sz="2650" spc="-85" dirty="0">
                <a:solidFill>
                  <a:srgbClr val="2E7787"/>
                </a:solidFill>
                <a:latin typeface="Arial"/>
                <a:cs typeface="Arial"/>
              </a:rPr>
              <a:t> </a:t>
            </a:r>
            <a:r>
              <a:rPr sz="2650" dirty="0">
                <a:solidFill>
                  <a:srgbClr val="2E7787"/>
                </a:solidFill>
                <a:latin typeface="Arial"/>
                <a:cs typeface="Arial"/>
              </a:rPr>
              <a:t>την</a:t>
            </a:r>
            <a:r>
              <a:rPr sz="2650" spc="-85" dirty="0">
                <a:solidFill>
                  <a:srgbClr val="2E7787"/>
                </a:solidFill>
                <a:latin typeface="Arial"/>
                <a:cs typeface="Arial"/>
              </a:rPr>
              <a:t> </a:t>
            </a:r>
            <a:r>
              <a:rPr sz="2650" dirty="0">
                <a:solidFill>
                  <a:srgbClr val="2E7787"/>
                </a:solidFill>
                <a:latin typeface="Arial"/>
                <a:cs typeface="Arial"/>
              </a:rPr>
              <a:t>εκλογή</a:t>
            </a:r>
            <a:r>
              <a:rPr sz="2650" spc="-105" dirty="0">
                <a:solidFill>
                  <a:srgbClr val="2E7787"/>
                </a:solidFill>
                <a:latin typeface="Arial"/>
                <a:cs typeface="Arial"/>
              </a:rPr>
              <a:t> </a:t>
            </a:r>
            <a:r>
              <a:rPr sz="2650" spc="-10" dirty="0">
                <a:solidFill>
                  <a:srgbClr val="2E7787"/>
                </a:solidFill>
                <a:latin typeface="Arial"/>
                <a:cs typeface="Arial"/>
              </a:rPr>
              <a:t>Δημάρχου,</a:t>
            </a:r>
            <a:r>
              <a:rPr sz="2650" spc="-80" dirty="0">
                <a:solidFill>
                  <a:srgbClr val="2E7787"/>
                </a:solidFill>
                <a:latin typeface="Arial"/>
                <a:cs typeface="Arial"/>
              </a:rPr>
              <a:t> </a:t>
            </a:r>
            <a:r>
              <a:rPr sz="2650" spc="-10" dirty="0">
                <a:solidFill>
                  <a:srgbClr val="2E7787"/>
                </a:solidFill>
                <a:latin typeface="Arial"/>
                <a:cs typeface="Arial"/>
              </a:rPr>
              <a:t>Αντιδημάρχου, </a:t>
            </a:r>
            <a:r>
              <a:rPr sz="2650" dirty="0">
                <a:solidFill>
                  <a:srgbClr val="2E7787"/>
                </a:solidFill>
                <a:latin typeface="Arial"/>
                <a:cs typeface="Arial"/>
              </a:rPr>
              <a:t>Δημοτικών</a:t>
            </a:r>
            <a:r>
              <a:rPr sz="2650" spc="-114" dirty="0">
                <a:solidFill>
                  <a:srgbClr val="2E7787"/>
                </a:solidFill>
                <a:latin typeface="Arial"/>
                <a:cs typeface="Arial"/>
              </a:rPr>
              <a:t> </a:t>
            </a:r>
            <a:r>
              <a:rPr sz="2650" spc="-10" dirty="0">
                <a:solidFill>
                  <a:srgbClr val="2E7787"/>
                </a:solidFill>
                <a:latin typeface="Arial"/>
                <a:cs typeface="Arial"/>
              </a:rPr>
              <a:t>Συμβούλων,</a:t>
            </a:r>
            <a:r>
              <a:rPr sz="2650" spc="-140" dirty="0">
                <a:solidFill>
                  <a:srgbClr val="2E7787"/>
                </a:solidFill>
                <a:latin typeface="Arial"/>
                <a:cs typeface="Arial"/>
              </a:rPr>
              <a:t> </a:t>
            </a:r>
            <a:r>
              <a:rPr sz="2650" dirty="0">
                <a:solidFill>
                  <a:srgbClr val="2E7787"/>
                </a:solidFill>
                <a:latin typeface="Arial"/>
                <a:cs typeface="Arial"/>
              </a:rPr>
              <a:t>Μελών</a:t>
            </a:r>
            <a:r>
              <a:rPr sz="2650" spc="-125" dirty="0">
                <a:solidFill>
                  <a:srgbClr val="2E7787"/>
                </a:solidFill>
                <a:latin typeface="Arial"/>
                <a:cs typeface="Arial"/>
              </a:rPr>
              <a:t> </a:t>
            </a:r>
            <a:r>
              <a:rPr sz="2650" spc="-10" dirty="0">
                <a:solidFill>
                  <a:srgbClr val="2E7787"/>
                </a:solidFill>
                <a:latin typeface="Arial"/>
                <a:cs typeface="Arial"/>
              </a:rPr>
              <a:t>Σχολικής Εφορείας</a:t>
            </a:r>
            <a:endParaRPr sz="2650">
              <a:latin typeface="Arial"/>
              <a:cs typeface="Arial"/>
            </a:endParaRPr>
          </a:p>
        </p:txBody>
      </p:sp>
      <p:sp>
        <p:nvSpPr>
          <p:cNvPr id="8" name="object 8"/>
          <p:cNvSpPr txBox="1"/>
          <p:nvPr/>
        </p:nvSpPr>
        <p:spPr>
          <a:xfrm>
            <a:off x="10202486" y="3344576"/>
            <a:ext cx="7844790" cy="2995930"/>
          </a:xfrm>
          <a:prstGeom prst="rect">
            <a:avLst/>
          </a:prstGeom>
        </p:spPr>
        <p:txBody>
          <a:bodyPr vert="horz" wrap="square" lIns="0" tIns="199390" rIns="0" bIns="0" rtlCol="0">
            <a:spAutoFit/>
          </a:bodyPr>
          <a:lstStyle/>
          <a:p>
            <a:pPr marL="12700">
              <a:lnSpc>
                <a:spcPct val="100000"/>
              </a:lnSpc>
              <a:spcBef>
                <a:spcPts val="1570"/>
              </a:spcBef>
            </a:pPr>
            <a:r>
              <a:rPr sz="3100" b="1" dirty="0">
                <a:solidFill>
                  <a:srgbClr val="E28B18"/>
                </a:solidFill>
                <a:latin typeface="Arial"/>
                <a:cs typeface="Arial"/>
              </a:rPr>
              <a:t>Εκλογικός</a:t>
            </a:r>
            <a:r>
              <a:rPr sz="3100" b="1" spc="105" dirty="0">
                <a:solidFill>
                  <a:srgbClr val="E28B18"/>
                </a:solidFill>
                <a:latin typeface="Arial"/>
                <a:cs typeface="Arial"/>
              </a:rPr>
              <a:t> </a:t>
            </a:r>
            <a:r>
              <a:rPr sz="3100" b="1" spc="-10" dirty="0">
                <a:solidFill>
                  <a:srgbClr val="E28B18"/>
                </a:solidFill>
                <a:latin typeface="Arial"/>
                <a:cs typeface="Arial"/>
              </a:rPr>
              <a:t>Κατάλογος</a:t>
            </a:r>
            <a:endParaRPr sz="3100">
              <a:latin typeface="Arial"/>
              <a:cs typeface="Arial"/>
            </a:endParaRPr>
          </a:p>
          <a:p>
            <a:pPr marL="483234" indent="-470534">
              <a:lnSpc>
                <a:spcPct val="100000"/>
              </a:lnSpc>
              <a:spcBef>
                <a:spcPts val="2250"/>
              </a:spcBef>
              <a:buSzPct val="120338"/>
              <a:buFont typeface="Arial"/>
              <a:buChar char="•"/>
              <a:tabLst>
                <a:tab pos="483234" algn="l"/>
              </a:tabLst>
            </a:pPr>
            <a:r>
              <a:rPr sz="2950" b="1" dirty="0">
                <a:solidFill>
                  <a:srgbClr val="2E7787"/>
                </a:solidFill>
                <a:latin typeface="Arial"/>
                <a:cs typeface="Arial"/>
              </a:rPr>
              <a:t>Εκτοπισθέντες</a:t>
            </a:r>
            <a:r>
              <a:rPr sz="2950" b="1" spc="-20" dirty="0">
                <a:solidFill>
                  <a:srgbClr val="2E7787"/>
                </a:solidFill>
                <a:latin typeface="Arial"/>
                <a:cs typeface="Arial"/>
              </a:rPr>
              <a:t> </a:t>
            </a:r>
            <a:r>
              <a:rPr sz="2950" b="1" dirty="0">
                <a:solidFill>
                  <a:srgbClr val="2E7787"/>
                </a:solidFill>
                <a:latin typeface="Arial"/>
                <a:cs typeface="Arial"/>
              </a:rPr>
              <a:t>που</a:t>
            </a:r>
            <a:r>
              <a:rPr sz="2950" b="1" spc="-40" dirty="0">
                <a:solidFill>
                  <a:srgbClr val="2E7787"/>
                </a:solidFill>
                <a:latin typeface="Arial"/>
                <a:cs typeface="Arial"/>
              </a:rPr>
              <a:t> </a:t>
            </a:r>
            <a:r>
              <a:rPr sz="2950" b="1" dirty="0">
                <a:solidFill>
                  <a:srgbClr val="2E7787"/>
                </a:solidFill>
                <a:latin typeface="Arial"/>
                <a:cs typeface="Arial"/>
              </a:rPr>
              <a:t>διαμένουν</a:t>
            </a:r>
            <a:r>
              <a:rPr sz="2950" b="1" spc="-45" dirty="0">
                <a:solidFill>
                  <a:srgbClr val="2E7787"/>
                </a:solidFill>
                <a:latin typeface="Arial"/>
                <a:cs typeface="Arial"/>
              </a:rPr>
              <a:t> </a:t>
            </a:r>
            <a:r>
              <a:rPr sz="2950" b="1" dirty="0">
                <a:solidFill>
                  <a:srgbClr val="2E7787"/>
                </a:solidFill>
                <a:latin typeface="Arial"/>
                <a:cs typeface="Arial"/>
              </a:rPr>
              <a:t>σε</a:t>
            </a:r>
            <a:r>
              <a:rPr sz="2950" b="1" spc="-45" dirty="0">
                <a:solidFill>
                  <a:srgbClr val="2E7787"/>
                </a:solidFill>
                <a:latin typeface="Arial"/>
                <a:cs typeface="Arial"/>
              </a:rPr>
              <a:t> </a:t>
            </a:r>
            <a:r>
              <a:rPr sz="2950" b="1" spc="-20" dirty="0">
                <a:solidFill>
                  <a:srgbClr val="2E7787"/>
                </a:solidFill>
                <a:latin typeface="Arial"/>
                <a:cs typeface="Arial"/>
              </a:rPr>
              <a:t>άλλο</a:t>
            </a:r>
            <a:endParaRPr sz="2950">
              <a:latin typeface="Arial"/>
              <a:cs typeface="Arial"/>
            </a:endParaRPr>
          </a:p>
          <a:p>
            <a:pPr marL="483870" marR="5080">
              <a:lnSpc>
                <a:spcPct val="119900"/>
              </a:lnSpc>
              <a:spcBef>
                <a:spcPts val="30"/>
              </a:spcBef>
            </a:pPr>
            <a:r>
              <a:rPr sz="2950" b="1" dirty="0">
                <a:solidFill>
                  <a:srgbClr val="2E7787"/>
                </a:solidFill>
                <a:latin typeface="Arial"/>
                <a:cs typeface="Arial"/>
              </a:rPr>
              <a:t>Δημοτικό</a:t>
            </a:r>
            <a:r>
              <a:rPr sz="2950" b="1" spc="-5" dirty="0">
                <a:solidFill>
                  <a:srgbClr val="2E7787"/>
                </a:solidFill>
                <a:latin typeface="Arial"/>
                <a:cs typeface="Arial"/>
              </a:rPr>
              <a:t> </a:t>
            </a:r>
            <a:r>
              <a:rPr sz="2950" b="1" dirty="0">
                <a:solidFill>
                  <a:srgbClr val="2E7787"/>
                </a:solidFill>
                <a:latin typeface="Arial"/>
                <a:cs typeface="Arial"/>
              </a:rPr>
              <a:t>Διαμέρισμα</a:t>
            </a:r>
            <a:r>
              <a:rPr sz="2950" b="1" spc="-5" dirty="0">
                <a:solidFill>
                  <a:srgbClr val="2E7787"/>
                </a:solidFill>
                <a:latin typeface="Arial"/>
                <a:cs typeface="Arial"/>
              </a:rPr>
              <a:t> </a:t>
            </a:r>
            <a:r>
              <a:rPr sz="2950" b="1" dirty="0">
                <a:solidFill>
                  <a:srgbClr val="2E7787"/>
                </a:solidFill>
                <a:latin typeface="Arial"/>
                <a:cs typeface="Arial"/>
              </a:rPr>
              <a:t>του</a:t>
            </a:r>
            <a:r>
              <a:rPr sz="2950" b="1" spc="-5" dirty="0">
                <a:solidFill>
                  <a:srgbClr val="2E7787"/>
                </a:solidFill>
                <a:latin typeface="Arial"/>
                <a:cs typeface="Arial"/>
              </a:rPr>
              <a:t> </a:t>
            </a:r>
            <a:r>
              <a:rPr sz="2950" b="1" dirty="0">
                <a:solidFill>
                  <a:srgbClr val="2E7787"/>
                </a:solidFill>
                <a:latin typeface="Arial"/>
                <a:cs typeface="Arial"/>
              </a:rPr>
              <a:t>οικείου</a:t>
            </a:r>
            <a:r>
              <a:rPr sz="2950" b="1" spc="15" dirty="0">
                <a:solidFill>
                  <a:srgbClr val="2E7787"/>
                </a:solidFill>
                <a:latin typeface="Arial"/>
                <a:cs typeface="Arial"/>
              </a:rPr>
              <a:t> </a:t>
            </a:r>
            <a:r>
              <a:rPr sz="2950" b="1" spc="-10" dirty="0">
                <a:solidFill>
                  <a:srgbClr val="2E7787"/>
                </a:solidFill>
                <a:latin typeface="Arial"/>
                <a:cs typeface="Arial"/>
              </a:rPr>
              <a:t>Δήμου</a:t>
            </a:r>
            <a:r>
              <a:rPr sz="2950" spc="-10" dirty="0">
                <a:solidFill>
                  <a:srgbClr val="2E7787"/>
                </a:solidFill>
                <a:latin typeface="Arial"/>
                <a:cs typeface="Arial"/>
              </a:rPr>
              <a:t>: </a:t>
            </a:r>
            <a:r>
              <a:rPr sz="2950" dirty="0">
                <a:solidFill>
                  <a:srgbClr val="2E7787"/>
                </a:solidFill>
                <a:latin typeface="Arial"/>
                <a:cs typeface="Arial"/>
              </a:rPr>
              <a:t>Λαμβάνουν</a:t>
            </a:r>
            <a:r>
              <a:rPr sz="2950" spc="-15" dirty="0">
                <a:solidFill>
                  <a:srgbClr val="2E7787"/>
                </a:solidFill>
                <a:latin typeface="Arial"/>
                <a:cs typeface="Arial"/>
              </a:rPr>
              <a:t> </a:t>
            </a:r>
            <a:r>
              <a:rPr sz="2950" b="1" dirty="0">
                <a:solidFill>
                  <a:srgbClr val="2E7787"/>
                </a:solidFill>
                <a:latin typeface="Arial"/>
                <a:cs typeface="Arial"/>
              </a:rPr>
              <a:t>2</a:t>
            </a:r>
            <a:r>
              <a:rPr sz="2950" b="1" spc="-25" dirty="0">
                <a:solidFill>
                  <a:srgbClr val="2E7787"/>
                </a:solidFill>
                <a:latin typeface="Arial"/>
                <a:cs typeface="Arial"/>
              </a:rPr>
              <a:t> </a:t>
            </a:r>
            <a:r>
              <a:rPr sz="2950" dirty="0">
                <a:solidFill>
                  <a:srgbClr val="2E7787"/>
                </a:solidFill>
                <a:latin typeface="Arial"/>
                <a:cs typeface="Arial"/>
              </a:rPr>
              <a:t>ψηφοδέλτια,</a:t>
            </a:r>
            <a:r>
              <a:rPr sz="2950" spc="-40" dirty="0">
                <a:solidFill>
                  <a:srgbClr val="2E7787"/>
                </a:solidFill>
                <a:latin typeface="Arial"/>
                <a:cs typeface="Arial"/>
              </a:rPr>
              <a:t> </a:t>
            </a:r>
            <a:r>
              <a:rPr sz="2650" dirty="0">
                <a:solidFill>
                  <a:srgbClr val="2E7787"/>
                </a:solidFill>
                <a:latin typeface="Arial"/>
                <a:cs typeface="Arial"/>
              </a:rPr>
              <a:t>για</a:t>
            </a:r>
            <a:r>
              <a:rPr sz="2650" spc="-25" dirty="0">
                <a:solidFill>
                  <a:srgbClr val="2E7787"/>
                </a:solidFill>
                <a:latin typeface="Arial"/>
                <a:cs typeface="Arial"/>
              </a:rPr>
              <a:t> </a:t>
            </a:r>
            <a:r>
              <a:rPr sz="2650" dirty="0">
                <a:solidFill>
                  <a:srgbClr val="2E7787"/>
                </a:solidFill>
                <a:latin typeface="Arial"/>
                <a:cs typeface="Arial"/>
              </a:rPr>
              <a:t>την</a:t>
            </a:r>
            <a:r>
              <a:rPr sz="2650" spc="-30" dirty="0">
                <a:solidFill>
                  <a:srgbClr val="2E7787"/>
                </a:solidFill>
                <a:latin typeface="Arial"/>
                <a:cs typeface="Arial"/>
              </a:rPr>
              <a:t> </a:t>
            </a:r>
            <a:r>
              <a:rPr sz="2650" spc="-10" dirty="0">
                <a:solidFill>
                  <a:srgbClr val="2E7787"/>
                </a:solidFill>
                <a:latin typeface="Arial"/>
                <a:cs typeface="Arial"/>
              </a:rPr>
              <a:t>εκλογή Αντιδημάρχου,</a:t>
            </a:r>
            <a:r>
              <a:rPr sz="2650" spc="-145" dirty="0">
                <a:solidFill>
                  <a:srgbClr val="2E7787"/>
                </a:solidFill>
                <a:latin typeface="Arial"/>
                <a:cs typeface="Arial"/>
              </a:rPr>
              <a:t> </a:t>
            </a:r>
            <a:r>
              <a:rPr sz="2650" dirty="0">
                <a:solidFill>
                  <a:srgbClr val="2E7787"/>
                </a:solidFill>
                <a:latin typeface="Arial"/>
                <a:cs typeface="Arial"/>
              </a:rPr>
              <a:t>Δημοτικών</a:t>
            </a:r>
            <a:r>
              <a:rPr sz="2650" spc="-150" dirty="0">
                <a:solidFill>
                  <a:srgbClr val="2E7787"/>
                </a:solidFill>
                <a:latin typeface="Arial"/>
                <a:cs typeface="Arial"/>
              </a:rPr>
              <a:t> </a:t>
            </a:r>
            <a:r>
              <a:rPr sz="2650" spc="-10" dirty="0">
                <a:solidFill>
                  <a:srgbClr val="2E7787"/>
                </a:solidFill>
                <a:latin typeface="Arial"/>
                <a:cs typeface="Arial"/>
              </a:rPr>
              <a:t>Συμβούλων</a:t>
            </a:r>
            <a:endParaRPr sz="2650">
              <a:latin typeface="Arial"/>
              <a:cs typeface="Arial"/>
            </a:endParaRPr>
          </a:p>
        </p:txBody>
      </p:sp>
      <p:grpSp>
        <p:nvGrpSpPr>
          <p:cNvPr id="9" name="object 9"/>
          <p:cNvGrpSpPr/>
          <p:nvPr/>
        </p:nvGrpSpPr>
        <p:grpSpPr>
          <a:xfrm>
            <a:off x="15664203" y="2759291"/>
            <a:ext cx="1942464" cy="1443355"/>
            <a:chOff x="15664203" y="2759291"/>
            <a:chExt cx="1942464" cy="1443355"/>
          </a:xfrm>
        </p:grpSpPr>
        <p:sp>
          <p:nvSpPr>
            <p:cNvPr id="10" name="object 10"/>
            <p:cNvSpPr/>
            <p:nvPr/>
          </p:nvSpPr>
          <p:spPr>
            <a:xfrm>
              <a:off x="15676922" y="2902890"/>
              <a:ext cx="1917064" cy="1287145"/>
            </a:xfrm>
            <a:custGeom>
              <a:avLst/>
              <a:gdLst/>
              <a:ahLst/>
              <a:cxnLst/>
              <a:rect l="l" t="t" r="r" b="b"/>
              <a:pathLst>
                <a:path w="1917065" h="1287145">
                  <a:moveTo>
                    <a:pt x="1786176" y="0"/>
                  </a:moveTo>
                  <a:lnTo>
                    <a:pt x="1786176" y="1068855"/>
                  </a:lnTo>
                  <a:lnTo>
                    <a:pt x="130688" y="1068855"/>
                  </a:lnTo>
                  <a:lnTo>
                    <a:pt x="130688" y="0"/>
                  </a:lnTo>
                  <a:lnTo>
                    <a:pt x="0" y="0"/>
                  </a:lnTo>
                  <a:lnTo>
                    <a:pt x="0" y="1221549"/>
                  </a:lnTo>
                  <a:lnTo>
                    <a:pt x="762373" y="1221549"/>
                  </a:lnTo>
                  <a:lnTo>
                    <a:pt x="767377" y="1247418"/>
                  </a:lnTo>
                  <a:lnTo>
                    <a:pt x="781161" y="1268175"/>
                  </a:lnTo>
                  <a:lnTo>
                    <a:pt x="801888" y="1281979"/>
                  </a:lnTo>
                  <a:lnTo>
                    <a:pt x="827720" y="1286989"/>
                  </a:lnTo>
                  <a:lnTo>
                    <a:pt x="1089107" y="1286989"/>
                  </a:lnTo>
                  <a:lnTo>
                    <a:pt x="1114940" y="1281979"/>
                  </a:lnTo>
                  <a:lnTo>
                    <a:pt x="1135667" y="1268175"/>
                  </a:lnTo>
                  <a:lnTo>
                    <a:pt x="1149451" y="1247418"/>
                  </a:lnTo>
                  <a:lnTo>
                    <a:pt x="1154454" y="1221549"/>
                  </a:lnTo>
                  <a:lnTo>
                    <a:pt x="1916870" y="1221549"/>
                  </a:lnTo>
                  <a:lnTo>
                    <a:pt x="1916870" y="0"/>
                  </a:lnTo>
                  <a:lnTo>
                    <a:pt x="1786176" y="0"/>
                  </a:lnTo>
                  <a:close/>
                </a:path>
              </a:pathLst>
            </a:custGeom>
            <a:ln w="25437">
              <a:solidFill>
                <a:srgbClr val="EC7C30"/>
              </a:solidFill>
            </a:ln>
          </p:spPr>
          <p:txBody>
            <a:bodyPr wrap="square" lIns="0" tIns="0" rIns="0" bIns="0" rtlCol="0"/>
            <a:lstStyle/>
            <a:p>
              <a:endParaRPr/>
            </a:p>
          </p:txBody>
        </p:sp>
        <p:sp>
          <p:nvSpPr>
            <p:cNvPr id="11" name="object 11"/>
            <p:cNvSpPr/>
            <p:nvPr/>
          </p:nvSpPr>
          <p:spPr>
            <a:xfrm>
              <a:off x="15894739" y="2772098"/>
              <a:ext cx="1481455" cy="131445"/>
            </a:xfrm>
            <a:custGeom>
              <a:avLst/>
              <a:gdLst/>
              <a:ahLst/>
              <a:cxnLst/>
              <a:rect l="l" t="t" r="r" b="b"/>
              <a:pathLst>
                <a:path w="1481455" h="131444">
                  <a:moveTo>
                    <a:pt x="0" y="130903"/>
                  </a:moveTo>
                  <a:lnTo>
                    <a:pt x="1481194" y="130903"/>
                  </a:lnTo>
                  <a:lnTo>
                    <a:pt x="1481194" y="0"/>
                  </a:lnTo>
                  <a:lnTo>
                    <a:pt x="0" y="0"/>
                  </a:lnTo>
                  <a:lnTo>
                    <a:pt x="0" y="130903"/>
                  </a:lnTo>
                  <a:close/>
                </a:path>
              </a:pathLst>
            </a:custGeom>
            <a:solidFill>
              <a:srgbClr val="FFFFFF"/>
            </a:solidFill>
          </p:spPr>
          <p:txBody>
            <a:bodyPr wrap="square" lIns="0" tIns="0" rIns="0" bIns="0" rtlCol="0"/>
            <a:lstStyle/>
            <a:p>
              <a:endParaRPr/>
            </a:p>
          </p:txBody>
        </p:sp>
        <p:sp>
          <p:nvSpPr>
            <p:cNvPr id="12" name="object 12"/>
            <p:cNvSpPr/>
            <p:nvPr/>
          </p:nvSpPr>
          <p:spPr>
            <a:xfrm>
              <a:off x="15894739" y="2772009"/>
              <a:ext cx="1481455" cy="1112520"/>
            </a:xfrm>
            <a:custGeom>
              <a:avLst/>
              <a:gdLst/>
              <a:ahLst/>
              <a:cxnLst/>
              <a:rect l="l" t="t" r="r" b="b"/>
              <a:pathLst>
                <a:path w="1481455" h="1112520">
                  <a:moveTo>
                    <a:pt x="1481194" y="0"/>
                  </a:moveTo>
                  <a:lnTo>
                    <a:pt x="0" y="0"/>
                  </a:lnTo>
                  <a:lnTo>
                    <a:pt x="0" y="1112482"/>
                  </a:lnTo>
                  <a:lnTo>
                    <a:pt x="1481194" y="1112482"/>
                  </a:lnTo>
                  <a:lnTo>
                    <a:pt x="1481194" y="0"/>
                  </a:lnTo>
                  <a:close/>
                </a:path>
                <a:path w="1481455" h="1112520">
                  <a:moveTo>
                    <a:pt x="130693" y="130880"/>
                  </a:moveTo>
                  <a:lnTo>
                    <a:pt x="697032" y="130880"/>
                  </a:lnTo>
                  <a:lnTo>
                    <a:pt x="697032" y="981602"/>
                  </a:lnTo>
                  <a:lnTo>
                    <a:pt x="130693" y="981602"/>
                  </a:lnTo>
                  <a:lnTo>
                    <a:pt x="130693" y="130880"/>
                  </a:lnTo>
                  <a:close/>
                </a:path>
                <a:path w="1481455" h="1112520">
                  <a:moveTo>
                    <a:pt x="1350500" y="981602"/>
                  </a:moveTo>
                  <a:lnTo>
                    <a:pt x="784161" y="981602"/>
                  </a:lnTo>
                  <a:lnTo>
                    <a:pt x="784161" y="130880"/>
                  </a:lnTo>
                  <a:lnTo>
                    <a:pt x="1350500" y="130880"/>
                  </a:lnTo>
                  <a:lnTo>
                    <a:pt x="1350500" y="981602"/>
                  </a:lnTo>
                  <a:close/>
                </a:path>
                <a:path w="1481455" h="1112520">
                  <a:moveTo>
                    <a:pt x="914855" y="414454"/>
                  </a:moveTo>
                  <a:lnTo>
                    <a:pt x="1219806" y="414454"/>
                  </a:lnTo>
                  <a:lnTo>
                    <a:pt x="1219806" y="349014"/>
                  </a:lnTo>
                  <a:lnTo>
                    <a:pt x="914855" y="349014"/>
                  </a:lnTo>
                  <a:lnTo>
                    <a:pt x="914855" y="414454"/>
                  </a:lnTo>
                  <a:close/>
                </a:path>
                <a:path w="1481455" h="1112520">
                  <a:moveTo>
                    <a:pt x="914855" y="545334"/>
                  </a:moveTo>
                  <a:lnTo>
                    <a:pt x="1219806" y="545334"/>
                  </a:lnTo>
                  <a:lnTo>
                    <a:pt x="1219806" y="479894"/>
                  </a:lnTo>
                  <a:lnTo>
                    <a:pt x="914855" y="479894"/>
                  </a:lnTo>
                  <a:lnTo>
                    <a:pt x="914855" y="545334"/>
                  </a:lnTo>
                  <a:close/>
                </a:path>
                <a:path w="1481455" h="1112520">
                  <a:moveTo>
                    <a:pt x="914855" y="610774"/>
                  </a:moveTo>
                  <a:lnTo>
                    <a:pt x="1126143" y="610774"/>
                  </a:lnTo>
                  <a:lnTo>
                    <a:pt x="1126143" y="676214"/>
                  </a:lnTo>
                  <a:lnTo>
                    <a:pt x="914855" y="676214"/>
                  </a:lnTo>
                  <a:lnTo>
                    <a:pt x="914855" y="610774"/>
                  </a:lnTo>
                  <a:close/>
                </a:path>
              </a:pathLst>
            </a:custGeom>
            <a:ln w="25430">
              <a:solidFill>
                <a:srgbClr val="EC7C30"/>
              </a:solidFill>
            </a:ln>
          </p:spPr>
          <p:txBody>
            <a:bodyPr wrap="square" lIns="0" tIns="0" rIns="0" bIns="0" rtlCol="0"/>
            <a:lstStyle/>
            <a:p>
              <a:endParaRPr/>
            </a:p>
          </p:txBody>
        </p:sp>
      </p:grpSp>
      <p:pic>
        <p:nvPicPr>
          <p:cNvPr id="13" name="object 13"/>
          <p:cNvPicPr/>
          <p:nvPr/>
        </p:nvPicPr>
        <p:blipFill>
          <a:blip r:embed="rId2" cstate="print"/>
          <a:stretch>
            <a:fillRect/>
          </a:stretch>
        </p:blipFill>
        <p:spPr>
          <a:xfrm>
            <a:off x="1032848" y="12565"/>
            <a:ext cx="2798239" cy="1882246"/>
          </a:xfrm>
          <a:prstGeom prst="rect">
            <a:avLst/>
          </a:prstGeom>
        </p:spPr>
      </p:pic>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595073"/>
            <a:ext cx="1483360" cy="478155"/>
          </a:xfrm>
          <a:prstGeom prst="rect">
            <a:avLst/>
          </a:prstGeom>
        </p:spPr>
        <p:txBody>
          <a:bodyPr vert="horz" wrap="square" lIns="0" tIns="14604" rIns="0" bIns="0" rtlCol="0">
            <a:spAutoFit/>
          </a:bodyPr>
          <a:lstStyle/>
          <a:p>
            <a:pPr marL="12700">
              <a:lnSpc>
                <a:spcPct val="100000"/>
              </a:lnSpc>
              <a:spcBef>
                <a:spcPts val="114"/>
              </a:spcBef>
            </a:pPr>
            <a:r>
              <a:rPr sz="2950" b="1" spc="95" dirty="0">
                <a:solidFill>
                  <a:srgbClr val="E28B18"/>
                </a:solidFill>
                <a:latin typeface="Arial"/>
                <a:cs typeface="Arial"/>
              </a:rPr>
              <a:t>705.357</a:t>
            </a:r>
            <a:endParaRPr sz="2950">
              <a:latin typeface="Arial"/>
              <a:cs typeface="Arial"/>
            </a:endParaRPr>
          </a:p>
        </p:txBody>
      </p:sp>
      <p:sp>
        <p:nvSpPr>
          <p:cNvPr id="3" name="object 3"/>
          <p:cNvSpPr txBox="1"/>
          <p:nvPr/>
        </p:nvSpPr>
        <p:spPr>
          <a:xfrm>
            <a:off x="3168564" y="2595073"/>
            <a:ext cx="12215495" cy="3403600"/>
          </a:xfrm>
          <a:prstGeom prst="rect">
            <a:avLst/>
          </a:prstGeom>
        </p:spPr>
        <p:txBody>
          <a:bodyPr vert="horz" wrap="square" lIns="0" tIns="14604" rIns="0" bIns="0" rtlCol="0">
            <a:spAutoFit/>
          </a:bodyPr>
          <a:lstStyle/>
          <a:p>
            <a:pPr marL="12700">
              <a:lnSpc>
                <a:spcPct val="100000"/>
              </a:lnSpc>
              <a:spcBef>
                <a:spcPts val="114"/>
              </a:spcBef>
            </a:pPr>
            <a:r>
              <a:rPr sz="2950" b="1" dirty="0">
                <a:solidFill>
                  <a:srgbClr val="2E7787"/>
                </a:solidFill>
                <a:latin typeface="Arial"/>
                <a:cs typeface="Arial"/>
              </a:rPr>
              <a:t>Εγγεγραμμένοι</a:t>
            </a:r>
            <a:r>
              <a:rPr sz="2950" b="1" spc="-10" dirty="0">
                <a:solidFill>
                  <a:srgbClr val="2E7787"/>
                </a:solidFill>
                <a:latin typeface="Arial"/>
                <a:cs typeface="Arial"/>
              </a:rPr>
              <a:t> εκλογείς</a:t>
            </a:r>
            <a:endParaRPr sz="2950">
              <a:latin typeface="Arial"/>
              <a:cs typeface="Arial"/>
            </a:endParaRPr>
          </a:p>
          <a:p>
            <a:pPr marL="12700">
              <a:lnSpc>
                <a:spcPct val="100000"/>
              </a:lnSpc>
              <a:spcBef>
                <a:spcPts val="2220"/>
              </a:spcBef>
            </a:pPr>
            <a:r>
              <a:rPr sz="2950" dirty="0">
                <a:solidFill>
                  <a:srgbClr val="2E7787"/>
                </a:solidFill>
                <a:latin typeface="Arial"/>
                <a:cs typeface="Arial"/>
              </a:rPr>
              <a:t>568.608</a:t>
            </a:r>
            <a:r>
              <a:rPr sz="2950" spc="-25" dirty="0">
                <a:solidFill>
                  <a:srgbClr val="2E7787"/>
                </a:solidFill>
                <a:latin typeface="Arial"/>
                <a:cs typeface="Arial"/>
              </a:rPr>
              <a:t> </a:t>
            </a:r>
            <a:r>
              <a:rPr sz="2950" dirty="0">
                <a:solidFill>
                  <a:srgbClr val="2E7787"/>
                </a:solidFill>
                <a:latin typeface="Arial"/>
                <a:cs typeface="Arial"/>
              </a:rPr>
              <a:t>Κύπριοι</a:t>
            </a:r>
            <a:r>
              <a:rPr sz="2950" spc="-10" dirty="0">
                <a:solidFill>
                  <a:srgbClr val="2E7787"/>
                </a:solidFill>
                <a:latin typeface="Arial"/>
                <a:cs typeface="Arial"/>
              </a:rPr>
              <a:t> </a:t>
            </a:r>
            <a:r>
              <a:rPr sz="2950" dirty="0">
                <a:solidFill>
                  <a:srgbClr val="2E7787"/>
                </a:solidFill>
                <a:latin typeface="Arial"/>
                <a:cs typeface="Arial"/>
              </a:rPr>
              <a:t>(834</a:t>
            </a:r>
            <a:r>
              <a:rPr sz="2950" spc="-20" dirty="0">
                <a:solidFill>
                  <a:srgbClr val="2E7787"/>
                </a:solidFill>
                <a:latin typeface="Arial"/>
                <a:cs typeface="Arial"/>
              </a:rPr>
              <a:t> </a:t>
            </a:r>
            <a:r>
              <a:rPr sz="2950" dirty="0">
                <a:solidFill>
                  <a:srgbClr val="2E7787"/>
                </a:solidFill>
                <a:latin typeface="Arial"/>
                <a:cs typeface="Arial"/>
              </a:rPr>
              <a:t>Τ/Κ</a:t>
            </a:r>
            <a:r>
              <a:rPr sz="2950" spc="-25"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διεύθυνση</a:t>
            </a:r>
            <a:r>
              <a:rPr sz="2950" spc="-5" dirty="0">
                <a:solidFill>
                  <a:srgbClr val="2E7787"/>
                </a:solidFill>
                <a:latin typeface="Arial"/>
                <a:cs typeface="Arial"/>
              </a:rPr>
              <a:t> </a:t>
            </a:r>
            <a:r>
              <a:rPr sz="2950" dirty="0">
                <a:solidFill>
                  <a:srgbClr val="2E7787"/>
                </a:solidFill>
                <a:latin typeface="Arial"/>
                <a:cs typeface="Arial"/>
              </a:rPr>
              <a:t>στις</a:t>
            </a:r>
            <a:r>
              <a:rPr sz="2950" spc="-10" dirty="0">
                <a:solidFill>
                  <a:srgbClr val="2E7787"/>
                </a:solidFill>
                <a:latin typeface="Arial"/>
                <a:cs typeface="Arial"/>
              </a:rPr>
              <a:t> </a:t>
            </a:r>
            <a:r>
              <a:rPr sz="2950" dirty="0">
                <a:solidFill>
                  <a:srgbClr val="2E7787"/>
                </a:solidFill>
                <a:latin typeface="Arial"/>
                <a:cs typeface="Arial"/>
              </a:rPr>
              <a:t>ελεύθερες</a:t>
            </a:r>
            <a:r>
              <a:rPr sz="2950" spc="-35" dirty="0">
                <a:solidFill>
                  <a:srgbClr val="2E7787"/>
                </a:solidFill>
                <a:latin typeface="Arial"/>
                <a:cs typeface="Arial"/>
              </a:rPr>
              <a:t> </a:t>
            </a:r>
            <a:r>
              <a:rPr sz="2950" spc="-10" dirty="0">
                <a:solidFill>
                  <a:srgbClr val="2E7787"/>
                </a:solidFill>
                <a:latin typeface="Arial"/>
                <a:cs typeface="Arial"/>
              </a:rPr>
              <a:t>περιοχές)</a:t>
            </a:r>
            <a:endParaRPr sz="2950">
              <a:latin typeface="Arial"/>
              <a:cs typeface="Arial"/>
            </a:endParaRPr>
          </a:p>
          <a:p>
            <a:pPr marL="12700" marR="5080">
              <a:lnSpc>
                <a:spcPct val="162700"/>
              </a:lnSpc>
            </a:pPr>
            <a:r>
              <a:rPr sz="2950" dirty="0">
                <a:solidFill>
                  <a:srgbClr val="2E7787"/>
                </a:solidFill>
                <a:latin typeface="Arial"/>
                <a:cs typeface="Arial"/>
              </a:rPr>
              <a:t>21.640</a:t>
            </a:r>
            <a:r>
              <a:rPr sz="2950" spc="-15" dirty="0">
                <a:solidFill>
                  <a:srgbClr val="2E7787"/>
                </a:solidFill>
                <a:latin typeface="Arial"/>
                <a:cs typeface="Arial"/>
              </a:rPr>
              <a:t> </a:t>
            </a:r>
            <a:r>
              <a:rPr sz="2950" dirty="0">
                <a:solidFill>
                  <a:srgbClr val="2E7787"/>
                </a:solidFill>
                <a:latin typeface="Arial"/>
                <a:cs typeface="Arial"/>
              </a:rPr>
              <a:t>Ευρωπαίοι</a:t>
            </a:r>
            <a:r>
              <a:rPr sz="2950" spc="-5"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Εκλογές</a:t>
            </a:r>
            <a:r>
              <a:rPr sz="2950" spc="-10" dirty="0">
                <a:solidFill>
                  <a:srgbClr val="2E7787"/>
                </a:solidFill>
                <a:latin typeface="Arial"/>
                <a:cs typeface="Arial"/>
              </a:rPr>
              <a:t> </a:t>
            </a:r>
            <a:r>
              <a:rPr sz="2950" dirty="0">
                <a:solidFill>
                  <a:srgbClr val="2E7787"/>
                </a:solidFill>
                <a:latin typeface="Arial"/>
                <a:cs typeface="Arial"/>
              </a:rPr>
              <a:t>Ανάδειξης</a:t>
            </a:r>
            <a:r>
              <a:rPr sz="2950" spc="-5" dirty="0">
                <a:solidFill>
                  <a:srgbClr val="2E7787"/>
                </a:solidFill>
                <a:latin typeface="Arial"/>
                <a:cs typeface="Arial"/>
              </a:rPr>
              <a:t> </a:t>
            </a:r>
            <a:r>
              <a:rPr sz="2950" dirty="0">
                <a:solidFill>
                  <a:srgbClr val="2E7787"/>
                </a:solidFill>
                <a:latin typeface="Arial"/>
                <a:cs typeface="Arial"/>
              </a:rPr>
              <a:t>Αρχών</a:t>
            </a:r>
            <a:r>
              <a:rPr sz="2950" spc="-5" dirty="0">
                <a:solidFill>
                  <a:srgbClr val="2E7787"/>
                </a:solidFill>
                <a:latin typeface="Arial"/>
                <a:cs typeface="Arial"/>
              </a:rPr>
              <a:t> </a:t>
            </a:r>
            <a:r>
              <a:rPr sz="2950" dirty="0">
                <a:solidFill>
                  <a:srgbClr val="2E7787"/>
                </a:solidFill>
                <a:latin typeface="Arial"/>
                <a:cs typeface="Arial"/>
              </a:rPr>
              <a:t>Τοπικής</a:t>
            </a:r>
            <a:r>
              <a:rPr sz="2950" spc="-5" dirty="0">
                <a:solidFill>
                  <a:srgbClr val="2E7787"/>
                </a:solidFill>
                <a:latin typeface="Arial"/>
                <a:cs typeface="Arial"/>
              </a:rPr>
              <a:t> </a:t>
            </a:r>
            <a:r>
              <a:rPr sz="2950" spc="-10" dirty="0">
                <a:solidFill>
                  <a:srgbClr val="2E7787"/>
                </a:solidFill>
                <a:latin typeface="Arial"/>
                <a:cs typeface="Arial"/>
              </a:rPr>
              <a:t>Αυτοδιοίκησης </a:t>
            </a:r>
            <a:r>
              <a:rPr sz="2950" dirty="0">
                <a:solidFill>
                  <a:srgbClr val="2E7787"/>
                </a:solidFill>
                <a:latin typeface="Arial"/>
                <a:cs typeface="Arial"/>
              </a:rPr>
              <a:t>11.840</a:t>
            </a:r>
            <a:r>
              <a:rPr sz="2950" spc="-20" dirty="0">
                <a:solidFill>
                  <a:srgbClr val="2E7787"/>
                </a:solidFill>
                <a:latin typeface="Arial"/>
                <a:cs typeface="Arial"/>
              </a:rPr>
              <a:t> </a:t>
            </a:r>
            <a:r>
              <a:rPr sz="2950" dirty="0">
                <a:solidFill>
                  <a:srgbClr val="2E7787"/>
                </a:solidFill>
                <a:latin typeface="Arial"/>
                <a:cs typeface="Arial"/>
              </a:rPr>
              <a:t>Ευρωπαίοι</a:t>
            </a:r>
            <a:r>
              <a:rPr sz="2950" spc="5" dirty="0">
                <a:solidFill>
                  <a:srgbClr val="2E7787"/>
                </a:solidFill>
                <a:latin typeface="Arial"/>
                <a:cs typeface="Arial"/>
              </a:rPr>
              <a:t> </a:t>
            </a:r>
            <a:r>
              <a:rPr sz="2950" dirty="0">
                <a:solidFill>
                  <a:srgbClr val="2E7787"/>
                </a:solidFill>
                <a:latin typeface="Arial"/>
                <a:cs typeface="Arial"/>
              </a:rPr>
              <a:t>για Εκλογές</a:t>
            </a:r>
            <a:r>
              <a:rPr sz="2950" spc="-15" dirty="0">
                <a:solidFill>
                  <a:srgbClr val="2E7787"/>
                </a:solidFill>
                <a:latin typeface="Arial"/>
                <a:cs typeface="Arial"/>
              </a:rPr>
              <a:t> </a:t>
            </a:r>
            <a:r>
              <a:rPr sz="2950" dirty="0">
                <a:solidFill>
                  <a:srgbClr val="2E7787"/>
                </a:solidFill>
                <a:latin typeface="Arial"/>
                <a:cs typeface="Arial"/>
              </a:rPr>
              <a:t>Μελών</a:t>
            </a:r>
            <a:r>
              <a:rPr sz="2950" spc="5"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Ευρωπαϊκού</a:t>
            </a:r>
            <a:r>
              <a:rPr sz="2950" spc="5" dirty="0">
                <a:solidFill>
                  <a:srgbClr val="2E7787"/>
                </a:solidFill>
                <a:latin typeface="Arial"/>
                <a:cs typeface="Arial"/>
              </a:rPr>
              <a:t> </a:t>
            </a:r>
            <a:r>
              <a:rPr sz="2950" spc="-10" dirty="0">
                <a:solidFill>
                  <a:srgbClr val="2E7787"/>
                </a:solidFill>
                <a:latin typeface="Arial"/>
                <a:cs typeface="Arial"/>
              </a:rPr>
              <a:t>Κοινοβουλίου</a:t>
            </a:r>
            <a:endParaRPr sz="2950">
              <a:latin typeface="Arial"/>
              <a:cs typeface="Arial"/>
            </a:endParaRPr>
          </a:p>
          <a:p>
            <a:pPr marL="12700">
              <a:lnSpc>
                <a:spcPct val="100000"/>
              </a:lnSpc>
              <a:spcBef>
                <a:spcPts val="2220"/>
              </a:spcBef>
            </a:pPr>
            <a:r>
              <a:rPr sz="2950" dirty="0">
                <a:solidFill>
                  <a:srgbClr val="2E7787"/>
                </a:solidFill>
                <a:latin typeface="Arial"/>
                <a:cs typeface="Arial"/>
              </a:rPr>
              <a:t>103.269</a:t>
            </a:r>
            <a:r>
              <a:rPr sz="2950" spc="-25" dirty="0">
                <a:solidFill>
                  <a:srgbClr val="2E7787"/>
                </a:solidFill>
                <a:latin typeface="Arial"/>
                <a:cs typeface="Arial"/>
              </a:rPr>
              <a:t> </a:t>
            </a:r>
            <a:r>
              <a:rPr sz="2950" dirty="0">
                <a:solidFill>
                  <a:srgbClr val="2E7787"/>
                </a:solidFill>
                <a:latin typeface="Arial"/>
                <a:cs typeface="Arial"/>
              </a:rPr>
              <a:t>Τ/Κ</a:t>
            </a:r>
            <a:r>
              <a:rPr sz="2950" spc="-20"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διεύθυνση</a:t>
            </a:r>
            <a:r>
              <a:rPr sz="2950" spc="-10" dirty="0">
                <a:solidFill>
                  <a:srgbClr val="2E7787"/>
                </a:solidFill>
                <a:latin typeface="Arial"/>
                <a:cs typeface="Arial"/>
              </a:rPr>
              <a:t> </a:t>
            </a:r>
            <a:r>
              <a:rPr sz="2950" dirty="0">
                <a:solidFill>
                  <a:srgbClr val="2E7787"/>
                </a:solidFill>
                <a:latin typeface="Arial"/>
                <a:cs typeface="Arial"/>
              </a:rPr>
              <a:t>στις</a:t>
            </a:r>
            <a:r>
              <a:rPr sz="2950" spc="-5" dirty="0">
                <a:solidFill>
                  <a:srgbClr val="2E7787"/>
                </a:solidFill>
                <a:latin typeface="Arial"/>
                <a:cs typeface="Arial"/>
              </a:rPr>
              <a:t> </a:t>
            </a:r>
            <a:r>
              <a:rPr sz="2950" dirty="0">
                <a:solidFill>
                  <a:srgbClr val="2E7787"/>
                </a:solidFill>
                <a:latin typeface="Arial"/>
                <a:cs typeface="Arial"/>
              </a:rPr>
              <a:t>κατεχόμενες</a:t>
            </a:r>
            <a:r>
              <a:rPr sz="2950" spc="-25" dirty="0">
                <a:solidFill>
                  <a:srgbClr val="2E7787"/>
                </a:solidFill>
                <a:latin typeface="Arial"/>
                <a:cs typeface="Arial"/>
              </a:rPr>
              <a:t> </a:t>
            </a:r>
            <a:r>
              <a:rPr sz="2950" spc="-10" dirty="0">
                <a:solidFill>
                  <a:srgbClr val="2E7787"/>
                </a:solidFill>
                <a:latin typeface="Arial"/>
                <a:cs typeface="Arial"/>
              </a:rPr>
              <a:t>περιοχές</a:t>
            </a:r>
            <a:endParaRPr sz="2950">
              <a:latin typeface="Arial"/>
              <a:cs typeface="Arial"/>
            </a:endParaRPr>
          </a:p>
        </p:txBody>
      </p:sp>
      <p:sp>
        <p:nvSpPr>
          <p:cNvPr id="4" name="object 4"/>
          <p:cNvSpPr txBox="1"/>
          <p:nvPr/>
        </p:nvSpPr>
        <p:spPr>
          <a:xfrm>
            <a:off x="906559" y="6591287"/>
            <a:ext cx="1033144" cy="478155"/>
          </a:xfrm>
          <a:prstGeom prst="rect">
            <a:avLst/>
          </a:prstGeom>
        </p:spPr>
        <p:txBody>
          <a:bodyPr vert="horz" wrap="square" lIns="0" tIns="14604" rIns="0" bIns="0" rtlCol="0">
            <a:spAutoFit/>
          </a:bodyPr>
          <a:lstStyle/>
          <a:p>
            <a:pPr marL="12700">
              <a:lnSpc>
                <a:spcPct val="100000"/>
              </a:lnSpc>
              <a:spcBef>
                <a:spcPts val="114"/>
              </a:spcBef>
            </a:pPr>
            <a:r>
              <a:rPr sz="2950" b="1" spc="85" dirty="0">
                <a:solidFill>
                  <a:srgbClr val="E28B18"/>
                </a:solidFill>
                <a:latin typeface="Arial"/>
                <a:cs typeface="Arial"/>
              </a:rPr>
              <a:t>1.862</a:t>
            </a:r>
            <a:endParaRPr sz="2950">
              <a:latin typeface="Arial"/>
              <a:cs typeface="Arial"/>
            </a:endParaRPr>
          </a:p>
        </p:txBody>
      </p:sp>
      <p:sp>
        <p:nvSpPr>
          <p:cNvPr id="5" name="object 5"/>
          <p:cNvSpPr txBox="1"/>
          <p:nvPr/>
        </p:nvSpPr>
        <p:spPr>
          <a:xfrm>
            <a:off x="3168564" y="6591287"/>
            <a:ext cx="15029180" cy="2483485"/>
          </a:xfrm>
          <a:prstGeom prst="rect">
            <a:avLst/>
          </a:prstGeom>
        </p:spPr>
        <p:txBody>
          <a:bodyPr vert="horz" wrap="square" lIns="0" tIns="14604" rIns="0" bIns="0" rtlCol="0">
            <a:spAutoFit/>
          </a:bodyPr>
          <a:lstStyle/>
          <a:p>
            <a:pPr marL="12700">
              <a:lnSpc>
                <a:spcPct val="100000"/>
              </a:lnSpc>
              <a:spcBef>
                <a:spcPts val="114"/>
              </a:spcBef>
            </a:pPr>
            <a:r>
              <a:rPr sz="2950" b="1" spc="105" dirty="0">
                <a:solidFill>
                  <a:srgbClr val="2E7787"/>
                </a:solidFill>
                <a:latin typeface="Arial"/>
                <a:cs typeface="Arial"/>
              </a:rPr>
              <a:t>Εκλογικά</a:t>
            </a:r>
            <a:r>
              <a:rPr sz="2950" b="1" spc="220" dirty="0">
                <a:solidFill>
                  <a:srgbClr val="2E7787"/>
                </a:solidFill>
                <a:latin typeface="Arial"/>
                <a:cs typeface="Arial"/>
              </a:rPr>
              <a:t> </a:t>
            </a:r>
            <a:r>
              <a:rPr sz="2950" b="1" spc="90" dirty="0">
                <a:solidFill>
                  <a:srgbClr val="2E7787"/>
                </a:solidFill>
                <a:latin typeface="Arial"/>
                <a:cs typeface="Arial"/>
              </a:rPr>
              <a:t>κέντρα</a:t>
            </a:r>
            <a:r>
              <a:rPr sz="2950" b="1" spc="225" dirty="0">
                <a:solidFill>
                  <a:srgbClr val="2E7787"/>
                </a:solidFill>
                <a:latin typeface="Arial"/>
                <a:cs typeface="Arial"/>
              </a:rPr>
              <a:t> </a:t>
            </a:r>
            <a:r>
              <a:rPr sz="2950" b="1" spc="60" dirty="0">
                <a:solidFill>
                  <a:srgbClr val="2E7787"/>
                </a:solidFill>
                <a:latin typeface="Arial"/>
                <a:cs typeface="Arial"/>
              </a:rPr>
              <a:t>σε</a:t>
            </a:r>
            <a:r>
              <a:rPr sz="2950" b="1" spc="254" dirty="0">
                <a:solidFill>
                  <a:srgbClr val="2E7787"/>
                </a:solidFill>
                <a:latin typeface="Arial"/>
                <a:cs typeface="Arial"/>
              </a:rPr>
              <a:t> </a:t>
            </a:r>
            <a:r>
              <a:rPr sz="2950" b="1" spc="100" dirty="0">
                <a:solidFill>
                  <a:srgbClr val="2E7787"/>
                </a:solidFill>
                <a:latin typeface="Arial"/>
                <a:cs typeface="Arial"/>
              </a:rPr>
              <a:t>Κύπρο</a:t>
            </a:r>
            <a:r>
              <a:rPr sz="2950" b="1" spc="220" dirty="0">
                <a:solidFill>
                  <a:srgbClr val="2E7787"/>
                </a:solidFill>
                <a:latin typeface="Arial"/>
                <a:cs typeface="Arial"/>
              </a:rPr>
              <a:t> </a:t>
            </a:r>
            <a:r>
              <a:rPr sz="2950" b="1" spc="75" dirty="0">
                <a:solidFill>
                  <a:srgbClr val="2E7787"/>
                </a:solidFill>
                <a:latin typeface="Arial"/>
                <a:cs typeface="Arial"/>
              </a:rPr>
              <a:t>και</a:t>
            </a:r>
            <a:r>
              <a:rPr sz="2950" b="1" spc="250" dirty="0">
                <a:solidFill>
                  <a:srgbClr val="2E7787"/>
                </a:solidFill>
                <a:latin typeface="Arial"/>
                <a:cs typeface="Arial"/>
              </a:rPr>
              <a:t> </a:t>
            </a:r>
            <a:r>
              <a:rPr sz="2950" b="1" spc="95" dirty="0">
                <a:solidFill>
                  <a:srgbClr val="2E7787"/>
                </a:solidFill>
                <a:latin typeface="Arial"/>
                <a:cs typeface="Arial"/>
              </a:rPr>
              <a:t>εξωτερικό</a:t>
            </a:r>
            <a:endParaRPr sz="2950">
              <a:latin typeface="Arial"/>
              <a:cs typeface="Arial"/>
            </a:endParaRPr>
          </a:p>
          <a:p>
            <a:pPr marL="12700" marR="1140460">
              <a:lnSpc>
                <a:spcPct val="120800"/>
              </a:lnSpc>
              <a:spcBef>
                <a:spcPts val="1485"/>
              </a:spcBef>
            </a:pPr>
            <a:r>
              <a:rPr sz="2950" spc="95" dirty="0">
                <a:solidFill>
                  <a:srgbClr val="2E7787"/>
                </a:solidFill>
                <a:latin typeface="Arial"/>
                <a:cs typeface="Arial"/>
              </a:rPr>
              <a:t>1.845</a:t>
            </a:r>
            <a:r>
              <a:rPr sz="2950" spc="210" dirty="0">
                <a:solidFill>
                  <a:srgbClr val="2E7787"/>
                </a:solidFill>
                <a:latin typeface="Arial"/>
                <a:cs typeface="Arial"/>
              </a:rPr>
              <a:t> </a:t>
            </a:r>
            <a:r>
              <a:rPr sz="2950" spc="100" dirty="0">
                <a:solidFill>
                  <a:srgbClr val="2E7787"/>
                </a:solidFill>
                <a:latin typeface="Arial"/>
                <a:cs typeface="Arial"/>
              </a:rPr>
              <a:t>κέντρα</a:t>
            </a:r>
            <a:r>
              <a:rPr sz="2950" spc="260" dirty="0">
                <a:solidFill>
                  <a:srgbClr val="2E7787"/>
                </a:solidFill>
                <a:latin typeface="Arial"/>
                <a:cs typeface="Arial"/>
              </a:rPr>
              <a:t> </a:t>
            </a:r>
            <a:r>
              <a:rPr sz="2950" spc="90" dirty="0">
                <a:solidFill>
                  <a:srgbClr val="2E7787"/>
                </a:solidFill>
                <a:latin typeface="Arial"/>
                <a:cs typeface="Arial"/>
              </a:rPr>
              <a:t>στην</a:t>
            </a:r>
            <a:r>
              <a:rPr sz="2950" spc="235" dirty="0">
                <a:solidFill>
                  <a:srgbClr val="2E7787"/>
                </a:solidFill>
                <a:latin typeface="Arial"/>
                <a:cs typeface="Arial"/>
              </a:rPr>
              <a:t> </a:t>
            </a:r>
            <a:r>
              <a:rPr sz="2950" spc="95" dirty="0">
                <a:solidFill>
                  <a:srgbClr val="2E7787"/>
                </a:solidFill>
                <a:latin typeface="Arial"/>
                <a:cs typeface="Arial"/>
              </a:rPr>
              <a:t>Κύπρο</a:t>
            </a:r>
            <a:r>
              <a:rPr sz="2950" spc="225" dirty="0">
                <a:solidFill>
                  <a:srgbClr val="2E7787"/>
                </a:solidFill>
                <a:latin typeface="Arial"/>
                <a:cs typeface="Arial"/>
              </a:rPr>
              <a:t> </a:t>
            </a:r>
            <a:r>
              <a:rPr sz="2950" spc="50" dirty="0">
                <a:solidFill>
                  <a:srgbClr val="2E7787"/>
                </a:solidFill>
                <a:latin typeface="Arial"/>
                <a:cs typeface="Arial"/>
              </a:rPr>
              <a:t>(32</a:t>
            </a:r>
            <a:r>
              <a:rPr sz="2950" spc="5" dirty="0">
                <a:solidFill>
                  <a:srgbClr val="2E7787"/>
                </a:solidFill>
                <a:latin typeface="Arial"/>
                <a:cs typeface="Arial"/>
              </a:rPr>
              <a:t> </a:t>
            </a:r>
            <a:r>
              <a:rPr sz="2950" dirty="0">
                <a:solidFill>
                  <a:srgbClr val="2E7787"/>
                </a:solidFill>
                <a:latin typeface="Arial"/>
                <a:cs typeface="Arial"/>
              </a:rPr>
              <a:t>ειδικά</a:t>
            </a:r>
            <a:r>
              <a:rPr sz="2950" spc="-10" dirty="0">
                <a:solidFill>
                  <a:srgbClr val="2E7787"/>
                </a:solidFill>
                <a:latin typeface="Arial"/>
                <a:cs typeface="Arial"/>
              </a:rPr>
              <a:t> </a:t>
            </a:r>
            <a:r>
              <a:rPr sz="2950" dirty="0">
                <a:solidFill>
                  <a:srgbClr val="2E7787"/>
                </a:solidFill>
                <a:latin typeface="Arial"/>
                <a:cs typeface="Arial"/>
              </a:rPr>
              <a:t>εκλογικά</a:t>
            </a:r>
            <a:r>
              <a:rPr sz="2950" spc="10" dirty="0">
                <a:solidFill>
                  <a:srgbClr val="2E7787"/>
                </a:solidFill>
                <a:latin typeface="Arial"/>
                <a:cs typeface="Arial"/>
              </a:rPr>
              <a:t> </a:t>
            </a:r>
            <a:r>
              <a:rPr sz="2950" dirty="0">
                <a:solidFill>
                  <a:srgbClr val="2E7787"/>
                </a:solidFill>
                <a:latin typeface="Arial"/>
                <a:cs typeface="Arial"/>
              </a:rPr>
              <a:t>κέντρα</a:t>
            </a:r>
            <a:r>
              <a:rPr sz="2950" spc="10" dirty="0">
                <a:solidFill>
                  <a:srgbClr val="2E7787"/>
                </a:solidFill>
                <a:latin typeface="Arial"/>
                <a:cs typeface="Arial"/>
              </a:rPr>
              <a:t> </a:t>
            </a:r>
            <a:r>
              <a:rPr sz="2950" dirty="0">
                <a:solidFill>
                  <a:srgbClr val="2E7787"/>
                </a:solidFill>
                <a:latin typeface="Arial"/>
                <a:cs typeface="Arial"/>
              </a:rPr>
              <a:t>Τ/Κ</a:t>
            </a:r>
            <a:r>
              <a:rPr sz="2950" spc="10"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Εκλογές Μελών</a:t>
            </a:r>
            <a:r>
              <a:rPr sz="2950" spc="10" dirty="0">
                <a:solidFill>
                  <a:srgbClr val="2E7787"/>
                </a:solidFill>
                <a:latin typeface="Arial"/>
                <a:cs typeface="Arial"/>
              </a:rPr>
              <a:t> </a:t>
            </a:r>
            <a:r>
              <a:rPr sz="2950" spc="-25" dirty="0">
                <a:solidFill>
                  <a:srgbClr val="2E7787"/>
                </a:solidFill>
                <a:latin typeface="Arial"/>
                <a:cs typeface="Arial"/>
              </a:rPr>
              <a:t>του </a:t>
            </a:r>
            <a:r>
              <a:rPr sz="2950" dirty="0">
                <a:solidFill>
                  <a:srgbClr val="2E7787"/>
                </a:solidFill>
                <a:latin typeface="Arial"/>
                <a:cs typeface="Arial"/>
              </a:rPr>
              <a:t>Ευρωπαϊκού</a:t>
            </a:r>
            <a:r>
              <a:rPr sz="2950" spc="15" dirty="0">
                <a:solidFill>
                  <a:srgbClr val="2E7787"/>
                </a:solidFill>
                <a:latin typeface="Arial"/>
                <a:cs typeface="Arial"/>
              </a:rPr>
              <a:t> </a:t>
            </a:r>
            <a:r>
              <a:rPr sz="2950" spc="-10" dirty="0">
                <a:solidFill>
                  <a:srgbClr val="2E7787"/>
                </a:solidFill>
                <a:latin typeface="Arial"/>
                <a:cs typeface="Arial"/>
              </a:rPr>
              <a:t>Κοινοβουλίου)</a:t>
            </a:r>
            <a:endParaRPr sz="2950">
              <a:latin typeface="Arial"/>
              <a:cs typeface="Arial"/>
            </a:endParaRPr>
          </a:p>
          <a:p>
            <a:pPr marL="12700">
              <a:lnSpc>
                <a:spcPct val="100000"/>
              </a:lnSpc>
              <a:spcBef>
                <a:spcPts val="2215"/>
              </a:spcBef>
            </a:pPr>
            <a:r>
              <a:rPr sz="2950" spc="60" dirty="0">
                <a:solidFill>
                  <a:srgbClr val="2E7787"/>
                </a:solidFill>
                <a:latin typeface="Arial"/>
                <a:cs typeface="Arial"/>
              </a:rPr>
              <a:t>17</a:t>
            </a:r>
            <a:r>
              <a:rPr sz="2950" spc="235" dirty="0">
                <a:solidFill>
                  <a:srgbClr val="2E7787"/>
                </a:solidFill>
                <a:latin typeface="Arial"/>
                <a:cs typeface="Arial"/>
              </a:rPr>
              <a:t> </a:t>
            </a:r>
            <a:r>
              <a:rPr sz="2950" spc="100" dirty="0">
                <a:solidFill>
                  <a:srgbClr val="2E7787"/>
                </a:solidFill>
                <a:latin typeface="Arial"/>
                <a:cs typeface="Arial"/>
              </a:rPr>
              <a:t>κέντρα</a:t>
            </a:r>
            <a:r>
              <a:rPr sz="2950" spc="220" dirty="0">
                <a:solidFill>
                  <a:srgbClr val="2E7787"/>
                </a:solidFill>
                <a:latin typeface="Arial"/>
                <a:cs typeface="Arial"/>
              </a:rPr>
              <a:t> </a:t>
            </a:r>
            <a:r>
              <a:rPr sz="2950" spc="60" dirty="0">
                <a:solidFill>
                  <a:srgbClr val="2E7787"/>
                </a:solidFill>
                <a:latin typeface="Arial"/>
                <a:cs typeface="Arial"/>
              </a:rPr>
              <a:t>σε</a:t>
            </a:r>
            <a:r>
              <a:rPr sz="2950" spc="235" dirty="0">
                <a:solidFill>
                  <a:srgbClr val="2E7787"/>
                </a:solidFill>
                <a:latin typeface="Arial"/>
                <a:cs typeface="Arial"/>
              </a:rPr>
              <a:t> </a:t>
            </a:r>
            <a:r>
              <a:rPr sz="2950" spc="60" dirty="0">
                <a:solidFill>
                  <a:srgbClr val="2E7787"/>
                </a:solidFill>
                <a:latin typeface="Arial"/>
                <a:cs typeface="Arial"/>
              </a:rPr>
              <a:t>13</a:t>
            </a:r>
            <a:r>
              <a:rPr sz="2950" spc="245" dirty="0">
                <a:solidFill>
                  <a:srgbClr val="2E7787"/>
                </a:solidFill>
                <a:latin typeface="Arial"/>
                <a:cs typeface="Arial"/>
              </a:rPr>
              <a:t> </a:t>
            </a:r>
            <a:r>
              <a:rPr sz="2950" spc="100" dirty="0">
                <a:solidFill>
                  <a:srgbClr val="2E7787"/>
                </a:solidFill>
                <a:latin typeface="Arial"/>
                <a:cs typeface="Arial"/>
              </a:rPr>
              <a:t>πόλεις</a:t>
            </a:r>
            <a:r>
              <a:rPr sz="2950" spc="220" dirty="0">
                <a:solidFill>
                  <a:srgbClr val="2E7787"/>
                </a:solidFill>
                <a:latin typeface="Arial"/>
                <a:cs typeface="Arial"/>
              </a:rPr>
              <a:t> </a:t>
            </a:r>
            <a:r>
              <a:rPr sz="2950" spc="60" dirty="0">
                <a:solidFill>
                  <a:srgbClr val="2E7787"/>
                </a:solidFill>
                <a:latin typeface="Arial"/>
                <a:cs typeface="Arial"/>
              </a:rPr>
              <a:t>σε</a:t>
            </a:r>
            <a:r>
              <a:rPr sz="2950" spc="250" dirty="0">
                <a:solidFill>
                  <a:srgbClr val="2E7787"/>
                </a:solidFill>
                <a:latin typeface="Arial"/>
                <a:cs typeface="Arial"/>
              </a:rPr>
              <a:t> </a:t>
            </a:r>
            <a:r>
              <a:rPr sz="2950" dirty="0">
                <a:solidFill>
                  <a:srgbClr val="2E7787"/>
                </a:solidFill>
                <a:latin typeface="Arial"/>
                <a:cs typeface="Arial"/>
              </a:rPr>
              <a:t>3</a:t>
            </a:r>
            <a:r>
              <a:rPr sz="2950" spc="250" dirty="0">
                <a:solidFill>
                  <a:srgbClr val="2E7787"/>
                </a:solidFill>
                <a:latin typeface="Arial"/>
                <a:cs typeface="Arial"/>
              </a:rPr>
              <a:t> </a:t>
            </a:r>
            <a:r>
              <a:rPr sz="2950" spc="95" dirty="0">
                <a:solidFill>
                  <a:srgbClr val="2E7787"/>
                </a:solidFill>
                <a:latin typeface="Arial"/>
                <a:cs typeface="Arial"/>
              </a:rPr>
              <a:t>χώρες</a:t>
            </a:r>
            <a:r>
              <a:rPr sz="2950" spc="340" dirty="0">
                <a:solidFill>
                  <a:srgbClr val="2E7787"/>
                </a:solidFill>
                <a:latin typeface="Arial"/>
                <a:cs typeface="Arial"/>
              </a:rPr>
              <a:t> </a:t>
            </a:r>
            <a:r>
              <a:rPr sz="2950" dirty="0">
                <a:solidFill>
                  <a:srgbClr val="2E7787"/>
                </a:solidFill>
                <a:latin typeface="Arial"/>
                <a:cs typeface="Arial"/>
              </a:rPr>
              <a:t>για</a:t>
            </a:r>
            <a:r>
              <a:rPr sz="2950" spc="10" dirty="0">
                <a:solidFill>
                  <a:srgbClr val="2E7787"/>
                </a:solidFill>
                <a:latin typeface="Arial"/>
                <a:cs typeface="Arial"/>
              </a:rPr>
              <a:t> </a:t>
            </a:r>
            <a:r>
              <a:rPr sz="2950" dirty="0">
                <a:solidFill>
                  <a:srgbClr val="2E7787"/>
                </a:solidFill>
                <a:latin typeface="Arial"/>
                <a:cs typeface="Arial"/>
              </a:rPr>
              <a:t>Εκλογές</a:t>
            </a:r>
            <a:r>
              <a:rPr sz="2950" spc="-5" dirty="0">
                <a:solidFill>
                  <a:srgbClr val="2E7787"/>
                </a:solidFill>
                <a:latin typeface="Arial"/>
                <a:cs typeface="Arial"/>
              </a:rPr>
              <a:t> </a:t>
            </a:r>
            <a:r>
              <a:rPr sz="2950" dirty="0">
                <a:solidFill>
                  <a:srgbClr val="2E7787"/>
                </a:solidFill>
                <a:latin typeface="Arial"/>
                <a:cs typeface="Arial"/>
              </a:rPr>
              <a:t>Μελών</a:t>
            </a:r>
            <a:r>
              <a:rPr sz="2950" spc="10" dirty="0">
                <a:solidFill>
                  <a:srgbClr val="2E7787"/>
                </a:solidFill>
                <a:latin typeface="Arial"/>
                <a:cs typeface="Arial"/>
              </a:rPr>
              <a:t> </a:t>
            </a:r>
            <a:r>
              <a:rPr sz="2950" dirty="0">
                <a:solidFill>
                  <a:srgbClr val="2E7787"/>
                </a:solidFill>
                <a:latin typeface="Arial"/>
                <a:cs typeface="Arial"/>
              </a:rPr>
              <a:t>του</a:t>
            </a:r>
            <a:r>
              <a:rPr sz="2950" spc="10" dirty="0">
                <a:solidFill>
                  <a:srgbClr val="2E7787"/>
                </a:solidFill>
                <a:latin typeface="Arial"/>
                <a:cs typeface="Arial"/>
              </a:rPr>
              <a:t> </a:t>
            </a:r>
            <a:r>
              <a:rPr sz="2950" dirty="0">
                <a:solidFill>
                  <a:srgbClr val="2E7787"/>
                </a:solidFill>
                <a:latin typeface="Arial"/>
                <a:cs typeface="Arial"/>
              </a:rPr>
              <a:t>Ευρωπαϊκού</a:t>
            </a:r>
            <a:r>
              <a:rPr sz="2950" spc="25" dirty="0">
                <a:solidFill>
                  <a:srgbClr val="2E7787"/>
                </a:solidFill>
                <a:latin typeface="Arial"/>
                <a:cs typeface="Arial"/>
              </a:rPr>
              <a:t> </a:t>
            </a:r>
            <a:r>
              <a:rPr sz="2950" spc="-10" dirty="0">
                <a:solidFill>
                  <a:srgbClr val="2E7787"/>
                </a:solidFill>
                <a:latin typeface="Arial"/>
                <a:cs typeface="Arial"/>
              </a:rPr>
              <a:t>Κοινοβουλίου</a:t>
            </a:r>
            <a:endParaRPr sz="2950">
              <a:latin typeface="Arial"/>
              <a:cs typeface="Arial"/>
            </a:endParaRPr>
          </a:p>
        </p:txBody>
      </p:sp>
      <p:sp>
        <p:nvSpPr>
          <p:cNvPr id="6" name="object 6"/>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Αριθμητικά</a:t>
            </a:r>
            <a:r>
              <a:rPr spc="295" dirty="0"/>
              <a:t> </a:t>
            </a:r>
            <a:r>
              <a:rPr spc="65" dirty="0"/>
              <a:t>στοιχεία</a:t>
            </a:r>
          </a:p>
        </p:txBody>
      </p:sp>
      <p:pic>
        <p:nvPicPr>
          <p:cNvPr id="7" name="object 7"/>
          <p:cNvPicPr/>
          <p:nvPr/>
        </p:nvPicPr>
        <p:blipFill>
          <a:blip r:embed="rId2" cstate="print"/>
          <a:stretch>
            <a:fillRect/>
          </a:stretch>
        </p:blipFill>
        <p:spPr>
          <a:xfrm>
            <a:off x="1081851" y="216119"/>
            <a:ext cx="2798239" cy="1880989"/>
          </a:xfrm>
          <a:prstGeom prst="rect">
            <a:avLst/>
          </a:prstGeom>
        </p:spPr>
      </p:pic>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Εκλογικοί</a:t>
            </a:r>
            <a:r>
              <a:rPr spc="295" dirty="0"/>
              <a:t> </a:t>
            </a:r>
            <a:r>
              <a:rPr spc="60" dirty="0"/>
              <a:t>κατάλογοι</a:t>
            </a:r>
            <a:r>
              <a:rPr spc="360" dirty="0"/>
              <a:t> </a:t>
            </a:r>
            <a:r>
              <a:rPr dirty="0"/>
              <a:t>–</a:t>
            </a:r>
            <a:r>
              <a:rPr spc="265" dirty="0"/>
              <a:t> </a:t>
            </a:r>
            <a:r>
              <a:rPr spc="65" dirty="0"/>
              <a:t>Εκλογικά</a:t>
            </a:r>
            <a:r>
              <a:rPr spc="285" dirty="0"/>
              <a:t> </a:t>
            </a:r>
            <a:r>
              <a:rPr spc="70" dirty="0"/>
              <a:t>κέντρα</a:t>
            </a:r>
            <a:r>
              <a:rPr spc="295" dirty="0"/>
              <a:t> </a:t>
            </a:r>
            <a:r>
              <a:rPr spc="65" dirty="0"/>
              <a:t>κατεχόμενων</a:t>
            </a:r>
            <a:r>
              <a:rPr spc="310" dirty="0"/>
              <a:t> </a:t>
            </a:r>
            <a:r>
              <a:rPr spc="45" dirty="0"/>
              <a:t>Κοινοτήτων</a:t>
            </a:r>
          </a:p>
        </p:txBody>
      </p:sp>
      <p:grpSp>
        <p:nvGrpSpPr>
          <p:cNvPr id="3" name="object 3"/>
          <p:cNvGrpSpPr/>
          <p:nvPr/>
        </p:nvGrpSpPr>
        <p:grpSpPr>
          <a:xfrm>
            <a:off x="6756830" y="2759291"/>
            <a:ext cx="1942464" cy="1443355"/>
            <a:chOff x="6756830" y="2759291"/>
            <a:chExt cx="1942464" cy="1443355"/>
          </a:xfrm>
        </p:grpSpPr>
        <p:sp>
          <p:nvSpPr>
            <p:cNvPr id="4" name="object 4"/>
            <p:cNvSpPr/>
            <p:nvPr/>
          </p:nvSpPr>
          <p:spPr>
            <a:xfrm>
              <a:off x="6769549" y="2902890"/>
              <a:ext cx="1917064" cy="1287145"/>
            </a:xfrm>
            <a:custGeom>
              <a:avLst/>
              <a:gdLst/>
              <a:ahLst/>
              <a:cxnLst/>
              <a:rect l="l" t="t" r="r" b="b"/>
              <a:pathLst>
                <a:path w="1917065" h="1287145">
                  <a:moveTo>
                    <a:pt x="1786176" y="0"/>
                  </a:moveTo>
                  <a:lnTo>
                    <a:pt x="1786176" y="1068855"/>
                  </a:lnTo>
                  <a:lnTo>
                    <a:pt x="130688" y="1068855"/>
                  </a:lnTo>
                  <a:lnTo>
                    <a:pt x="130688" y="0"/>
                  </a:lnTo>
                  <a:lnTo>
                    <a:pt x="0" y="0"/>
                  </a:lnTo>
                  <a:lnTo>
                    <a:pt x="0" y="1221549"/>
                  </a:lnTo>
                  <a:lnTo>
                    <a:pt x="762373" y="1221549"/>
                  </a:lnTo>
                  <a:lnTo>
                    <a:pt x="767377" y="1247418"/>
                  </a:lnTo>
                  <a:lnTo>
                    <a:pt x="781161" y="1268175"/>
                  </a:lnTo>
                  <a:lnTo>
                    <a:pt x="801888" y="1281979"/>
                  </a:lnTo>
                  <a:lnTo>
                    <a:pt x="827720" y="1286989"/>
                  </a:lnTo>
                  <a:lnTo>
                    <a:pt x="1089107" y="1286989"/>
                  </a:lnTo>
                  <a:lnTo>
                    <a:pt x="1114940" y="1281979"/>
                  </a:lnTo>
                  <a:lnTo>
                    <a:pt x="1135667" y="1268175"/>
                  </a:lnTo>
                  <a:lnTo>
                    <a:pt x="1149451" y="1247418"/>
                  </a:lnTo>
                  <a:lnTo>
                    <a:pt x="1154454" y="1221549"/>
                  </a:lnTo>
                  <a:lnTo>
                    <a:pt x="1916870" y="1221549"/>
                  </a:lnTo>
                  <a:lnTo>
                    <a:pt x="1916870" y="0"/>
                  </a:lnTo>
                  <a:lnTo>
                    <a:pt x="1786176" y="0"/>
                  </a:lnTo>
                  <a:close/>
                </a:path>
              </a:pathLst>
            </a:custGeom>
            <a:ln w="25437">
              <a:solidFill>
                <a:srgbClr val="EC7C30"/>
              </a:solidFill>
            </a:ln>
          </p:spPr>
          <p:txBody>
            <a:bodyPr wrap="square" lIns="0" tIns="0" rIns="0" bIns="0" rtlCol="0"/>
            <a:lstStyle/>
            <a:p>
              <a:endParaRPr/>
            </a:p>
          </p:txBody>
        </p:sp>
        <p:sp>
          <p:nvSpPr>
            <p:cNvPr id="5" name="object 5"/>
            <p:cNvSpPr/>
            <p:nvPr/>
          </p:nvSpPr>
          <p:spPr>
            <a:xfrm>
              <a:off x="6987367" y="2772098"/>
              <a:ext cx="1481455" cy="131445"/>
            </a:xfrm>
            <a:custGeom>
              <a:avLst/>
              <a:gdLst/>
              <a:ahLst/>
              <a:cxnLst/>
              <a:rect l="l" t="t" r="r" b="b"/>
              <a:pathLst>
                <a:path w="1481454" h="131444">
                  <a:moveTo>
                    <a:pt x="0" y="130903"/>
                  </a:moveTo>
                  <a:lnTo>
                    <a:pt x="1481194" y="130903"/>
                  </a:lnTo>
                  <a:lnTo>
                    <a:pt x="1481194" y="0"/>
                  </a:lnTo>
                  <a:lnTo>
                    <a:pt x="0" y="0"/>
                  </a:lnTo>
                  <a:lnTo>
                    <a:pt x="0" y="130903"/>
                  </a:lnTo>
                  <a:close/>
                </a:path>
              </a:pathLst>
            </a:custGeom>
            <a:solidFill>
              <a:srgbClr val="FFFFFF"/>
            </a:solidFill>
          </p:spPr>
          <p:txBody>
            <a:bodyPr wrap="square" lIns="0" tIns="0" rIns="0" bIns="0" rtlCol="0"/>
            <a:lstStyle/>
            <a:p>
              <a:endParaRPr/>
            </a:p>
          </p:txBody>
        </p:sp>
        <p:sp>
          <p:nvSpPr>
            <p:cNvPr id="6" name="object 6"/>
            <p:cNvSpPr/>
            <p:nvPr/>
          </p:nvSpPr>
          <p:spPr>
            <a:xfrm>
              <a:off x="6987367" y="2772009"/>
              <a:ext cx="1481455" cy="1112520"/>
            </a:xfrm>
            <a:custGeom>
              <a:avLst/>
              <a:gdLst/>
              <a:ahLst/>
              <a:cxnLst/>
              <a:rect l="l" t="t" r="r" b="b"/>
              <a:pathLst>
                <a:path w="1481454" h="1112520">
                  <a:moveTo>
                    <a:pt x="1481194" y="0"/>
                  </a:moveTo>
                  <a:lnTo>
                    <a:pt x="0" y="0"/>
                  </a:lnTo>
                  <a:lnTo>
                    <a:pt x="0" y="1112482"/>
                  </a:lnTo>
                  <a:lnTo>
                    <a:pt x="1481194" y="1112482"/>
                  </a:lnTo>
                  <a:lnTo>
                    <a:pt x="1481194" y="0"/>
                  </a:lnTo>
                  <a:close/>
                </a:path>
                <a:path w="1481454" h="1112520">
                  <a:moveTo>
                    <a:pt x="130693" y="130880"/>
                  </a:moveTo>
                  <a:lnTo>
                    <a:pt x="697032" y="130880"/>
                  </a:lnTo>
                  <a:lnTo>
                    <a:pt x="697032" y="981602"/>
                  </a:lnTo>
                  <a:lnTo>
                    <a:pt x="130693" y="981602"/>
                  </a:lnTo>
                  <a:lnTo>
                    <a:pt x="130693" y="130880"/>
                  </a:lnTo>
                  <a:close/>
                </a:path>
                <a:path w="1481454" h="1112520">
                  <a:moveTo>
                    <a:pt x="1350500" y="981602"/>
                  </a:moveTo>
                  <a:lnTo>
                    <a:pt x="784161" y="981602"/>
                  </a:lnTo>
                  <a:lnTo>
                    <a:pt x="784161" y="130880"/>
                  </a:lnTo>
                  <a:lnTo>
                    <a:pt x="1350500" y="130880"/>
                  </a:lnTo>
                  <a:lnTo>
                    <a:pt x="1350500" y="981602"/>
                  </a:lnTo>
                  <a:close/>
                </a:path>
                <a:path w="1481454" h="1112520">
                  <a:moveTo>
                    <a:pt x="914855" y="414454"/>
                  </a:moveTo>
                  <a:lnTo>
                    <a:pt x="1219806" y="414454"/>
                  </a:lnTo>
                  <a:lnTo>
                    <a:pt x="1219806" y="349014"/>
                  </a:lnTo>
                  <a:lnTo>
                    <a:pt x="914855" y="349014"/>
                  </a:lnTo>
                  <a:lnTo>
                    <a:pt x="914855" y="414454"/>
                  </a:lnTo>
                  <a:close/>
                </a:path>
                <a:path w="1481454" h="1112520">
                  <a:moveTo>
                    <a:pt x="914855" y="545334"/>
                  </a:moveTo>
                  <a:lnTo>
                    <a:pt x="1219806" y="545334"/>
                  </a:lnTo>
                  <a:lnTo>
                    <a:pt x="1219806" y="479894"/>
                  </a:lnTo>
                  <a:lnTo>
                    <a:pt x="914855" y="479894"/>
                  </a:lnTo>
                  <a:lnTo>
                    <a:pt x="914855" y="545334"/>
                  </a:lnTo>
                  <a:close/>
                </a:path>
                <a:path w="1481454" h="1112520">
                  <a:moveTo>
                    <a:pt x="914855" y="610774"/>
                  </a:moveTo>
                  <a:lnTo>
                    <a:pt x="1126143" y="610774"/>
                  </a:lnTo>
                  <a:lnTo>
                    <a:pt x="1126143" y="676214"/>
                  </a:lnTo>
                  <a:lnTo>
                    <a:pt x="914855" y="676214"/>
                  </a:lnTo>
                  <a:lnTo>
                    <a:pt x="914855" y="610774"/>
                  </a:lnTo>
                  <a:close/>
                </a:path>
              </a:pathLst>
            </a:custGeom>
            <a:ln w="25430">
              <a:solidFill>
                <a:srgbClr val="EC7C30"/>
              </a:solidFill>
            </a:ln>
          </p:spPr>
          <p:txBody>
            <a:bodyPr wrap="square" lIns="0" tIns="0" rIns="0" bIns="0" rtlCol="0"/>
            <a:lstStyle/>
            <a:p>
              <a:endParaRPr/>
            </a:p>
          </p:txBody>
        </p:sp>
      </p:grpSp>
      <p:sp>
        <p:nvSpPr>
          <p:cNvPr id="7" name="object 7"/>
          <p:cNvSpPr txBox="1"/>
          <p:nvPr/>
        </p:nvSpPr>
        <p:spPr>
          <a:xfrm>
            <a:off x="1121715" y="3395230"/>
            <a:ext cx="7818120" cy="2392045"/>
          </a:xfrm>
          <a:prstGeom prst="rect">
            <a:avLst/>
          </a:prstGeom>
        </p:spPr>
        <p:txBody>
          <a:bodyPr vert="horz" wrap="square" lIns="0" tIns="199390" rIns="0" bIns="0" rtlCol="0">
            <a:spAutoFit/>
          </a:bodyPr>
          <a:lstStyle/>
          <a:p>
            <a:pPr marL="12700" algn="just">
              <a:lnSpc>
                <a:spcPct val="100000"/>
              </a:lnSpc>
              <a:spcBef>
                <a:spcPts val="1570"/>
              </a:spcBef>
            </a:pPr>
            <a:r>
              <a:rPr sz="3100" b="1" dirty="0">
                <a:solidFill>
                  <a:srgbClr val="E28B18"/>
                </a:solidFill>
                <a:latin typeface="Arial"/>
                <a:cs typeface="Arial"/>
              </a:rPr>
              <a:t>Εκλογικός</a:t>
            </a:r>
            <a:r>
              <a:rPr sz="3100" b="1" spc="105" dirty="0">
                <a:solidFill>
                  <a:srgbClr val="E28B18"/>
                </a:solidFill>
                <a:latin typeface="Arial"/>
                <a:cs typeface="Arial"/>
              </a:rPr>
              <a:t> </a:t>
            </a:r>
            <a:r>
              <a:rPr sz="3100" b="1" spc="-10" dirty="0">
                <a:solidFill>
                  <a:srgbClr val="E28B18"/>
                </a:solidFill>
                <a:latin typeface="Arial"/>
                <a:cs typeface="Arial"/>
              </a:rPr>
              <a:t>Κατάλογος</a:t>
            </a:r>
            <a:endParaRPr sz="3100">
              <a:latin typeface="Arial"/>
              <a:cs typeface="Arial"/>
            </a:endParaRPr>
          </a:p>
          <a:p>
            <a:pPr marL="483870" marR="5080" indent="-471805" algn="just">
              <a:lnSpc>
                <a:spcPct val="119300"/>
              </a:lnSpc>
              <a:spcBef>
                <a:spcPts val="1565"/>
              </a:spcBef>
              <a:buSzPct val="120338"/>
              <a:buFont typeface="Arial"/>
              <a:buChar char="•"/>
              <a:tabLst>
                <a:tab pos="483870" algn="l"/>
              </a:tabLst>
            </a:pPr>
            <a:r>
              <a:rPr sz="2950" b="1" dirty="0">
                <a:solidFill>
                  <a:srgbClr val="2E7787"/>
                </a:solidFill>
                <a:latin typeface="Arial"/>
                <a:cs typeface="Arial"/>
              </a:rPr>
              <a:t>Εκτοπισθέντες</a:t>
            </a:r>
            <a:r>
              <a:rPr sz="2950" dirty="0">
                <a:solidFill>
                  <a:srgbClr val="2E7787"/>
                </a:solidFill>
                <a:latin typeface="Arial"/>
                <a:cs typeface="Arial"/>
              </a:rPr>
              <a:t>:</a:t>
            </a:r>
            <a:r>
              <a:rPr sz="2950" spc="-20" dirty="0">
                <a:solidFill>
                  <a:srgbClr val="2E7787"/>
                </a:solidFill>
                <a:latin typeface="Arial"/>
                <a:cs typeface="Arial"/>
              </a:rPr>
              <a:t> </a:t>
            </a:r>
            <a:r>
              <a:rPr sz="2950" dirty="0">
                <a:solidFill>
                  <a:srgbClr val="2E7787"/>
                </a:solidFill>
                <a:latin typeface="Arial"/>
                <a:cs typeface="Arial"/>
              </a:rPr>
              <a:t>Λαμβάνουν</a:t>
            </a:r>
            <a:r>
              <a:rPr sz="2950" spc="-35" dirty="0">
                <a:solidFill>
                  <a:srgbClr val="2E7787"/>
                </a:solidFill>
                <a:latin typeface="Arial"/>
                <a:cs typeface="Arial"/>
              </a:rPr>
              <a:t> </a:t>
            </a:r>
            <a:r>
              <a:rPr sz="2950" b="1" dirty="0">
                <a:solidFill>
                  <a:srgbClr val="2E7787"/>
                </a:solidFill>
                <a:latin typeface="Arial"/>
                <a:cs typeface="Arial"/>
              </a:rPr>
              <a:t>2</a:t>
            </a:r>
            <a:r>
              <a:rPr sz="2950" b="1" spc="-55" dirty="0">
                <a:solidFill>
                  <a:srgbClr val="2E7787"/>
                </a:solidFill>
                <a:latin typeface="Arial"/>
                <a:cs typeface="Arial"/>
              </a:rPr>
              <a:t> </a:t>
            </a:r>
            <a:r>
              <a:rPr sz="2950" spc="-10" dirty="0">
                <a:solidFill>
                  <a:srgbClr val="2E7787"/>
                </a:solidFill>
                <a:latin typeface="Arial"/>
                <a:cs typeface="Arial"/>
              </a:rPr>
              <a:t>ψηφοδέλτια, </a:t>
            </a:r>
            <a:r>
              <a:rPr sz="2650" dirty="0">
                <a:solidFill>
                  <a:srgbClr val="2E7787"/>
                </a:solidFill>
                <a:latin typeface="Arial"/>
                <a:cs typeface="Arial"/>
              </a:rPr>
              <a:t>για</a:t>
            </a:r>
            <a:r>
              <a:rPr sz="2650" spc="-75" dirty="0">
                <a:solidFill>
                  <a:srgbClr val="2E7787"/>
                </a:solidFill>
                <a:latin typeface="Arial"/>
                <a:cs typeface="Arial"/>
              </a:rPr>
              <a:t> </a:t>
            </a:r>
            <a:r>
              <a:rPr sz="2650" dirty="0">
                <a:solidFill>
                  <a:srgbClr val="2E7787"/>
                </a:solidFill>
                <a:latin typeface="Arial"/>
                <a:cs typeface="Arial"/>
              </a:rPr>
              <a:t>την</a:t>
            </a:r>
            <a:r>
              <a:rPr sz="2650" spc="-70" dirty="0">
                <a:solidFill>
                  <a:srgbClr val="2E7787"/>
                </a:solidFill>
                <a:latin typeface="Arial"/>
                <a:cs typeface="Arial"/>
              </a:rPr>
              <a:t> </a:t>
            </a:r>
            <a:r>
              <a:rPr sz="2650" dirty="0">
                <a:solidFill>
                  <a:srgbClr val="2E7787"/>
                </a:solidFill>
                <a:latin typeface="Arial"/>
                <a:cs typeface="Arial"/>
              </a:rPr>
              <a:t>εκλογή</a:t>
            </a:r>
            <a:r>
              <a:rPr sz="2650" spc="-95" dirty="0">
                <a:solidFill>
                  <a:srgbClr val="2E7787"/>
                </a:solidFill>
                <a:latin typeface="Arial"/>
                <a:cs typeface="Arial"/>
              </a:rPr>
              <a:t> </a:t>
            </a:r>
            <a:r>
              <a:rPr sz="2650" spc="-10" dirty="0">
                <a:solidFill>
                  <a:srgbClr val="2E7787"/>
                </a:solidFill>
                <a:latin typeface="Arial"/>
                <a:cs typeface="Arial"/>
              </a:rPr>
              <a:t>Κοινοτάρχη</a:t>
            </a:r>
            <a:r>
              <a:rPr sz="2650" spc="-90" dirty="0">
                <a:solidFill>
                  <a:srgbClr val="2E7787"/>
                </a:solidFill>
                <a:latin typeface="Arial"/>
                <a:cs typeface="Arial"/>
              </a:rPr>
              <a:t> </a:t>
            </a:r>
            <a:r>
              <a:rPr sz="2650" dirty="0">
                <a:solidFill>
                  <a:srgbClr val="2E7787"/>
                </a:solidFill>
                <a:latin typeface="Arial"/>
                <a:cs typeface="Arial"/>
              </a:rPr>
              <a:t>και</a:t>
            </a:r>
            <a:r>
              <a:rPr sz="2650" spc="-70" dirty="0">
                <a:solidFill>
                  <a:srgbClr val="2E7787"/>
                </a:solidFill>
                <a:latin typeface="Arial"/>
                <a:cs typeface="Arial"/>
              </a:rPr>
              <a:t> </a:t>
            </a:r>
            <a:r>
              <a:rPr sz="2650" dirty="0">
                <a:solidFill>
                  <a:srgbClr val="2E7787"/>
                </a:solidFill>
                <a:latin typeface="Arial"/>
                <a:cs typeface="Arial"/>
              </a:rPr>
              <a:t>Μελών</a:t>
            </a:r>
            <a:r>
              <a:rPr sz="2650" spc="-75" dirty="0">
                <a:solidFill>
                  <a:srgbClr val="2E7787"/>
                </a:solidFill>
                <a:latin typeface="Arial"/>
                <a:cs typeface="Arial"/>
              </a:rPr>
              <a:t> </a:t>
            </a:r>
            <a:r>
              <a:rPr sz="2650" spc="-10" dirty="0">
                <a:solidFill>
                  <a:srgbClr val="2E7787"/>
                </a:solidFill>
                <a:latin typeface="Arial"/>
                <a:cs typeface="Arial"/>
              </a:rPr>
              <a:t>Κοινοτικών Συμβουλίων</a:t>
            </a:r>
            <a:endParaRPr sz="2650">
              <a:latin typeface="Arial"/>
              <a:cs typeface="Arial"/>
            </a:endParaRPr>
          </a:p>
        </p:txBody>
      </p:sp>
      <p:pic>
        <p:nvPicPr>
          <p:cNvPr id="8" name="object 8"/>
          <p:cNvPicPr/>
          <p:nvPr/>
        </p:nvPicPr>
        <p:blipFill>
          <a:blip r:embed="rId2"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Εκλογικοί</a:t>
            </a:r>
            <a:r>
              <a:rPr spc="290" dirty="0"/>
              <a:t> </a:t>
            </a:r>
            <a:r>
              <a:rPr spc="60" dirty="0"/>
              <a:t>κατάλογοι</a:t>
            </a:r>
            <a:r>
              <a:rPr spc="360" dirty="0"/>
              <a:t> </a:t>
            </a:r>
            <a:r>
              <a:rPr dirty="0"/>
              <a:t>–</a:t>
            </a:r>
            <a:r>
              <a:rPr spc="265" dirty="0"/>
              <a:t> </a:t>
            </a:r>
            <a:r>
              <a:rPr spc="65" dirty="0"/>
              <a:t>Ειδικά</a:t>
            </a:r>
            <a:r>
              <a:rPr spc="270" dirty="0"/>
              <a:t> </a:t>
            </a:r>
            <a:r>
              <a:rPr spc="65" dirty="0"/>
              <a:t>εκλογικά</a:t>
            </a:r>
            <a:r>
              <a:rPr spc="295" dirty="0"/>
              <a:t> </a:t>
            </a:r>
            <a:r>
              <a:rPr spc="70" dirty="0"/>
              <a:t>κέντρα</a:t>
            </a:r>
            <a:r>
              <a:rPr spc="285" dirty="0"/>
              <a:t> </a:t>
            </a:r>
            <a:r>
              <a:rPr spc="40" dirty="0"/>
              <a:t>Τ/Κ</a:t>
            </a:r>
          </a:p>
        </p:txBody>
      </p:sp>
      <p:grpSp>
        <p:nvGrpSpPr>
          <p:cNvPr id="3" name="object 3"/>
          <p:cNvGrpSpPr/>
          <p:nvPr/>
        </p:nvGrpSpPr>
        <p:grpSpPr>
          <a:xfrm>
            <a:off x="13930281" y="1016514"/>
            <a:ext cx="1943735" cy="1443355"/>
            <a:chOff x="13930281" y="1016514"/>
            <a:chExt cx="1943735" cy="1443355"/>
          </a:xfrm>
        </p:grpSpPr>
        <p:sp>
          <p:nvSpPr>
            <p:cNvPr id="4" name="object 4"/>
            <p:cNvSpPr/>
            <p:nvPr/>
          </p:nvSpPr>
          <p:spPr>
            <a:xfrm>
              <a:off x="13943002" y="1160115"/>
              <a:ext cx="1918335" cy="1287145"/>
            </a:xfrm>
            <a:custGeom>
              <a:avLst/>
              <a:gdLst/>
              <a:ahLst/>
              <a:cxnLst/>
              <a:rect l="l" t="t" r="r" b="b"/>
              <a:pathLst>
                <a:path w="1918334" h="1287145">
                  <a:moveTo>
                    <a:pt x="1787194" y="0"/>
                  </a:moveTo>
                  <a:lnTo>
                    <a:pt x="1787194" y="1068855"/>
                  </a:lnTo>
                  <a:lnTo>
                    <a:pt x="130762" y="1068855"/>
                  </a:lnTo>
                  <a:lnTo>
                    <a:pt x="130762" y="0"/>
                  </a:lnTo>
                  <a:lnTo>
                    <a:pt x="0" y="0"/>
                  </a:lnTo>
                  <a:lnTo>
                    <a:pt x="0" y="1221549"/>
                  </a:lnTo>
                  <a:lnTo>
                    <a:pt x="762808" y="1221549"/>
                  </a:lnTo>
                  <a:lnTo>
                    <a:pt x="767814" y="1247418"/>
                  </a:lnTo>
                  <a:lnTo>
                    <a:pt x="781606" y="1268175"/>
                  </a:lnTo>
                  <a:lnTo>
                    <a:pt x="802345" y="1281979"/>
                  </a:lnTo>
                  <a:lnTo>
                    <a:pt x="828192" y="1286989"/>
                  </a:lnTo>
                  <a:lnTo>
                    <a:pt x="1089728" y="1286989"/>
                  </a:lnTo>
                  <a:lnTo>
                    <a:pt x="1115575" y="1281979"/>
                  </a:lnTo>
                  <a:lnTo>
                    <a:pt x="1136314" y="1268175"/>
                  </a:lnTo>
                  <a:lnTo>
                    <a:pt x="1150106" y="1247418"/>
                  </a:lnTo>
                  <a:lnTo>
                    <a:pt x="1155112" y="1221549"/>
                  </a:lnTo>
                  <a:lnTo>
                    <a:pt x="1917963" y="1221549"/>
                  </a:lnTo>
                  <a:lnTo>
                    <a:pt x="1917963" y="0"/>
                  </a:lnTo>
                  <a:lnTo>
                    <a:pt x="1787194" y="0"/>
                  </a:lnTo>
                  <a:close/>
                </a:path>
              </a:pathLst>
            </a:custGeom>
            <a:ln w="25442">
              <a:solidFill>
                <a:srgbClr val="4471C4"/>
              </a:solidFill>
            </a:ln>
          </p:spPr>
          <p:txBody>
            <a:bodyPr wrap="square" lIns="0" tIns="0" rIns="0" bIns="0" rtlCol="0"/>
            <a:lstStyle/>
            <a:p>
              <a:endParaRPr/>
            </a:p>
          </p:txBody>
        </p:sp>
        <p:sp>
          <p:nvSpPr>
            <p:cNvPr id="5" name="object 5"/>
            <p:cNvSpPr/>
            <p:nvPr/>
          </p:nvSpPr>
          <p:spPr>
            <a:xfrm>
              <a:off x="14160943" y="1029823"/>
              <a:ext cx="1482090" cy="131445"/>
            </a:xfrm>
            <a:custGeom>
              <a:avLst/>
              <a:gdLst/>
              <a:ahLst/>
              <a:cxnLst/>
              <a:rect l="l" t="t" r="r" b="b"/>
              <a:pathLst>
                <a:path w="1482090" h="131444">
                  <a:moveTo>
                    <a:pt x="0" y="130866"/>
                  </a:moveTo>
                  <a:lnTo>
                    <a:pt x="1482038" y="130866"/>
                  </a:lnTo>
                  <a:lnTo>
                    <a:pt x="1482038" y="0"/>
                  </a:lnTo>
                  <a:lnTo>
                    <a:pt x="0" y="0"/>
                  </a:lnTo>
                  <a:lnTo>
                    <a:pt x="0" y="130866"/>
                  </a:lnTo>
                  <a:close/>
                </a:path>
              </a:pathLst>
            </a:custGeom>
            <a:solidFill>
              <a:srgbClr val="FFFFFF"/>
            </a:solidFill>
          </p:spPr>
          <p:txBody>
            <a:bodyPr wrap="square" lIns="0" tIns="0" rIns="0" bIns="0" rtlCol="0"/>
            <a:lstStyle/>
            <a:p>
              <a:endParaRPr/>
            </a:p>
          </p:txBody>
        </p:sp>
        <p:sp>
          <p:nvSpPr>
            <p:cNvPr id="6" name="object 6"/>
            <p:cNvSpPr/>
            <p:nvPr/>
          </p:nvSpPr>
          <p:spPr>
            <a:xfrm>
              <a:off x="14160943" y="1029235"/>
              <a:ext cx="1482090" cy="1112520"/>
            </a:xfrm>
            <a:custGeom>
              <a:avLst/>
              <a:gdLst/>
              <a:ahLst/>
              <a:cxnLst/>
              <a:rect l="l" t="t" r="r" b="b"/>
              <a:pathLst>
                <a:path w="1482090" h="1112520">
                  <a:moveTo>
                    <a:pt x="1482038" y="0"/>
                  </a:moveTo>
                  <a:lnTo>
                    <a:pt x="0" y="0"/>
                  </a:lnTo>
                  <a:lnTo>
                    <a:pt x="0" y="1112482"/>
                  </a:lnTo>
                  <a:lnTo>
                    <a:pt x="1482038" y="1112482"/>
                  </a:lnTo>
                  <a:lnTo>
                    <a:pt x="1482038" y="0"/>
                  </a:lnTo>
                  <a:close/>
                </a:path>
                <a:path w="1482090" h="1112520">
                  <a:moveTo>
                    <a:pt x="130768" y="130880"/>
                  </a:moveTo>
                  <a:lnTo>
                    <a:pt x="697429" y="130880"/>
                  </a:lnTo>
                  <a:lnTo>
                    <a:pt x="697429" y="981602"/>
                  </a:lnTo>
                  <a:lnTo>
                    <a:pt x="130768" y="981602"/>
                  </a:lnTo>
                  <a:lnTo>
                    <a:pt x="130768" y="130880"/>
                  </a:lnTo>
                  <a:close/>
                </a:path>
                <a:path w="1482090" h="1112520">
                  <a:moveTo>
                    <a:pt x="1351270" y="981602"/>
                  </a:moveTo>
                  <a:lnTo>
                    <a:pt x="784608" y="981602"/>
                  </a:lnTo>
                  <a:lnTo>
                    <a:pt x="784608" y="130880"/>
                  </a:lnTo>
                  <a:lnTo>
                    <a:pt x="1351270" y="130880"/>
                  </a:lnTo>
                  <a:lnTo>
                    <a:pt x="1351270" y="981602"/>
                  </a:lnTo>
                  <a:close/>
                </a:path>
                <a:path w="1482090" h="1112520">
                  <a:moveTo>
                    <a:pt x="915376" y="414454"/>
                  </a:moveTo>
                  <a:lnTo>
                    <a:pt x="1220502" y="414454"/>
                  </a:lnTo>
                  <a:lnTo>
                    <a:pt x="1220502" y="349014"/>
                  </a:lnTo>
                  <a:lnTo>
                    <a:pt x="915376" y="349014"/>
                  </a:lnTo>
                  <a:lnTo>
                    <a:pt x="915376" y="414454"/>
                  </a:lnTo>
                  <a:close/>
                </a:path>
                <a:path w="1482090" h="1112520">
                  <a:moveTo>
                    <a:pt x="915376" y="545334"/>
                  </a:moveTo>
                  <a:lnTo>
                    <a:pt x="1220502" y="545334"/>
                  </a:lnTo>
                  <a:lnTo>
                    <a:pt x="1220502" y="479894"/>
                  </a:lnTo>
                  <a:lnTo>
                    <a:pt x="915376" y="479894"/>
                  </a:lnTo>
                  <a:lnTo>
                    <a:pt x="915376" y="545334"/>
                  </a:lnTo>
                  <a:close/>
                </a:path>
                <a:path w="1482090" h="1112520">
                  <a:moveTo>
                    <a:pt x="915376" y="610774"/>
                  </a:moveTo>
                  <a:lnTo>
                    <a:pt x="1126785" y="610774"/>
                  </a:lnTo>
                  <a:lnTo>
                    <a:pt x="1126785" y="676214"/>
                  </a:lnTo>
                  <a:lnTo>
                    <a:pt x="915376" y="676214"/>
                  </a:lnTo>
                  <a:lnTo>
                    <a:pt x="915376" y="610774"/>
                  </a:lnTo>
                  <a:close/>
                </a:path>
              </a:pathLst>
            </a:custGeom>
            <a:ln w="25438">
              <a:solidFill>
                <a:srgbClr val="4471C4"/>
              </a:solidFill>
            </a:ln>
          </p:spPr>
          <p:txBody>
            <a:bodyPr wrap="square" lIns="0" tIns="0" rIns="0" bIns="0" rtlCol="0"/>
            <a:lstStyle/>
            <a:p>
              <a:endParaRPr/>
            </a:p>
          </p:txBody>
        </p:sp>
      </p:grpSp>
      <p:sp>
        <p:nvSpPr>
          <p:cNvPr id="7" name="object 7"/>
          <p:cNvSpPr txBox="1"/>
          <p:nvPr/>
        </p:nvSpPr>
        <p:spPr>
          <a:xfrm>
            <a:off x="906559" y="2612937"/>
            <a:ext cx="17061815" cy="6335395"/>
          </a:xfrm>
          <a:prstGeom prst="rect">
            <a:avLst/>
          </a:prstGeom>
        </p:spPr>
        <p:txBody>
          <a:bodyPr vert="horz" wrap="square" lIns="0" tIns="17145" rIns="0" bIns="0" rtlCol="0">
            <a:spAutoFit/>
          </a:bodyPr>
          <a:lstStyle/>
          <a:p>
            <a:pPr marL="12700">
              <a:lnSpc>
                <a:spcPct val="100000"/>
              </a:lnSpc>
              <a:spcBef>
                <a:spcPts val="135"/>
              </a:spcBef>
            </a:pPr>
            <a:r>
              <a:rPr sz="3100" b="1" dirty="0">
                <a:solidFill>
                  <a:srgbClr val="E28B18"/>
                </a:solidFill>
                <a:latin typeface="Arial"/>
                <a:cs typeface="Arial"/>
              </a:rPr>
              <a:t>Ειδικός</a:t>
            </a:r>
            <a:r>
              <a:rPr sz="3100" b="1" spc="50" dirty="0">
                <a:solidFill>
                  <a:srgbClr val="E28B18"/>
                </a:solidFill>
                <a:latin typeface="Arial"/>
                <a:cs typeface="Arial"/>
              </a:rPr>
              <a:t> </a:t>
            </a:r>
            <a:r>
              <a:rPr sz="3100" b="1" dirty="0">
                <a:solidFill>
                  <a:srgbClr val="E28B18"/>
                </a:solidFill>
                <a:latin typeface="Arial"/>
                <a:cs typeface="Arial"/>
              </a:rPr>
              <a:t>εκλογικός</a:t>
            </a:r>
            <a:r>
              <a:rPr sz="3100" b="1" spc="55" dirty="0">
                <a:solidFill>
                  <a:srgbClr val="E28B18"/>
                </a:solidFill>
                <a:latin typeface="Arial"/>
                <a:cs typeface="Arial"/>
              </a:rPr>
              <a:t> </a:t>
            </a:r>
            <a:r>
              <a:rPr sz="3100" b="1" dirty="0">
                <a:solidFill>
                  <a:srgbClr val="E28B18"/>
                </a:solidFill>
                <a:latin typeface="Arial"/>
                <a:cs typeface="Arial"/>
              </a:rPr>
              <a:t>κατάλογος</a:t>
            </a:r>
            <a:r>
              <a:rPr sz="3100" b="1" spc="70" dirty="0">
                <a:solidFill>
                  <a:srgbClr val="E28B18"/>
                </a:solidFill>
                <a:latin typeface="Arial"/>
                <a:cs typeface="Arial"/>
              </a:rPr>
              <a:t> </a:t>
            </a:r>
            <a:r>
              <a:rPr sz="3100" b="1" dirty="0">
                <a:solidFill>
                  <a:srgbClr val="E28B18"/>
                </a:solidFill>
                <a:latin typeface="Arial"/>
                <a:cs typeface="Arial"/>
              </a:rPr>
              <a:t>για</a:t>
            </a:r>
            <a:r>
              <a:rPr sz="3100" b="1" spc="55" dirty="0">
                <a:solidFill>
                  <a:srgbClr val="E28B18"/>
                </a:solidFill>
                <a:latin typeface="Arial"/>
                <a:cs typeface="Arial"/>
              </a:rPr>
              <a:t> </a:t>
            </a:r>
            <a:r>
              <a:rPr sz="3100" b="1" dirty="0">
                <a:solidFill>
                  <a:srgbClr val="E28B18"/>
                </a:solidFill>
                <a:latin typeface="Arial"/>
                <a:cs typeface="Arial"/>
              </a:rPr>
              <a:t>τις</a:t>
            </a:r>
            <a:r>
              <a:rPr sz="3100" b="1" spc="60" dirty="0">
                <a:solidFill>
                  <a:srgbClr val="E28B18"/>
                </a:solidFill>
                <a:latin typeface="Arial"/>
                <a:cs typeface="Arial"/>
              </a:rPr>
              <a:t> </a:t>
            </a:r>
            <a:r>
              <a:rPr sz="3100" b="1" dirty="0">
                <a:solidFill>
                  <a:srgbClr val="E28B18"/>
                </a:solidFill>
                <a:latin typeface="Arial"/>
                <a:cs typeface="Arial"/>
              </a:rPr>
              <a:t>Εκλογές</a:t>
            </a:r>
            <a:r>
              <a:rPr sz="3100" b="1" spc="80" dirty="0">
                <a:solidFill>
                  <a:srgbClr val="E28B18"/>
                </a:solidFill>
                <a:latin typeface="Arial"/>
                <a:cs typeface="Arial"/>
              </a:rPr>
              <a:t> </a:t>
            </a:r>
            <a:r>
              <a:rPr sz="3100" b="1" dirty="0">
                <a:solidFill>
                  <a:srgbClr val="E28B18"/>
                </a:solidFill>
                <a:latin typeface="Arial"/>
                <a:cs typeface="Arial"/>
              </a:rPr>
              <a:t>Μελών</a:t>
            </a:r>
            <a:r>
              <a:rPr sz="3100" b="1" spc="45" dirty="0">
                <a:solidFill>
                  <a:srgbClr val="E28B18"/>
                </a:solidFill>
                <a:latin typeface="Arial"/>
                <a:cs typeface="Arial"/>
              </a:rPr>
              <a:t> </a:t>
            </a:r>
            <a:r>
              <a:rPr sz="3100" b="1" dirty="0">
                <a:solidFill>
                  <a:srgbClr val="E28B18"/>
                </a:solidFill>
                <a:latin typeface="Arial"/>
                <a:cs typeface="Arial"/>
              </a:rPr>
              <a:t>του</a:t>
            </a:r>
            <a:r>
              <a:rPr sz="3100" b="1" spc="80" dirty="0">
                <a:solidFill>
                  <a:srgbClr val="E28B18"/>
                </a:solidFill>
                <a:latin typeface="Arial"/>
                <a:cs typeface="Arial"/>
              </a:rPr>
              <a:t> </a:t>
            </a:r>
            <a:r>
              <a:rPr sz="3100" b="1" dirty="0">
                <a:solidFill>
                  <a:srgbClr val="E28B18"/>
                </a:solidFill>
                <a:latin typeface="Arial"/>
                <a:cs typeface="Arial"/>
              </a:rPr>
              <a:t>Ευρωπαϊκού</a:t>
            </a:r>
            <a:r>
              <a:rPr sz="3100" b="1" spc="45" dirty="0">
                <a:solidFill>
                  <a:srgbClr val="E28B18"/>
                </a:solidFill>
                <a:latin typeface="Arial"/>
                <a:cs typeface="Arial"/>
              </a:rPr>
              <a:t> </a:t>
            </a:r>
            <a:r>
              <a:rPr sz="3100" b="1" spc="-10" dirty="0">
                <a:solidFill>
                  <a:srgbClr val="E28B18"/>
                </a:solidFill>
                <a:latin typeface="Arial"/>
                <a:cs typeface="Arial"/>
              </a:rPr>
              <a:t>Κοινοβουλίου</a:t>
            </a:r>
            <a:endParaRPr sz="3100">
              <a:latin typeface="Arial"/>
              <a:cs typeface="Arial"/>
            </a:endParaRPr>
          </a:p>
          <a:p>
            <a:pPr marL="12700" marR="5080">
              <a:lnSpc>
                <a:spcPct val="120700"/>
              </a:lnSpc>
              <a:spcBef>
                <a:spcPts val="1520"/>
              </a:spcBef>
            </a:pPr>
            <a:r>
              <a:rPr sz="2950" dirty="0">
                <a:solidFill>
                  <a:srgbClr val="2E7787"/>
                </a:solidFill>
                <a:latin typeface="Arial"/>
                <a:cs typeface="Arial"/>
              </a:rPr>
              <a:t>Εγγράφεται</a:t>
            </a:r>
            <a:r>
              <a:rPr sz="2950" spc="-20" dirty="0">
                <a:solidFill>
                  <a:srgbClr val="2E7787"/>
                </a:solidFill>
                <a:latin typeface="Arial"/>
                <a:cs typeface="Arial"/>
              </a:rPr>
              <a:t> </a:t>
            </a:r>
            <a:r>
              <a:rPr sz="2950" dirty="0">
                <a:solidFill>
                  <a:srgbClr val="2E7787"/>
                </a:solidFill>
                <a:latin typeface="Arial"/>
                <a:cs typeface="Arial"/>
              </a:rPr>
              <a:t>κάθε</a:t>
            </a:r>
            <a:r>
              <a:rPr sz="2950" spc="-5" dirty="0">
                <a:solidFill>
                  <a:srgbClr val="2E7787"/>
                </a:solidFill>
                <a:latin typeface="Arial"/>
                <a:cs typeface="Arial"/>
              </a:rPr>
              <a:t> </a:t>
            </a:r>
            <a:r>
              <a:rPr sz="2950" dirty="0">
                <a:solidFill>
                  <a:srgbClr val="2E7787"/>
                </a:solidFill>
                <a:latin typeface="Arial"/>
                <a:cs typeface="Arial"/>
              </a:rPr>
              <a:t>πολίτης</a:t>
            </a:r>
            <a:r>
              <a:rPr sz="2950" spc="-5"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Δημοκρατίας</a:t>
            </a:r>
            <a:r>
              <a:rPr sz="2950" spc="-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βάση</a:t>
            </a:r>
            <a:r>
              <a:rPr sz="2950" spc="-5" dirty="0">
                <a:solidFill>
                  <a:srgbClr val="2E7787"/>
                </a:solidFill>
                <a:latin typeface="Arial"/>
                <a:cs typeface="Arial"/>
              </a:rPr>
              <a:t> </a:t>
            </a:r>
            <a:r>
              <a:rPr sz="2950" dirty="0">
                <a:solidFill>
                  <a:srgbClr val="2E7787"/>
                </a:solidFill>
                <a:latin typeface="Arial"/>
                <a:cs typeface="Arial"/>
              </a:rPr>
              <a:t>τα</a:t>
            </a:r>
            <a:r>
              <a:rPr sz="2950" spc="-5" dirty="0">
                <a:solidFill>
                  <a:srgbClr val="2E7787"/>
                </a:solidFill>
                <a:latin typeface="Arial"/>
                <a:cs typeface="Arial"/>
              </a:rPr>
              <a:t> </a:t>
            </a:r>
            <a:r>
              <a:rPr sz="2950" dirty="0">
                <a:solidFill>
                  <a:srgbClr val="2E7787"/>
                </a:solidFill>
                <a:latin typeface="Arial"/>
                <a:cs typeface="Arial"/>
              </a:rPr>
              <a:t>στοιχεία</a:t>
            </a:r>
            <a:r>
              <a:rPr sz="2950" spc="-5" dirty="0">
                <a:solidFill>
                  <a:srgbClr val="2E7787"/>
                </a:solidFill>
                <a:latin typeface="Arial"/>
                <a:cs typeface="Arial"/>
              </a:rPr>
              <a:t> </a:t>
            </a:r>
            <a:r>
              <a:rPr sz="2950" dirty="0">
                <a:solidFill>
                  <a:srgbClr val="2E7787"/>
                </a:solidFill>
                <a:latin typeface="Arial"/>
                <a:cs typeface="Arial"/>
              </a:rPr>
              <a:t>που</a:t>
            </a:r>
            <a:r>
              <a:rPr sz="2950" spc="-10" dirty="0">
                <a:solidFill>
                  <a:srgbClr val="2E7787"/>
                </a:solidFill>
                <a:latin typeface="Arial"/>
                <a:cs typeface="Arial"/>
              </a:rPr>
              <a:t> </a:t>
            </a:r>
            <a:r>
              <a:rPr sz="2950" dirty="0">
                <a:solidFill>
                  <a:srgbClr val="2E7787"/>
                </a:solidFill>
                <a:latin typeface="Arial"/>
                <a:cs typeface="Arial"/>
              </a:rPr>
              <a:t>περιέχει</a:t>
            </a:r>
            <a:r>
              <a:rPr sz="2950" spc="-30"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σύστημα</a:t>
            </a:r>
            <a:r>
              <a:rPr sz="2950" spc="5" dirty="0">
                <a:solidFill>
                  <a:srgbClr val="2E7787"/>
                </a:solidFill>
                <a:latin typeface="Arial"/>
                <a:cs typeface="Arial"/>
              </a:rPr>
              <a:t> </a:t>
            </a:r>
            <a:r>
              <a:rPr sz="2950" spc="-10" dirty="0">
                <a:solidFill>
                  <a:srgbClr val="2E7787"/>
                </a:solidFill>
                <a:latin typeface="Arial"/>
                <a:cs typeface="Arial"/>
              </a:rPr>
              <a:t>αρχείου πληθυσμού:</a:t>
            </a:r>
            <a:endParaRPr sz="2950">
              <a:latin typeface="Arial"/>
              <a:cs typeface="Arial"/>
            </a:endParaRPr>
          </a:p>
          <a:p>
            <a:pPr marL="12700" marR="373380">
              <a:lnSpc>
                <a:spcPts val="5760"/>
              </a:lnSpc>
              <a:spcBef>
                <a:spcPts val="560"/>
              </a:spcBef>
              <a:tabLst>
                <a:tab pos="766445" algn="l"/>
              </a:tabLst>
            </a:pPr>
            <a:r>
              <a:rPr sz="2950" spc="-25" dirty="0">
                <a:solidFill>
                  <a:srgbClr val="2E7787"/>
                </a:solidFill>
                <a:latin typeface="Arial"/>
                <a:cs typeface="Arial"/>
              </a:rPr>
              <a:t>(α)</a:t>
            </a:r>
            <a:r>
              <a:rPr sz="2950" dirty="0">
                <a:solidFill>
                  <a:srgbClr val="2E7787"/>
                </a:solidFill>
                <a:latin typeface="Arial"/>
                <a:cs typeface="Arial"/>
              </a:rPr>
              <a:t>	διαμένει</a:t>
            </a:r>
            <a:r>
              <a:rPr sz="2950" spc="-30" dirty="0">
                <a:solidFill>
                  <a:srgbClr val="2E7787"/>
                </a:solidFill>
                <a:latin typeface="Arial"/>
                <a:cs typeface="Arial"/>
              </a:rPr>
              <a:t> </a:t>
            </a:r>
            <a:r>
              <a:rPr sz="2950" dirty="0">
                <a:solidFill>
                  <a:srgbClr val="2E7787"/>
                </a:solidFill>
                <a:latin typeface="Arial"/>
                <a:cs typeface="Arial"/>
              </a:rPr>
              <a:t>στις</a:t>
            </a:r>
            <a:r>
              <a:rPr sz="2950" spc="-5" dirty="0">
                <a:solidFill>
                  <a:srgbClr val="2E7787"/>
                </a:solidFill>
                <a:latin typeface="Arial"/>
                <a:cs typeface="Arial"/>
              </a:rPr>
              <a:t> </a:t>
            </a:r>
            <a:r>
              <a:rPr sz="2950" dirty="0">
                <a:solidFill>
                  <a:srgbClr val="2E7787"/>
                </a:solidFill>
                <a:latin typeface="Arial"/>
                <a:cs typeface="Arial"/>
              </a:rPr>
              <a:t>περιοχές</a:t>
            </a:r>
            <a:r>
              <a:rPr sz="2950" spc="-20" dirty="0">
                <a:solidFill>
                  <a:srgbClr val="2E7787"/>
                </a:solidFill>
                <a:latin typeface="Arial"/>
                <a:cs typeface="Arial"/>
              </a:rPr>
              <a:t> </a:t>
            </a:r>
            <a:r>
              <a:rPr sz="2950" dirty="0">
                <a:solidFill>
                  <a:srgbClr val="2E7787"/>
                </a:solidFill>
                <a:latin typeface="Arial"/>
                <a:cs typeface="Arial"/>
              </a:rPr>
              <a:t>όπου</a:t>
            </a:r>
            <a:r>
              <a:rPr sz="2950" spc="-5" dirty="0">
                <a:solidFill>
                  <a:srgbClr val="2E7787"/>
                </a:solidFill>
                <a:latin typeface="Arial"/>
                <a:cs typeface="Arial"/>
              </a:rPr>
              <a:t> </a:t>
            </a:r>
            <a:r>
              <a:rPr sz="2950" dirty="0">
                <a:solidFill>
                  <a:srgbClr val="2E7787"/>
                </a:solidFill>
                <a:latin typeface="Arial"/>
                <a:cs typeface="Arial"/>
              </a:rPr>
              <a:t>η</a:t>
            </a:r>
            <a:r>
              <a:rPr sz="2950" spc="-10" dirty="0">
                <a:solidFill>
                  <a:srgbClr val="2E7787"/>
                </a:solidFill>
                <a:latin typeface="Arial"/>
                <a:cs typeface="Arial"/>
              </a:rPr>
              <a:t> </a:t>
            </a:r>
            <a:r>
              <a:rPr sz="2950" dirty="0">
                <a:solidFill>
                  <a:srgbClr val="2E7787"/>
                </a:solidFill>
                <a:latin typeface="Arial"/>
                <a:cs typeface="Arial"/>
              </a:rPr>
              <a:t>Κυβέρνηση</a:t>
            </a:r>
            <a:r>
              <a:rPr sz="2950" spc="-5" dirty="0">
                <a:solidFill>
                  <a:srgbClr val="2E7787"/>
                </a:solidFill>
                <a:latin typeface="Arial"/>
                <a:cs typeface="Arial"/>
              </a:rPr>
              <a:t> </a:t>
            </a:r>
            <a:r>
              <a:rPr sz="2950" dirty="0">
                <a:solidFill>
                  <a:srgbClr val="2E7787"/>
                </a:solidFill>
                <a:latin typeface="Arial"/>
                <a:cs typeface="Arial"/>
              </a:rPr>
              <a:t>της</a:t>
            </a:r>
            <a:r>
              <a:rPr sz="2950" spc="-10" dirty="0">
                <a:solidFill>
                  <a:srgbClr val="2E7787"/>
                </a:solidFill>
                <a:latin typeface="Arial"/>
                <a:cs typeface="Arial"/>
              </a:rPr>
              <a:t> </a:t>
            </a:r>
            <a:r>
              <a:rPr sz="2950" dirty="0">
                <a:solidFill>
                  <a:srgbClr val="2E7787"/>
                </a:solidFill>
                <a:latin typeface="Arial"/>
                <a:cs typeface="Arial"/>
              </a:rPr>
              <a:t>Δημοκρατίας</a:t>
            </a:r>
            <a:r>
              <a:rPr sz="2950" spc="-5" dirty="0">
                <a:solidFill>
                  <a:srgbClr val="2E7787"/>
                </a:solidFill>
                <a:latin typeface="Arial"/>
                <a:cs typeface="Arial"/>
              </a:rPr>
              <a:t> </a:t>
            </a:r>
            <a:r>
              <a:rPr sz="2950" dirty="0">
                <a:solidFill>
                  <a:srgbClr val="2E7787"/>
                </a:solidFill>
                <a:latin typeface="Arial"/>
                <a:cs typeface="Arial"/>
              </a:rPr>
              <a:t>δεν</a:t>
            </a:r>
            <a:r>
              <a:rPr sz="2950" spc="-20" dirty="0">
                <a:solidFill>
                  <a:srgbClr val="2E7787"/>
                </a:solidFill>
                <a:latin typeface="Arial"/>
                <a:cs typeface="Arial"/>
              </a:rPr>
              <a:t> </a:t>
            </a:r>
            <a:r>
              <a:rPr sz="2950" dirty="0">
                <a:solidFill>
                  <a:srgbClr val="2E7787"/>
                </a:solidFill>
                <a:latin typeface="Arial"/>
                <a:cs typeface="Arial"/>
              </a:rPr>
              <a:t>ασκεί</a:t>
            </a:r>
            <a:r>
              <a:rPr sz="2950" spc="-10" dirty="0">
                <a:solidFill>
                  <a:srgbClr val="2E7787"/>
                </a:solidFill>
                <a:latin typeface="Arial"/>
                <a:cs typeface="Arial"/>
              </a:rPr>
              <a:t> </a:t>
            </a:r>
            <a:r>
              <a:rPr sz="2950" dirty="0">
                <a:solidFill>
                  <a:srgbClr val="2E7787"/>
                </a:solidFill>
                <a:latin typeface="Arial"/>
                <a:cs typeface="Arial"/>
              </a:rPr>
              <a:t>αποτελεσματικό</a:t>
            </a:r>
            <a:r>
              <a:rPr sz="2950" spc="-5" dirty="0">
                <a:solidFill>
                  <a:srgbClr val="2E7787"/>
                </a:solidFill>
                <a:latin typeface="Arial"/>
                <a:cs typeface="Arial"/>
              </a:rPr>
              <a:t> </a:t>
            </a:r>
            <a:r>
              <a:rPr sz="2950" spc="-10" dirty="0">
                <a:solidFill>
                  <a:srgbClr val="2E7787"/>
                </a:solidFill>
                <a:latin typeface="Arial"/>
                <a:cs typeface="Arial"/>
              </a:rPr>
              <a:t>έλεγχο, </a:t>
            </a:r>
            <a:r>
              <a:rPr sz="2950" spc="-25" dirty="0">
                <a:solidFill>
                  <a:srgbClr val="2E7787"/>
                </a:solidFill>
                <a:latin typeface="Arial"/>
                <a:cs typeface="Arial"/>
              </a:rPr>
              <a:t>(β)</a:t>
            </a:r>
            <a:r>
              <a:rPr sz="2950" dirty="0">
                <a:solidFill>
                  <a:srgbClr val="2E7787"/>
                </a:solidFill>
                <a:latin typeface="Arial"/>
                <a:cs typeface="Arial"/>
              </a:rPr>
              <a:t>	έχει</a:t>
            </a:r>
            <a:r>
              <a:rPr sz="2950" spc="-35" dirty="0">
                <a:solidFill>
                  <a:srgbClr val="2E7787"/>
                </a:solidFill>
                <a:latin typeface="Arial"/>
                <a:cs typeface="Arial"/>
              </a:rPr>
              <a:t> </a:t>
            </a:r>
            <a:r>
              <a:rPr sz="2950" dirty="0">
                <a:solidFill>
                  <a:srgbClr val="2E7787"/>
                </a:solidFill>
                <a:latin typeface="Arial"/>
                <a:cs typeface="Arial"/>
              </a:rPr>
              <a:t>ήδη</a:t>
            </a:r>
            <a:r>
              <a:rPr sz="2950" spc="-25" dirty="0">
                <a:solidFill>
                  <a:srgbClr val="2E7787"/>
                </a:solidFill>
                <a:latin typeface="Arial"/>
                <a:cs typeface="Arial"/>
              </a:rPr>
              <a:t> </a:t>
            </a:r>
            <a:r>
              <a:rPr sz="2950" dirty="0">
                <a:solidFill>
                  <a:srgbClr val="2E7787"/>
                </a:solidFill>
                <a:latin typeface="Arial"/>
                <a:cs typeface="Arial"/>
              </a:rPr>
              <a:t>συμπληρώσει</a:t>
            </a:r>
            <a:r>
              <a:rPr sz="2950" spc="-5" dirty="0">
                <a:solidFill>
                  <a:srgbClr val="2E7787"/>
                </a:solidFill>
                <a:latin typeface="Arial"/>
                <a:cs typeface="Arial"/>
              </a:rPr>
              <a:t> </a:t>
            </a:r>
            <a:r>
              <a:rPr sz="2950" dirty="0">
                <a:solidFill>
                  <a:srgbClr val="2E7787"/>
                </a:solidFill>
                <a:latin typeface="Arial"/>
                <a:cs typeface="Arial"/>
              </a:rPr>
              <a:t>ή</a:t>
            </a:r>
            <a:r>
              <a:rPr sz="2950" spc="-10" dirty="0">
                <a:solidFill>
                  <a:srgbClr val="2E7787"/>
                </a:solidFill>
                <a:latin typeface="Arial"/>
                <a:cs typeface="Arial"/>
              </a:rPr>
              <a:t> </a:t>
            </a:r>
            <a:r>
              <a:rPr sz="2950" dirty="0">
                <a:solidFill>
                  <a:srgbClr val="2E7787"/>
                </a:solidFill>
                <a:latin typeface="Arial"/>
                <a:cs typeface="Arial"/>
              </a:rPr>
              <a:t>μέχρι</a:t>
            </a:r>
            <a:r>
              <a:rPr sz="2950" spc="-10"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a:t>
            </a:r>
            <a:r>
              <a:rPr sz="2950" dirty="0">
                <a:solidFill>
                  <a:srgbClr val="2E7787"/>
                </a:solidFill>
                <a:latin typeface="Arial"/>
                <a:cs typeface="Arial"/>
              </a:rPr>
              <a:t>ημερομηνία</a:t>
            </a:r>
            <a:r>
              <a:rPr sz="2950" spc="-30" dirty="0">
                <a:solidFill>
                  <a:srgbClr val="2E7787"/>
                </a:solidFill>
                <a:latin typeface="Arial"/>
                <a:cs typeface="Arial"/>
              </a:rPr>
              <a:t> </a:t>
            </a:r>
            <a:r>
              <a:rPr sz="2950" dirty="0">
                <a:solidFill>
                  <a:srgbClr val="2E7787"/>
                </a:solidFill>
                <a:latin typeface="Arial"/>
                <a:cs typeface="Arial"/>
              </a:rPr>
              <a:t>διεξαγωγής</a:t>
            </a:r>
            <a:r>
              <a:rPr sz="2950" spc="-10" dirty="0">
                <a:solidFill>
                  <a:srgbClr val="2E7787"/>
                </a:solidFill>
                <a:latin typeface="Arial"/>
                <a:cs typeface="Arial"/>
              </a:rPr>
              <a:t> </a:t>
            </a:r>
            <a:r>
              <a:rPr sz="2950" dirty="0">
                <a:solidFill>
                  <a:srgbClr val="2E7787"/>
                </a:solidFill>
                <a:latin typeface="Arial"/>
                <a:cs typeface="Arial"/>
              </a:rPr>
              <a:t>της</a:t>
            </a:r>
            <a:r>
              <a:rPr sz="2950" spc="-10" dirty="0">
                <a:solidFill>
                  <a:srgbClr val="2E7787"/>
                </a:solidFill>
                <a:latin typeface="Arial"/>
                <a:cs typeface="Arial"/>
              </a:rPr>
              <a:t> </a:t>
            </a:r>
            <a:r>
              <a:rPr sz="2950" dirty="0">
                <a:solidFill>
                  <a:srgbClr val="2E7787"/>
                </a:solidFill>
                <a:latin typeface="Arial"/>
                <a:cs typeface="Arial"/>
              </a:rPr>
              <a:t>εκλογής</a:t>
            </a:r>
            <a:r>
              <a:rPr sz="2950" spc="-20" dirty="0">
                <a:solidFill>
                  <a:srgbClr val="2E7787"/>
                </a:solidFill>
                <a:latin typeface="Arial"/>
                <a:cs typeface="Arial"/>
              </a:rPr>
              <a:t> </a:t>
            </a:r>
            <a:r>
              <a:rPr sz="2950" dirty="0">
                <a:solidFill>
                  <a:srgbClr val="2E7787"/>
                </a:solidFill>
                <a:latin typeface="Arial"/>
                <a:cs typeface="Arial"/>
              </a:rPr>
              <a:t>για</a:t>
            </a:r>
            <a:r>
              <a:rPr sz="2950" spc="-10" dirty="0">
                <a:solidFill>
                  <a:srgbClr val="2E7787"/>
                </a:solidFill>
                <a:latin typeface="Arial"/>
                <a:cs typeface="Arial"/>
              </a:rPr>
              <a:t> </a:t>
            </a:r>
            <a:r>
              <a:rPr sz="2950" dirty="0">
                <a:solidFill>
                  <a:srgbClr val="2E7787"/>
                </a:solidFill>
                <a:latin typeface="Arial"/>
                <a:cs typeface="Arial"/>
              </a:rPr>
              <a:t>ανάδειξη</a:t>
            </a:r>
            <a:r>
              <a:rPr sz="2950" spc="-10"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spc="-10" dirty="0">
                <a:solidFill>
                  <a:srgbClr val="2E7787"/>
                </a:solidFill>
                <a:latin typeface="Arial"/>
                <a:cs typeface="Arial"/>
              </a:rPr>
              <a:t>μελών</a:t>
            </a:r>
            <a:endParaRPr sz="2950">
              <a:latin typeface="Arial"/>
              <a:cs typeface="Arial"/>
            </a:endParaRPr>
          </a:p>
          <a:p>
            <a:pPr marL="766445">
              <a:lnSpc>
                <a:spcPct val="100000"/>
              </a:lnSpc>
              <a:spcBef>
                <a:spcPts val="170"/>
              </a:spcBef>
            </a:pP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Ευρωπαϊκού</a:t>
            </a:r>
            <a:r>
              <a:rPr sz="2950" spc="15" dirty="0">
                <a:solidFill>
                  <a:srgbClr val="2E7787"/>
                </a:solidFill>
                <a:latin typeface="Arial"/>
                <a:cs typeface="Arial"/>
              </a:rPr>
              <a:t> </a:t>
            </a:r>
            <a:r>
              <a:rPr sz="2950" dirty="0">
                <a:solidFill>
                  <a:srgbClr val="2E7787"/>
                </a:solidFill>
                <a:latin typeface="Arial"/>
                <a:cs typeface="Arial"/>
              </a:rPr>
              <a:t>Κοινοβουλίου</a:t>
            </a:r>
            <a:r>
              <a:rPr sz="2950" spc="-5" dirty="0">
                <a:solidFill>
                  <a:srgbClr val="2E7787"/>
                </a:solidFill>
                <a:latin typeface="Arial"/>
                <a:cs typeface="Arial"/>
              </a:rPr>
              <a:t> </a:t>
            </a:r>
            <a:r>
              <a:rPr sz="2950" dirty="0">
                <a:solidFill>
                  <a:srgbClr val="2E7787"/>
                </a:solidFill>
                <a:latin typeface="Arial"/>
                <a:cs typeface="Arial"/>
              </a:rPr>
              <a:t>συμπληρώνει</a:t>
            </a:r>
            <a:r>
              <a:rPr sz="2950" spc="5"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18ο έτος</a:t>
            </a:r>
            <a:r>
              <a:rPr sz="2950" spc="-25"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ηλικίας</a:t>
            </a:r>
            <a:r>
              <a:rPr sz="2950" spc="-10" dirty="0">
                <a:solidFill>
                  <a:srgbClr val="2E7787"/>
                </a:solidFill>
                <a:latin typeface="Arial"/>
                <a:cs typeface="Arial"/>
              </a:rPr>
              <a:t> </a:t>
            </a:r>
            <a:r>
              <a:rPr sz="2950" dirty="0">
                <a:solidFill>
                  <a:srgbClr val="2E7787"/>
                </a:solidFill>
                <a:latin typeface="Arial"/>
                <a:cs typeface="Arial"/>
              </a:rPr>
              <a:t>του, </a:t>
            </a:r>
            <a:r>
              <a:rPr sz="2950" spc="-25" dirty="0">
                <a:solidFill>
                  <a:srgbClr val="2E7787"/>
                </a:solidFill>
                <a:latin typeface="Arial"/>
                <a:cs typeface="Arial"/>
              </a:rPr>
              <a:t>και</a:t>
            </a:r>
            <a:endParaRPr sz="2950">
              <a:latin typeface="Arial"/>
              <a:cs typeface="Arial"/>
            </a:endParaRPr>
          </a:p>
          <a:p>
            <a:pPr marL="766445" marR="1634489" indent="-754380">
              <a:lnSpc>
                <a:spcPct val="120700"/>
              </a:lnSpc>
              <a:spcBef>
                <a:spcPts val="1485"/>
              </a:spcBef>
              <a:tabLst>
                <a:tab pos="766445" algn="l"/>
              </a:tabLst>
            </a:pPr>
            <a:r>
              <a:rPr sz="2950" spc="-25" dirty="0">
                <a:solidFill>
                  <a:srgbClr val="2E7787"/>
                </a:solidFill>
                <a:latin typeface="Arial"/>
                <a:cs typeface="Arial"/>
              </a:rPr>
              <a:t>(γ)</a:t>
            </a:r>
            <a:r>
              <a:rPr sz="2950" dirty="0">
                <a:solidFill>
                  <a:srgbClr val="2E7787"/>
                </a:solidFill>
                <a:latin typeface="Arial"/>
                <a:cs typeface="Arial"/>
              </a:rPr>
              <a:t>	κατέχει</a:t>
            </a:r>
            <a:r>
              <a:rPr sz="2950" spc="-20" dirty="0">
                <a:solidFill>
                  <a:srgbClr val="2E7787"/>
                </a:solidFill>
                <a:latin typeface="Arial"/>
                <a:cs typeface="Arial"/>
              </a:rPr>
              <a:t> </a:t>
            </a:r>
            <a:r>
              <a:rPr sz="2950" dirty="0">
                <a:solidFill>
                  <a:srgbClr val="2E7787"/>
                </a:solidFill>
                <a:latin typeface="Arial"/>
                <a:cs typeface="Arial"/>
              </a:rPr>
              <a:t>δελτίο</a:t>
            </a:r>
            <a:r>
              <a:rPr sz="2950" spc="-30" dirty="0">
                <a:solidFill>
                  <a:srgbClr val="2E7787"/>
                </a:solidFill>
                <a:latin typeface="Arial"/>
                <a:cs typeface="Arial"/>
              </a:rPr>
              <a:t> </a:t>
            </a:r>
            <a:r>
              <a:rPr sz="2950" dirty="0">
                <a:solidFill>
                  <a:srgbClr val="2E7787"/>
                </a:solidFill>
                <a:latin typeface="Arial"/>
                <a:cs typeface="Arial"/>
              </a:rPr>
              <a:t>ταυτότητας της</a:t>
            </a:r>
            <a:r>
              <a:rPr sz="2950" spc="-5" dirty="0">
                <a:solidFill>
                  <a:srgbClr val="2E7787"/>
                </a:solidFill>
                <a:latin typeface="Arial"/>
                <a:cs typeface="Arial"/>
              </a:rPr>
              <a:t> </a:t>
            </a:r>
            <a:r>
              <a:rPr sz="2950" dirty="0">
                <a:solidFill>
                  <a:srgbClr val="2E7787"/>
                </a:solidFill>
                <a:latin typeface="Arial"/>
                <a:cs typeface="Arial"/>
              </a:rPr>
              <a:t>Δημοκρατίας,</a:t>
            </a:r>
            <a:r>
              <a:rPr sz="2950" spc="-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οποίο εκδόθηκε</a:t>
            </a:r>
            <a:r>
              <a:rPr sz="2950" spc="-40"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σύστημα</a:t>
            </a:r>
            <a:r>
              <a:rPr sz="2950" spc="5" dirty="0">
                <a:solidFill>
                  <a:srgbClr val="2E7787"/>
                </a:solidFill>
                <a:latin typeface="Arial"/>
                <a:cs typeface="Arial"/>
              </a:rPr>
              <a:t> </a:t>
            </a:r>
            <a:r>
              <a:rPr sz="2950" spc="-10" dirty="0">
                <a:solidFill>
                  <a:srgbClr val="2E7787"/>
                </a:solidFill>
                <a:latin typeface="Arial"/>
                <a:cs typeface="Arial"/>
              </a:rPr>
              <a:t>αρχείου πληθυσμού</a:t>
            </a:r>
            <a:endParaRPr sz="2950">
              <a:latin typeface="Arial"/>
              <a:cs typeface="Arial"/>
            </a:endParaRPr>
          </a:p>
          <a:p>
            <a:pPr marL="12700" marR="704850">
              <a:lnSpc>
                <a:spcPct val="120700"/>
              </a:lnSpc>
              <a:spcBef>
                <a:spcPts val="1490"/>
              </a:spcBef>
            </a:pPr>
            <a:r>
              <a:rPr sz="2950" dirty="0">
                <a:solidFill>
                  <a:srgbClr val="2E7787"/>
                </a:solidFill>
                <a:latin typeface="Arial"/>
                <a:cs typeface="Arial"/>
              </a:rPr>
              <a:t>Οι</a:t>
            </a:r>
            <a:r>
              <a:rPr sz="2950" spc="-5" dirty="0">
                <a:solidFill>
                  <a:srgbClr val="2E7787"/>
                </a:solidFill>
                <a:latin typeface="Arial"/>
                <a:cs typeface="Arial"/>
              </a:rPr>
              <a:t> </a:t>
            </a:r>
            <a:r>
              <a:rPr sz="2950" dirty="0">
                <a:solidFill>
                  <a:srgbClr val="2E7787"/>
                </a:solidFill>
                <a:latin typeface="Arial"/>
                <a:cs typeface="Arial"/>
              </a:rPr>
              <a:t>πιο</a:t>
            </a:r>
            <a:r>
              <a:rPr sz="2950" spc="-5" dirty="0">
                <a:solidFill>
                  <a:srgbClr val="2E7787"/>
                </a:solidFill>
                <a:latin typeface="Arial"/>
                <a:cs typeface="Arial"/>
              </a:rPr>
              <a:t> </a:t>
            </a:r>
            <a:r>
              <a:rPr sz="2950" dirty="0">
                <a:solidFill>
                  <a:srgbClr val="2E7787"/>
                </a:solidFill>
                <a:latin typeface="Arial"/>
                <a:cs typeface="Arial"/>
              </a:rPr>
              <a:t>πάνω</a:t>
            </a:r>
            <a:r>
              <a:rPr sz="2950" spc="-5" dirty="0">
                <a:solidFill>
                  <a:srgbClr val="2E7787"/>
                </a:solidFill>
                <a:latin typeface="Arial"/>
                <a:cs typeface="Arial"/>
              </a:rPr>
              <a:t> </a:t>
            </a:r>
            <a:r>
              <a:rPr sz="2950" dirty="0">
                <a:solidFill>
                  <a:srgbClr val="2E7787"/>
                </a:solidFill>
                <a:latin typeface="Arial"/>
                <a:cs typeface="Arial"/>
              </a:rPr>
              <a:t>εκλογείς</a:t>
            </a:r>
            <a:r>
              <a:rPr sz="2950" spc="-25" dirty="0">
                <a:solidFill>
                  <a:srgbClr val="2E7787"/>
                </a:solidFill>
                <a:latin typeface="Arial"/>
                <a:cs typeface="Arial"/>
              </a:rPr>
              <a:t> </a:t>
            </a:r>
            <a:r>
              <a:rPr sz="2950" dirty="0">
                <a:solidFill>
                  <a:srgbClr val="2E7787"/>
                </a:solidFill>
                <a:latin typeface="Arial"/>
                <a:cs typeface="Arial"/>
              </a:rPr>
              <a:t>ψηφίζουν</a:t>
            </a:r>
            <a:r>
              <a:rPr sz="2950" spc="-5" dirty="0">
                <a:solidFill>
                  <a:srgbClr val="2E7787"/>
                </a:solidFill>
                <a:latin typeface="Arial"/>
                <a:cs typeface="Arial"/>
              </a:rPr>
              <a:t> </a:t>
            </a:r>
            <a:r>
              <a:rPr sz="2950" dirty="0">
                <a:solidFill>
                  <a:srgbClr val="2E7787"/>
                </a:solidFill>
                <a:latin typeface="Arial"/>
                <a:cs typeface="Arial"/>
              </a:rPr>
              <a:t>σε</a:t>
            </a:r>
            <a:r>
              <a:rPr sz="2950" spc="-10" dirty="0">
                <a:solidFill>
                  <a:srgbClr val="2E7787"/>
                </a:solidFill>
                <a:latin typeface="Arial"/>
                <a:cs typeface="Arial"/>
              </a:rPr>
              <a:t> </a:t>
            </a:r>
            <a:r>
              <a:rPr sz="2950" dirty="0">
                <a:solidFill>
                  <a:srgbClr val="2E7787"/>
                </a:solidFill>
                <a:latin typeface="Arial"/>
                <a:cs typeface="Arial"/>
              </a:rPr>
              <a:t>ειδικά</a:t>
            </a:r>
            <a:r>
              <a:rPr sz="2950" spc="-5" dirty="0">
                <a:solidFill>
                  <a:srgbClr val="2E7787"/>
                </a:solidFill>
                <a:latin typeface="Arial"/>
                <a:cs typeface="Arial"/>
              </a:rPr>
              <a:t> </a:t>
            </a:r>
            <a:r>
              <a:rPr sz="2950" dirty="0">
                <a:solidFill>
                  <a:srgbClr val="2E7787"/>
                </a:solidFill>
                <a:latin typeface="Arial"/>
                <a:cs typeface="Arial"/>
              </a:rPr>
              <a:t>εκλογικά</a:t>
            </a:r>
            <a:r>
              <a:rPr sz="2950" spc="-5" dirty="0">
                <a:solidFill>
                  <a:srgbClr val="2E7787"/>
                </a:solidFill>
                <a:latin typeface="Arial"/>
                <a:cs typeface="Arial"/>
              </a:rPr>
              <a:t> </a:t>
            </a:r>
            <a:r>
              <a:rPr sz="2950" dirty="0">
                <a:solidFill>
                  <a:srgbClr val="2E7787"/>
                </a:solidFill>
                <a:latin typeface="Arial"/>
                <a:cs typeface="Arial"/>
              </a:rPr>
              <a:t>κέντρα</a:t>
            </a:r>
            <a:r>
              <a:rPr sz="2950" spc="-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λειτουργούν</a:t>
            </a:r>
            <a:r>
              <a:rPr sz="2950" spc="-5" dirty="0">
                <a:solidFill>
                  <a:srgbClr val="2E7787"/>
                </a:solidFill>
                <a:latin typeface="Arial"/>
                <a:cs typeface="Arial"/>
              </a:rPr>
              <a:t> </a:t>
            </a:r>
            <a:r>
              <a:rPr sz="2950" dirty="0">
                <a:solidFill>
                  <a:srgbClr val="2E7787"/>
                </a:solidFill>
                <a:latin typeface="Arial"/>
                <a:cs typeface="Arial"/>
              </a:rPr>
              <a:t>για τον</a:t>
            </a:r>
            <a:r>
              <a:rPr sz="2950" spc="-5" dirty="0">
                <a:solidFill>
                  <a:srgbClr val="2E7787"/>
                </a:solidFill>
                <a:latin typeface="Arial"/>
                <a:cs typeface="Arial"/>
              </a:rPr>
              <a:t> </a:t>
            </a:r>
            <a:r>
              <a:rPr sz="2950" dirty="0">
                <a:solidFill>
                  <a:srgbClr val="2E7787"/>
                </a:solidFill>
                <a:latin typeface="Arial"/>
                <a:cs typeface="Arial"/>
              </a:rPr>
              <a:t>σκοπό</a:t>
            </a:r>
            <a:r>
              <a:rPr sz="2950" spc="-5" dirty="0">
                <a:solidFill>
                  <a:srgbClr val="2E7787"/>
                </a:solidFill>
                <a:latin typeface="Arial"/>
                <a:cs typeface="Arial"/>
              </a:rPr>
              <a:t> </a:t>
            </a:r>
            <a:r>
              <a:rPr sz="2950" dirty="0">
                <a:solidFill>
                  <a:srgbClr val="2E7787"/>
                </a:solidFill>
                <a:latin typeface="Arial"/>
                <a:cs typeface="Arial"/>
              </a:rPr>
              <a:t>αυτό</a:t>
            </a:r>
            <a:r>
              <a:rPr sz="2950" spc="-5" dirty="0">
                <a:solidFill>
                  <a:srgbClr val="2E7787"/>
                </a:solidFill>
                <a:latin typeface="Arial"/>
                <a:cs typeface="Arial"/>
              </a:rPr>
              <a:t> </a:t>
            </a:r>
            <a:r>
              <a:rPr sz="2950" spc="-25" dirty="0">
                <a:solidFill>
                  <a:srgbClr val="2E7787"/>
                </a:solidFill>
                <a:latin typeface="Arial"/>
                <a:cs typeface="Arial"/>
              </a:rPr>
              <a:t>σε </a:t>
            </a:r>
            <a:r>
              <a:rPr sz="2950" dirty="0">
                <a:solidFill>
                  <a:srgbClr val="2E7787"/>
                </a:solidFill>
                <a:latin typeface="Arial"/>
                <a:cs typeface="Arial"/>
              </a:rPr>
              <a:t>περιοχές</a:t>
            </a:r>
            <a:r>
              <a:rPr sz="2950" spc="-25" dirty="0">
                <a:solidFill>
                  <a:srgbClr val="2E7787"/>
                </a:solidFill>
                <a:latin typeface="Arial"/>
                <a:cs typeface="Arial"/>
              </a:rPr>
              <a:t> </a:t>
            </a:r>
            <a:r>
              <a:rPr sz="2950" dirty="0">
                <a:solidFill>
                  <a:srgbClr val="2E7787"/>
                </a:solidFill>
                <a:latin typeface="Arial"/>
                <a:cs typeface="Arial"/>
              </a:rPr>
              <a:t>που</a:t>
            </a:r>
            <a:r>
              <a:rPr sz="2950" spc="-10" dirty="0">
                <a:solidFill>
                  <a:srgbClr val="2E7787"/>
                </a:solidFill>
                <a:latin typeface="Arial"/>
                <a:cs typeface="Arial"/>
              </a:rPr>
              <a:t> </a:t>
            </a:r>
            <a:r>
              <a:rPr sz="2950" dirty="0">
                <a:solidFill>
                  <a:srgbClr val="2E7787"/>
                </a:solidFill>
                <a:latin typeface="Arial"/>
                <a:cs typeface="Arial"/>
              </a:rPr>
              <a:t>γειτνιάζουν</a:t>
            </a:r>
            <a:r>
              <a:rPr sz="2950" spc="-5" dirty="0">
                <a:solidFill>
                  <a:srgbClr val="2E7787"/>
                </a:solidFill>
                <a:latin typeface="Arial"/>
                <a:cs typeface="Arial"/>
              </a:rPr>
              <a:t> </a:t>
            </a:r>
            <a:r>
              <a:rPr sz="2950" dirty="0">
                <a:solidFill>
                  <a:srgbClr val="2E7787"/>
                </a:solidFill>
                <a:latin typeface="Arial"/>
                <a:cs typeface="Arial"/>
              </a:rPr>
              <a:t>με</a:t>
            </a:r>
            <a:r>
              <a:rPr sz="2950" spc="-20" dirty="0">
                <a:solidFill>
                  <a:srgbClr val="2E7787"/>
                </a:solidFill>
                <a:latin typeface="Arial"/>
                <a:cs typeface="Arial"/>
              </a:rPr>
              <a:t> </a:t>
            </a:r>
            <a:r>
              <a:rPr sz="2950" dirty="0">
                <a:solidFill>
                  <a:srgbClr val="2E7787"/>
                </a:solidFill>
                <a:latin typeface="Arial"/>
                <a:cs typeface="Arial"/>
              </a:rPr>
              <a:t>τη</a:t>
            </a:r>
            <a:r>
              <a:rPr sz="2950" spc="-5" dirty="0">
                <a:solidFill>
                  <a:srgbClr val="2E7787"/>
                </a:solidFill>
                <a:latin typeface="Arial"/>
                <a:cs typeface="Arial"/>
              </a:rPr>
              <a:t> </a:t>
            </a:r>
            <a:r>
              <a:rPr sz="2950" dirty="0">
                <a:solidFill>
                  <a:srgbClr val="2E7787"/>
                </a:solidFill>
                <a:latin typeface="Arial"/>
                <a:cs typeface="Arial"/>
              </a:rPr>
              <a:t>γραμμή κατάπαυσης</a:t>
            </a:r>
            <a:r>
              <a:rPr sz="2950" spc="25"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spc="-10" dirty="0">
                <a:solidFill>
                  <a:srgbClr val="2E7787"/>
                </a:solidFill>
                <a:latin typeface="Arial"/>
                <a:cs typeface="Arial"/>
              </a:rPr>
              <a:t>πυρός</a:t>
            </a:r>
            <a:endParaRPr sz="2950">
              <a:latin typeface="Arial"/>
              <a:cs typeface="Arial"/>
            </a:endParaRPr>
          </a:p>
        </p:txBody>
      </p:sp>
      <p:pic>
        <p:nvPicPr>
          <p:cNvPr id="8" name="object 8"/>
          <p:cNvPicPr/>
          <p:nvPr/>
        </p:nvPicPr>
        <p:blipFill>
          <a:blip r:embed="rId2"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Εκλογικοί</a:t>
            </a:r>
            <a:r>
              <a:rPr spc="290" dirty="0"/>
              <a:t> </a:t>
            </a:r>
            <a:r>
              <a:rPr spc="60" dirty="0"/>
              <a:t>κατάλογοι</a:t>
            </a:r>
            <a:r>
              <a:rPr spc="360" dirty="0"/>
              <a:t> </a:t>
            </a:r>
            <a:r>
              <a:rPr dirty="0"/>
              <a:t>–</a:t>
            </a:r>
            <a:r>
              <a:rPr spc="265" dirty="0"/>
              <a:t> </a:t>
            </a:r>
            <a:r>
              <a:rPr spc="65" dirty="0"/>
              <a:t>Ειδικά</a:t>
            </a:r>
            <a:r>
              <a:rPr spc="270" dirty="0"/>
              <a:t> </a:t>
            </a:r>
            <a:r>
              <a:rPr spc="65" dirty="0"/>
              <a:t>εκλογικά</a:t>
            </a:r>
            <a:r>
              <a:rPr spc="295" dirty="0"/>
              <a:t> </a:t>
            </a:r>
            <a:r>
              <a:rPr spc="70" dirty="0"/>
              <a:t>κέντρα</a:t>
            </a:r>
            <a:r>
              <a:rPr spc="285" dirty="0"/>
              <a:t> </a:t>
            </a:r>
            <a:r>
              <a:rPr spc="40" dirty="0"/>
              <a:t>Τ/Κ</a:t>
            </a:r>
          </a:p>
        </p:txBody>
      </p:sp>
      <p:grpSp>
        <p:nvGrpSpPr>
          <p:cNvPr id="3" name="object 3"/>
          <p:cNvGrpSpPr/>
          <p:nvPr/>
        </p:nvGrpSpPr>
        <p:grpSpPr>
          <a:xfrm>
            <a:off x="13930281" y="1016514"/>
            <a:ext cx="1943735" cy="1443355"/>
            <a:chOff x="13930281" y="1016514"/>
            <a:chExt cx="1943735" cy="1443355"/>
          </a:xfrm>
        </p:grpSpPr>
        <p:sp>
          <p:nvSpPr>
            <p:cNvPr id="4" name="object 4"/>
            <p:cNvSpPr/>
            <p:nvPr/>
          </p:nvSpPr>
          <p:spPr>
            <a:xfrm>
              <a:off x="13943002" y="1160115"/>
              <a:ext cx="1918335" cy="1287145"/>
            </a:xfrm>
            <a:custGeom>
              <a:avLst/>
              <a:gdLst/>
              <a:ahLst/>
              <a:cxnLst/>
              <a:rect l="l" t="t" r="r" b="b"/>
              <a:pathLst>
                <a:path w="1918334" h="1287145">
                  <a:moveTo>
                    <a:pt x="1787194" y="0"/>
                  </a:moveTo>
                  <a:lnTo>
                    <a:pt x="1787194" y="1068855"/>
                  </a:lnTo>
                  <a:lnTo>
                    <a:pt x="130762" y="1068855"/>
                  </a:lnTo>
                  <a:lnTo>
                    <a:pt x="130762" y="0"/>
                  </a:lnTo>
                  <a:lnTo>
                    <a:pt x="0" y="0"/>
                  </a:lnTo>
                  <a:lnTo>
                    <a:pt x="0" y="1221549"/>
                  </a:lnTo>
                  <a:lnTo>
                    <a:pt x="762808" y="1221549"/>
                  </a:lnTo>
                  <a:lnTo>
                    <a:pt x="767814" y="1247418"/>
                  </a:lnTo>
                  <a:lnTo>
                    <a:pt x="781606" y="1268175"/>
                  </a:lnTo>
                  <a:lnTo>
                    <a:pt x="802345" y="1281979"/>
                  </a:lnTo>
                  <a:lnTo>
                    <a:pt x="828192" y="1286989"/>
                  </a:lnTo>
                  <a:lnTo>
                    <a:pt x="1089728" y="1286989"/>
                  </a:lnTo>
                  <a:lnTo>
                    <a:pt x="1115575" y="1281979"/>
                  </a:lnTo>
                  <a:lnTo>
                    <a:pt x="1136314" y="1268175"/>
                  </a:lnTo>
                  <a:lnTo>
                    <a:pt x="1150106" y="1247418"/>
                  </a:lnTo>
                  <a:lnTo>
                    <a:pt x="1155112" y="1221549"/>
                  </a:lnTo>
                  <a:lnTo>
                    <a:pt x="1917963" y="1221549"/>
                  </a:lnTo>
                  <a:lnTo>
                    <a:pt x="1917963" y="0"/>
                  </a:lnTo>
                  <a:lnTo>
                    <a:pt x="1787194" y="0"/>
                  </a:lnTo>
                  <a:close/>
                </a:path>
              </a:pathLst>
            </a:custGeom>
            <a:ln w="25442">
              <a:solidFill>
                <a:srgbClr val="4471C4"/>
              </a:solidFill>
            </a:ln>
          </p:spPr>
          <p:txBody>
            <a:bodyPr wrap="square" lIns="0" tIns="0" rIns="0" bIns="0" rtlCol="0"/>
            <a:lstStyle/>
            <a:p>
              <a:endParaRPr/>
            </a:p>
          </p:txBody>
        </p:sp>
        <p:sp>
          <p:nvSpPr>
            <p:cNvPr id="5" name="object 5"/>
            <p:cNvSpPr/>
            <p:nvPr/>
          </p:nvSpPr>
          <p:spPr>
            <a:xfrm>
              <a:off x="14160943" y="1029823"/>
              <a:ext cx="1482090" cy="131445"/>
            </a:xfrm>
            <a:custGeom>
              <a:avLst/>
              <a:gdLst/>
              <a:ahLst/>
              <a:cxnLst/>
              <a:rect l="l" t="t" r="r" b="b"/>
              <a:pathLst>
                <a:path w="1482090" h="131444">
                  <a:moveTo>
                    <a:pt x="0" y="130866"/>
                  </a:moveTo>
                  <a:lnTo>
                    <a:pt x="1482038" y="130866"/>
                  </a:lnTo>
                  <a:lnTo>
                    <a:pt x="1482038" y="0"/>
                  </a:lnTo>
                  <a:lnTo>
                    <a:pt x="0" y="0"/>
                  </a:lnTo>
                  <a:lnTo>
                    <a:pt x="0" y="130866"/>
                  </a:lnTo>
                  <a:close/>
                </a:path>
              </a:pathLst>
            </a:custGeom>
            <a:solidFill>
              <a:srgbClr val="FFFFFF"/>
            </a:solidFill>
          </p:spPr>
          <p:txBody>
            <a:bodyPr wrap="square" lIns="0" tIns="0" rIns="0" bIns="0" rtlCol="0"/>
            <a:lstStyle/>
            <a:p>
              <a:endParaRPr/>
            </a:p>
          </p:txBody>
        </p:sp>
        <p:sp>
          <p:nvSpPr>
            <p:cNvPr id="6" name="object 6"/>
            <p:cNvSpPr/>
            <p:nvPr/>
          </p:nvSpPr>
          <p:spPr>
            <a:xfrm>
              <a:off x="14160943" y="1029235"/>
              <a:ext cx="1482090" cy="1112520"/>
            </a:xfrm>
            <a:custGeom>
              <a:avLst/>
              <a:gdLst/>
              <a:ahLst/>
              <a:cxnLst/>
              <a:rect l="l" t="t" r="r" b="b"/>
              <a:pathLst>
                <a:path w="1482090" h="1112520">
                  <a:moveTo>
                    <a:pt x="1482038" y="0"/>
                  </a:moveTo>
                  <a:lnTo>
                    <a:pt x="0" y="0"/>
                  </a:lnTo>
                  <a:lnTo>
                    <a:pt x="0" y="1112482"/>
                  </a:lnTo>
                  <a:lnTo>
                    <a:pt x="1482038" y="1112482"/>
                  </a:lnTo>
                  <a:lnTo>
                    <a:pt x="1482038" y="0"/>
                  </a:lnTo>
                  <a:close/>
                </a:path>
                <a:path w="1482090" h="1112520">
                  <a:moveTo>
                    <a:pt x="130768" y="130880"/>
                  </a:moveTo>
                  <a:lnTo>
                    <a:pt x="697429" y="130880"/>
                  </a:lnTo>
                  <a:lnTo>
                    <a:pt x="697429" y="981602"/>
                  </a:lnTo>
                  <a:lnTo>
                    <a:pt x="130768" y="981602"/>
                  </a:lnTo>
                  <a:lnTo>
                    <a:pt x="130768" y="130880"/>
                  </a:lnTo>
                  <a:close/>
                </a:path>
                <a:path w="1482090" h="1112520">
                  <a:moveTo>
                    <a:pt x="1351270" y="981602"/>
                  </a:moveTo>
                  <a:lnTo>
                    <a:pt x="784608" y="981602"/>
                  </a:lnTo>
                  <a:lnTo>
                    <a:pt x="784608" y="130880"/>
                  </a:lnTo>
                  <a:lnTo>
                    <a:pt x="1351270" y="130880"/>
                  </a:lnTo>
                  <a:lnTo>
                    <a:pt x="1351270" y="981602"/>
                  </a:lnTo>
                  <a:close/>
                </a:path>
                <a:path w="1482090" h="1112520">
                  <a:moveTo>
                    <a:pt x="915376" y="414454"/>
                  </a:moveTo>
                  <a:lnTo>
                    <a:pt x="1220502" y="414454"/>
                  </a:lnTo>
                  <a:lnTo>
                    <a:pt x="1220502" y="349014"/>
                  </a:lnTo>
                  <a:lnTo>
                    <a:pt x="915376" y="349014"/>
                  </a:lnTo>
                  <a:lnTo>
                    <a:pt x="915376" y="414454"/>
                  </a:lnTo>
                  <a:close/>
                </a:path>
                <a:path w="1482090" h="1112520">
                  <a:moveTo>
                    <a:pt x="915376" y="545334"/>
                  </a:moveTo>
                  <a:lnTo>
                    <a:pt x="1220502" y="545334"/>
                  </a:lnTo>
                  <a:lnTo>
                    <a:pt x="1220502" y="479894"/>
                  </a:lnTo>
                  <a:lnTo>
                    <a:pt x="915376" y="479894"/>
                  </a:lnTo>
                  <a:lnTo>
                    <a:pt x="915376" y="545334"/>
                  </a:lnTo>
                  <a:close/>
                </a:path>
                <a:path w="1482090" h="1112520">
                  <a:moveTo>
                    <a:pt x="915376" y="610774"/>
                  </a:moveTo>
                  <a:lnTo>
                    <a:pt x="1126785" y="610774"/>
                  </a:lnTo>
                  <a:lnTo>
                    <a:pt x="1126785" y="676214"/>
                  </a:lnTo>
                  <a:lnTo>
                    <a:pt x="915376" y="676214"/>
                  </a:lnTo>
                  <a:lnTo>
                    <a:pt x="915376" y="610774"/>
                  </a:lnTo>
                  <a:close/>
                </a:path>
              </a:pathLst>
            </a:custGeom>
            <a:ln w="25438">
              <a:solidFill>
                <a:srgbClr val="4471C4"/>
              </a:solidFill>
            </a:ln>
          </p:spPr>
          <p:txBody>
            <a:bodyPr wrap="square" lIns="0" tIns="0" rIns="0" bIns="0" rtlCol="0"/>
            <a:lstStyle/>
            <a:p>
              <a:endParaRPr/>
            </a:p>
          </p:txBody>
        </p:sp>
      </p:grpSp>
      <p:sp>
        <p:nvSpPr>
          <p:cNvPr id="7" name="object 7"/>
          <p:cNvSpPr txBox="1"/>
          <p:nvPr/>
        </p:nvSpPr>
        <p:spPr>
          <a:xfrm>
            <a:off x="906559" y="3207264"/>
            <a:ext cx="9726930" cy="4866640"/>
          </a:xfrm>
          <a:prstGeom prst="rect">
            <a:avLst/>
          </a:prstGeom>
        </p:spPr>
        <p:txBody>
          <a:bodyPr vert="horz" wrap="square" lIns="0" tIns="15240" rIns="0" bIns="0" rtlCol="0">
            <a:spAutoFit/>
          </a:bodyPr>
          <a:lstStyle/>
          <a:p>
            <a:pPr marL="12700">
              <a:lnSpc>
                <a:spcPct val="100000"/>
              </a:lnSpc>
              <a:spcBef>
                <a:spcPts val="120"/>
              </a:spcBef>
            </a:pPr>
            <a:r>
              <a:rPr sz="2950" b="1" dirty="0">
                <a:solidFill>
                  <a:srgbClr val="E28B18"/>
                </a:solidFill>
                <a:latin typeface="Arial"/>
                <a:cs typeface="Arial"/>
              </a:rPr>
              <a:t>Επαρχία</a:t>
            </a:r>
            <a:r>
              <a:rPr sz="2950" b="1" spc="-5" dirty="0">
                <a:solidFill>
                  <a:srgbClr val="E28B18"/>
                </a:solidFill>
                <a:latin typeface="Arial"/>
                <a:cs typeface="Arial"/>
              </a:rPr>
              <a:t> </a:t>
            </a:r>
            <a:r>
              <a:rPr sz="2950" b="1" spc="-10" dirty="0">
                <a:solidFill>
                  <a:srgbClr val="E28B18"/>
                </a:solidFill>
                <a:latin typeface="Arial"/>
                <a:cs typeface="Arial"/>
              </a:rPr>
              <a:t>ΛΕΥΚΩΣΙΑΣ</a:t>
            </a:r>
            <a:endParaRPr sz="2950">
              <a:latin typeface="Arial"/>
              <a:cs typeface="Arial"/>
            </a:endParaRPr>
          </a:p>
          <a:p>
            <a:pPr marL="12700">
              <a:lnSpc>
                <a:spcPct val="100000"/>
              </a:lnSpc>
              <a:spcBef>
                <a:spcPts val="2220"/>
              </a:spcBef>
            </a:pPr>
            <a:r>
              <a:rPr sz="2950" dirty="0">
                <a:solidFill>
                  <a:srgbClr val="2E7787"/>
                </a:solidFill>
                <a:latin typeface="Arial"/>
                <a:cs typeface="Arial"/>
              </a:rPr>
              <a:t>Γυμνάσιο</a:t>
            </a:r>
            <a:r>
              <a:rPr sz="2950" spc="5" dirty="0">
                <a:solidFill>
                  <a:srgbClr val="2E7787"/>
                </a:solidFill>
                <a:latin typeface="Arial"/>
                <a:cs typeface="Arial"/>
              </a:rPr>
              <a:t> </a:t>
            </a:r>
            <a:r>
              <a:rPr sz="2950" dirty="0">
                <a:solidFill>
                  <a:srgbClr val="2E7787"/>
                </a:solidFill>
                <a:latin typeface="Arial"/>
                <a:cs typeface="Arial"/>
              </a:rPr>
              <a:t>Κάτω Πύργου: </a:t>
            </a:r>
            <a:r>
              <a:rPr sz="2950" spc="-50" dirty="0">
                <a:solidFill>
                  <a:srgbClr val="2E7787"/>
                </a:solidFill>
                <a:latin typeface="Arial"/>
                <a:cs typeface="Arial"/>
              </a:rPr>
              <a:t>2</a:t>
            </a:r>
            <a:endParaRPr sz="2950">
              <a:latin typeface="Arial"/>
              <a:cs typeface="Arial"/>
            </a:endParaRPr>
          </a:p>
          <a:p>
            <a:pPr marL="12700" marR="1747520">
              <a:lnSpc>
                <a:spcPts val="5760"/>
              </a:lnSpc>
              <a:spcBef>
                <a:spcPts val="560"/>
              </a:spcBef>
            </a:pPr>
            <a:r>
              <a:rPr sz="2950" dirty="0">
                <a:solidFill>
                  <a:srgbClr val="2E7787"/>
                </a:solidFill>
                <a:latin typeface="Arial"/>
                <a:cs typeface="Arial"/>
              </a:rPr>
              <a:t>Γραφεία</a:t>
            </a:r>
            <a:r>
              <a:rPr sz="2950" spc="-5" dirty="0">
                <a:solidFill>
                  <a:srgbClr val="2E7787"/>
                </a:solidFill>
                <a:latin typeface="Arial"/>
                <a:cs typeface="Arial"/>
              </a:rPr>
              <a:t> </a:t>
            </a:r>
            <a:r>
              <a:rPr sz="2950" dirty="0">
                <a:solidFill>
                  <a:srgbClr val="2E7787"/>
                </a:solidFill>
                <a:latin typeface="Arial"/>
                <a:cs typeface="Arial"/>
              </a:rPr>
              <a:t>Κοινοτικού</a:t>
            </a:r>
            <a:r>
              <a:rPr sz="2950" spc="-30" dirty="0">
                <a:solidFill>
                  <a:srgbClr val="2E7787"/>
                </a:solidFill>
                <a:latin typeface="Arial"/>
                <a:cs typeface="Arial"/>
              </a:rPr>
              <a:t> </a:t>
            </a:r>
            <a:r>
              <a:rPr sz="2950" dirty="0">
                <a:solidFill>
                  <a:srgbClr val="2E7787"/>
                </a:solidFill>
                <a:latin typeface="Arial"/>
                <a:cs typeface="Arial"/>
              </a:rPr>
              <a:t>Συμβουλίου</a:t>
            </a:r>
            <a:r>
              <a:rPr sz="2950" spc="-5" dirty="0">
                <a:solidFill>
                  <a:srgbClr val="2E7787"/>
                </a:solidFill>
                <a:latin typeface="Arial"/>
                <a:cs typeface="Arial"/>
              </a:rPr>
              <a:t> </a:t>
            </a:r>
            <a:r>
              <a:rPr sz="2950" dirty="0">
                <a:solidFill>
                  <a:srgbClr val="2E7787"/>
                </a:solidFill>
                <a:latin typeface="Arial"/>
                <a:cs typeface="Arial"/>
              </a:rPr>
              <a:t>Φλάσου: </a:t>
            </a:r>
            <a:r>
              <a:rPr sz="2950" spc="-50" dirty="0">
                <a:solidFill>
                  <a:srgbClr val="2E7787"/>
                </a:solidFill>
                <a:latin typeface="Arial"/>
                <a:cs typeface="Arial"/>
              </a:rPr>
              <a:t>2 </a:t>
            </a:r>
            <a:r>
              <a:rPr sz="2950" dirty="0">
                <a:solidFill>
                  <a:srgbClr val="2E7787"/>
                </a:solidFill>
                <a:latin typeface="Arial"/>
                <a:cs typeface="Arial"/>
              </a:rPr>
              <a:t>Γραφεία</a:t>
            </a:r>
            <a:r>
              <a:rPr sz="2950" spc="15" dirty="0">
                <a:solidFill>
                  <a:srgbClr val="2E7787"/>
                </a:solidFill>
                <a:latin typeface="Arial"/>
                <a:cs typeface="Arial"/>
              </a:rPr>
              <a:t> </a:t>
            </a:r>
            <a:r>
              <a:rPr sz="2950" dirty="0">
                <a:solidFill>
                  <a:srgbClr val="2E7787"/>
                </a:solidFill>
                <a:latin typeface="Arial"/>
                <a:cs typeface="Arial"/>
              </a:rPr>
              <a:t>Κοινοτικού</a:t>
            </a:r>
            <a:r>
              <a:rPr sz="2950" spc="-10" dirty="0">
                <a:solidFill>
                  <a:srgbClr val="2E7787"/>
                </a:solidFill>
                <a:latin typeface="Arial"/>
                <a:cs typeface="Arial"/>
              </a:rPr>
              <a:t> </a:t>
            </a:r>
            <a:r>
              <a:rPr sz="2950" dirty="0">
                <a:solidFill>
                  <a:srgbClr val="2E7787"/>
                </a:solidFill>
                <a:latin typeface="Arial"/>
                <a:cs typeface="Arial"/>
              </a:rPr>
              <a:t>Συμβουλίου</a:t>
            </a:r>
            <a:r>
              <a:rPr sz="2950" spc="20" dirty="0">
                <a:solidFill>
                  <a:srgbClr val="2E7787"/>
                </a:solidFill>
                <a:latin typeface="Arial"/>
                <a:cs typeface="Arial"/>
              </a:rPr>
              <a:t> </a:t>
            </a:r>
            <a:r>
              <a:rPr sz="2950" dirty="0">
                <a:solidFill>
                  <a:srgbClr val="2E7787"/>
                </a:solidFill>
                <a:latin typeface="Arial"/>
                <a:cs typeface="Arial"/>
              </a:rPr>
              <a:t>Αστρομερίτη:</a:t>
            </a:r>
            <a:r>
              <a:rPr sz="2950" spc="20" dirty="0">
                <a:solidFill>
                  <a:srgbClr val="2E7787"/>
                </a:solidFill>
                <a:latin typeface="Arial"/>
                <a:cs typeface="Arial"/>
              </a:rPr>
              <a:t> </a:t>
            </a:r>
            <a:r>
              <a:rPr sz="2950" spc="-50" dirty="0">
                <a:solidFill>
                  <a:srgbClr val="2E7787"/>
                </a:solidFill>
                <a:latin typeface="Arial"/>
                <a:cs typeface="Arial"/>
              </a:rPr>
              <a:t>4 </a:t>
            </a:r>
            <a:r>
              <a:rPr sz="2950" dirty="0">
                <a:solidFill>
                  <a:srgbClr val="2E7787"/>
                </a:solidFill>
                <a:latin typeface="Arial"/>
                <a:cs typeface="Arial"/>
              </a:rPr>
              <a:t>Πολυδύναμο</a:t>
            </a:r>
            <a:r>
              <a:rPr sz="2950" spc="-15" dirty="0">
                <a:solidFill>
                  <a:srgbClr val="2E7787"/>
                </a:solidFill>
                <a:latin typeface="Arial"/>
                <a:cs typeface="Arial"/>
              </a:rPr>
              <a:t> </a:t>
            </a:r>
            <a:r>
              <a:rPr sz="2950" dirty="0">
                <a:solidFill>
                  <a:srgbClr val="2E7787"/>
                </a:solidFill>
                <a:latin typeface="Arial"/>
                <a:cs typeface="Arial"/>
              </a:rPr>
              <a:t>Κέντρο</a:t>
            </a:r>
            <a:r>
              <a:rPr sz="2950" spc="-25" dirty="0">
                <a:solidFill>
                  <a:srgbClr val="2E7787"/>
                </a:solidFill>
                <a:latin typeface="Arial"/>
                <a:cs typeface="Arial"/>
              </a:rPr>
              <a:t> </a:t>
            </a:r>
            <a:r>
              <a:rPr sz="2950" dirty="0">
                <a:solidFill>
                  <a:srgbClr val="2E7787"/>
                </a:solidFill>
                <a:latin typeface="Arial"/>
                <a:cs typeface="Arial"/>
              </a:rPr>
              <a:t>Αγίου</a:t>
            </a:r>
            <a:r>
              <a:rPr sz="2950" spc="-5" dirty="0">
                <a:solidFill>
                  <a:srgbClr val="2E7787"/>
                </a:solidFill>
                <a:latin typeface="Arial"/>
                <a:cs typeface="Arial"/>
              </a:rPr>
              <a:t> </a:t>
            </a:r>
            <a:r>
              <a:rPr sz="2950" dirty="0">
                <a:solidFill>
                  <a:srgbClr val="2E7787"/>
                </a:solidFill>
                <a:latin typeface="Arial"/>
                <a:cs typeface="Arial"/>
              </a:rPr>
              <a:t>Δομετίου:</a:t>
            </a:r>
            <a:r>
              <a:rPr sz="2950" spc="-35" dirty="0">
                <a:solidFill>
                  <a:srgbClr val="2E7787"/>
                </a:solidFill>
                <a:latin typeface="Arial"/>
                <a:cs typeface="Arial"/>
              </a:rPr>
              <a:t> </a:t>
            </a:r>
            <a:r>
              <a:rPr sz="2950" spc="-50" dirty="0">
                <a:solidFill>
                  <a:srgbClr val="2E7787"/>
                </a:solidFill>
                <a:latin typeface="Arial"/>
                <a:cs typeface="Arial"/>
              </a:rPr>
              <a:t>5</a:t>
            </a:r>
            <a:endParaRPr sz="2950">
              <a:latin typeface="Arial"/>
              <a:cs typeface="Arial"/>
            </a:endParaRPr>
          </a:p>
          <a:p>
            <a:pPr marL="12700">
              <a:lnSpc>
                <a:spcPct val="100000"/>
              </a:lnSpc>
              <a:spcBef>
                <a:spcPts val="1655"/>
              </a:spcBef>
            </a:pPr>
            <a:r>
              <a:rPr sz="2950" dirty="0">
                <a:solidFill>
                  <a:srgbClr val="2E7787"/>
                </a:solidFill>
                <a:latin typeface="Arial"/>
                <a:cs typeface="Arial"/>
              </a:rPr>
              <a:t>Κεντρικά</a:t>
            </a:r>
            <a:r>
              <a:rPr sz="2950" spc="-15" dirty="0">
                <a:solidFill>
                  <a:srgbClr val="2E7787"/>
                </a:solidFill>
                <a:latin typeface="Arial"/>
                <a:cs typeface="Arial"/>
              </a:rPr>
              <a:t> </a:t>
            </a:r>
            <a:r>
              <a:rPr sz="2950" dirty="0">
                <a:solidFill>
                  <a:srgbClr val="2E7787"/>
                </a:solidFill>
                <a:latin typeface="Arial"/>
                <a:cs typeface="Arial"/>
              </a:rPr>
              <a:t>Γραφεία</a:t>
            </a:r>
            <a:r>
              <a:rPr sz="2950" spc="-10" dirty="0">
                <a:solidFill>
                  <a:srgbClr val="2E7787"/>
                </a:solidFill>
                <a:latin typeface="Arial"/>
                <a:cs typeface="Arial"/>
              </a:rPr>
              <a:t> </a:t>
            </a:r>
            <a:r>
              <a:rPr sz="2950" dirty="0">
                <a:solidFill>
                  <a:srgbClr val="2E7787"/>
                </a:solidFill>
                <a:latin typeface="Arial"/>
                <a:cs typeface="Arial"/>
              </a:rPr>
              <a:t>Τμήματος</a:t>
            </a:r>
            <a:r>
              <a:rPr sz="2950" spc="-5" dirty="0">
                <a:solidFill>
                  <a:srgbClr val="2E7787"/>
                </a:solidFill>
                <a:latin typeface="Arial"/>
                <a:cs typeface="Arial"/>
              </a:rPr>
              <a:t> </a:t>
            </a:r>
            <a:r>
              <a:rPr sz="2950" dirty="0">
                <a:solidFill>
                  <a:srgbClr val="2E7787"/>
                </a:solidFill>
                <a:latin typeface="Arial"/>
                <a:cs typeface="Arial"/>
              </a:rPr>
              <a:t>Πολεοδομίας</a:t>
            </a:r>
            <a:r>
              <a:rPr sz="2950" spc="-35"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Οικήσεως:</a:t>
            </a:r>
            <a:r>
              <a:rPr sz="2950" spc="-10" dirty="0">
                <a:solidFill>
                  <a:srgbClr val="2E7787"/>
                </a:solidFill>
                <a:latin typeface="Arial"/>
                <a:cs typeface="Arial"/>
              </a:rPr>
              <a:t> </a:t>
            </a:r>
            <a:r>
              <a:rPr sz="2950" spc="-50" dirty="0">
                <a:solidFill>
                  <a:srgbClr val="2E7787"/>
                </a:solidFill>
                <a:latin typeface="Arial"/>
                <a:cs typeface="Arial"/>
              </a:rPr>
              <a:t>5</a:t>
            </a:r>
            <a:endParaRPr sz="2950">
              <a:latin typeface="Arial"/>
              <a:cs typeface="Arial"/>
            </a:endParaRPr>
          </a:p>
          <a:p>
            <a:pPr marL="12700">
              <a:lnSpc>
                <a:spcPct val="100000"/>
              </a:lnSpc>
              <a:spcBef>
                <a:spcPts val="2215"/>
              </a:spcBef>
            </a:pPr>
            <a:r>
              <a:rPr sz="2950" dirty="0">
                <a:solidFill>
                  <a:srgbClr val="2E7787"/>
                </a:solidFill>
                <a:latin typeface="Arial"/>
                <a:cs typeface="Arial"/>
              </a:rPr>
              <a:t>Παλαιά</a:t>
            </a:r>
            <a:r>
              <a:rPr sz="2950" spc="-10" dirty="0">
                <a:solidFill>
                  <a:srgbClr val="2E7787"/>
                </a:solidFill>
                <a:latin typeface="Arial"/>
                <a:cs typeface="Arial"/>
              </a:rPr>
              <a:t> </a:t>
            </a:r>
            <a:r>
              <a:rPr sz="2950" dirty="0">
                <a:solidFill>
                  <a:srgbClr val="2E7787"/>
                </a:solidFill>
                <a:latin typeface="Arial"/>
                <a:cs typeface="Arial"/>
              </a:rPr>
              <a:t>Αγορά</a:t>
            </a:r>
            <a:r>
              <a:rPr sz="2950" spc="-20" dirty="0">
                <a:solidFill>
                  <a:srgbClr val="2E7787"/>
                </a:solidFill>
                <a:latin typeface="Arial"/>
                <a:cs typeface="Arial"/>
              </a:rPr>
              <a:t> </a:t>
            </a:r>
            <a:r>
              <a:rPr sz="2950" dirty="0">
                <a:solidFill>
                  <a:srgbClr val="2E7787"/>
                </a:solidFill>
                <a:latin typeface="Arial"/>
                <a:cs typeface="Arial"/>
              </a:rPr>
              <a:t>Λευκωσίας:</a:t>
            </a:r>
            <a:r>
              <a:rPr sz="2950" spc="-10" dirty="0">
                <a:solidFill>
                  <a:srgbClr val="2E7787"/>
                </a:solidFill>
                <a:latin typeface="Arial"/>
                <a:cs typeface="Arial"/>
              </a:rPr>
              <a:t> </a:t>
            </a:r>
            <a:r>
              <a:rPr sz="2950" spc="-50" dirty="0">
                <a:solidFill>
                  <a:srgbClr val="2E7787"/>
                </a:solidFill>
                <a:latin typeface="Arial"/>
                <a:cs typeface="Arial"/>
              </a:rPr>
              <a:t>5</a:t>
            </a:r>
            <a:endParaRPr sz="2950">
              <a:latin typeface="Arial"/>
              <a:cs typeface="Arial"/>
            </a:endParaRPr>
          </a:p>
        </p:txBody>
      </p:sp>
      <p:pic>
        <p:nvPicPr>
          <p:cNvPr id="8" name="object 8"/>
          <p:cNvPicPr/>
          <p:nvPr/>
        </p:nvPicPr>
        <p:blipFill>
          <a:blip r:embed="rId2"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5" dirty="0"/>
              <a:t>Εκλογικοί</a:t>
            </a:r>
            <a:r>
              <a:rPr spc="290" dirty="0"/>
              <a:t> </a:t>
            </a:r>
            <a:r>
              <a:rPr spc="60" dirty="0"/>
              <a:t>κατάλογοι</a:t>
            </a:r>
            <a:r>
              <a:rPr spc="360" dirty="0"/>
              <a:t> </a:t>
            </a:r>
            <a:r>
              <a:rPr dirty="0"/>
              <a:t>–</a:t>
            </a:r>
            <a:r>
              <a:rPr spc="265" dirty="0"/>
              <a:t> </a:t>
            </a:r>
            <a:r>
              <a:rPr spc="65" dirty="0"/>
              <a:t>Ειδικά</a:t>
            </a:r>
            <a:r>
              <a:rPr spc="270" dirty="0"/>
              <a:t> </a:t>
            </a:r>
            <a:r>
              <a:rPr spc="65" dirty="0"/>
              <a:t>εκλογικά</a:t>
            </a:r>
            <a:r>
              <a:rPr spc="295" dirty="0"/>
              <a:t> </a:t>
            </a:r>
            <a:r>
              <a:rPr spc="70" dirty="0"/>
              <a:t>κέντρα</a:t>
            </a:r>
            <a:r>
              <a:rPr spc="285" dirty="0"/>
              <a:t> </a:t>
            </a:r>
            <a:r>
              <a:rPr spc="40" dirty="0"/>
              <a:t>Τ/Κ</a:t>
            </a:r>
          </a:p>
        </p:txBody>
      </p:sp>
      <p:grpSp>
        <p:nvGrpSpPr>
          <p:cNvPr id="3" name="object 3"/>
          <p:cNvGrpSpPr/>
          <p:nvPr/>
        </p:nvGrpSpPr>
        <p:grpSpPr>
          <a:xfrm>
            <a:off x="13930281" y="1016514"/>
            <a:ext cx="1943735" cy="1443355"/>
            <a:chOff x="13930281" y="1016514"/>
            <a:chExt cx="1943735" cy="1443355"/>
          </a:xfrm>
        </p:grpSpPr>
        <p:sp>
          <p:nvSpPr>
            <p:cNvPr id="4" name="object 4"/>
            <p:cNvSpPr/>
            <p:nvPr/>
          </p:nvSpPr>
          <p:spPr>
            <a:xfrm>
              <a:off x="13943002" y="1160115"/>
              <a:ext cx="1918335" cy="1287145"/>
            </a:xfrm>
            <a:custGeom>
              <a:avLst/>
              <a:gdLst/>
              <a:ahLst/>
              <a:cxnLst/>
              <a:rect l="l" t="t" r="r" b="b"/>
              <a:pathLst>
                <a:path w="1918334" h="1287145">
                  <a:moveTo>
                    <a:pt x="1787194" y="0"/>
                  </a:moveTo>
                  <a:lnTo>
                    <a:pt x="1787194" y="1068855"/>
                  </a:lnTo>
                  <a:lnTo>
                    <a:pt x="130762" y="1068855"/>
                  </a:lnTo>
                  <a:lnTo>
                    <a:pt x="130762" y="0"/>
                  </a:lnTo>
                  <a:lnTo>
                    <a:pt x="0" y="0"/>
                  </a:lnTo>
                  <a:lnTo>
                    <a:pt x="0" y="1221549"/>
                  </a:lnTo>
                  <a:lnTo>
                    <a:pt x="762808" y="1221549"/>
                  </a:lnTo>
                  <a:lnTo>
                    <a:pt x="767814" y="1247418"/>
                  </a:lnTo>
                  <a:lnTo>
                    <a:pt x="781606" y="1268175"/>
                  </a:lnTo>
                  <a:lnTo>
                    <a:pt x="802345" y="1281979"/>
                  </a:lnTo>
                  <a:lnTo>
                    <a:pt x="828192" y="1286989"/>
                  </a:lnTo>
                  <a:lnTo>
                    <a:pt x="1089728" y="1286989"/>
                  </a:lnTo>
                  <a:lnTo>
                    <a:pt x="1115575" y="1281979"/>
                  </a:lnTo>
                  <a:lnTo>
                    <a:pt x="1136314" y="1268175"/>
                  </a:lnTo>
                  <a:lnTo>
                    <a:pt x="1150106" y="1247418"/>
                  </a:lnTo>
                  <a:lnTo>
                    <a:pt x="1155112" y="1221549"/>
                  </a:lnTo>
                  <a:lnTo>
                    <a:pt x="1917963" y="1221549"/>
                  </a:lnTo>
                  <a:lnTo>
                    <a:pt x="1917963" y="0"/>
                  </a:lnTo>
                  <a:lnTo>
                    <a:pt x="1787194" y="0"/>
                  </a:lnTo>
                  <a:close/>
                </a:path>
              </a:pathLst>
            </a:custGeom>
            <a:ln w="25442">
              <a:solidFill>
                <a:srgbClr val="4471C4"/>
              </a:solidFill>
            </a:ln>
          </p:spPr>
          <p:txBody>
            <a:bodyPr wrap="square" lIns="0" tIns="0" rIns="0" bIns="0" rtlCol="0"/>
            <a:lstStyle/>
            <a:p>
              <a:endParaRPr/>
            </a:p>
          </p:txBody>
        </p:sp>
        <p:sp>
          <p:nvSpPr>
            <p:cNvPr id="5" name="object 5"/>
            <p:cNvSpPr/>
            <p:nvPr/>
          </p:nvSpPr>
          <p:spPr>
            <a:xfrm>
              <a:off x="14160943" y="1029823"/>
              <a:ext cx="1482090" cy="131445"/>
            </a:xfrm>
            <a:custGeom>
              <a:avLst/>
              <a:gdLst/>
              <a:ahLst/>
              <a:cxnLst/>
              <a:rect l="l" t="t" r="r" b="b"/>
              <a:pathLst>
                <a:path w="1482090" h="131444">
                  <a:moveTo>
                    <a:pt x="0" y="130866"/>
                  </a:moveTo>
                  <a:lnTo>
                    <a:pt x="1482038" y="130866"/>
                  </a:lnTo>
                  <a:lnTo>
                    <a:pt x="1482038" y="0"/>
                  </a:lnTo>
                  <a:lnTo>
                    <a:pt x="0" y="0"/>
                  </a:lnTo>
                  <a:lnTo>
                    <a:pt x="0" y="130866"/>
                  </a:lnTo>
                  <a:close/>
                </a:path>
              </a:pathLst>
            </a:custGeom>
            <a:solidFill>
              <a:srgbClr val="FFFFFF"/>
            </a:solidFill>
          </p:spPr>
          <p:txBody>
            <a:bodyPr wrap="square" lIns="0" tIns="0" rIns="0" bIns="0" rtlCol="0"/>
            <a:lstStyle/>
            <a:p>
              <a:endParaRPr/>
            </a:p>
          </p:txBody>
        </p:sp>
        <p:sp>
          <p:nvSpPr>
            <p:cNvPr id="6" name="object 6"/>
            <p:cNvSpPr/>
            <p:nvPr/>
          </p:nvSpPr>
          <p:spPr>
            <a:xfrm>
              <a:off x="14160943" y="1029235"/>
              <a:ext cx="1482090" cy="1112520"/>
            </a:xfrm>
            <a:custGeom>
              <a:avLst/>
              <a:gdLst/>
              <a:ahLst/>
              <a:cxnLst/>
              <a:rect l="l" t="t" r="r" b="b"/>
              <a:pathLst>
                <a:path w="1482090" h="1112520">
                  <a:moveTo>
                    <a:pt x="1482038" y="0"/>
                  </a:moveTo>
                  <a:lnTo>
                    <a:pt x="0" y="0"/>
                  </a:lnTo>
                  <a:lnTo>
                    <a:pt x="0" y="1112482"/>
                  </a:lnTo>
                  <a:lnTo>
                    <a:pt x="1482038" y="1112482"/>
                  </a:lnTo>
                  <a:lnTo>
                    <a:pt x="1482038" y="0"/>
                  </a:lnTo>
                  <a:close/>
                </a:path>
                <a:path w="1482090" h="1112520">
                  <a:moveTo>
                    <a:pt x="130768" y="130880"/>
                  </a:moveTo>
                  <a:lnTo>
                    <a:pt x="697429" y="130880"/>
                  </a:lnTo>
                  <a:lnTo>
                    <a:pt x="697429" y="981602"/>
                  </a:lnTo>
                  <a:lnTo>
                    <a:pt x="130768" y="981602"/>
                  </a:lnTo>
                  <a:lnTo>
                    <a:pt x="130768" y="130880"/>
                  </a:lnTo>
                  <a:close/>
                </a:path>
                <a:path w="1482090" h="1112520">
                  <a:moveTo>
                    <a:pt x="1351270" y="981602"/>
                  </a:moveTo>
                  <a:lnTo>
                    <a:pt x="784608" y="981602"/>
                  </a:lnTo>
                  <a:lnTo>
                    <a:pt x="784608" y="130880"/>
                  </a:lnTo>
                  <a:lnTo>
                    <a:pt x="1351270" y="130880"/>
                  </a:lnTo>
                  <a:lnTo>
                    <a:pt x="1351270" y="981602"/>
                  </a:lnTo>
                  <a:close/>
                </a:path>
                <a:path w="1482090" h="1112520">
                  <a:moveTo>
                    <a:pt x="915376" y="414454"/>
                  </a:moveTo>
                  <a:lnTo>
                    <a:pt x="1220502" y="414454"/>
                  </a:lnTo>
                  <a:lnTo>
                    <a:pt x="1220502" y="349014"/>
                  </a:lnTo>
                  <a:lnTo>
                    <a:pt x="915376" y="349014"/>
                  </a:lnTo>
                  <a:lnTo>
                    <a:pt x="915376" y="414454"/>
                  </a:lnTo>
                  <a:close/>
                </a:path>
                <a:path w="1482090" h="1112520">
                  <a:moveTo>
                    <a:pt x="915376" y="545334"/>
                  </a:moveTo>
                  <a:lnTo>
                    <a:pt x="1220502" y="545334"/>
                  </a:lnTo>
                  <a:lnTo>
                    <a:pt x="1220502" y="479894"/>
                  </a:lnTo>
                  <a:lnTo>
                    <a:pt x="915376" y="479894"/>
                  </a:lnTo>
                  <a:lnTo>
                    <a:pt x="915376" y="545334"/>
                  </a:lnTo>
                  <a:close/>
                </a:path>
                <a:path w="1482090" h="1112520">
                  <a:moveTo>
                    <a:pt x="915376" y="610774"/>
                  </a:moveTo>
                  <a:lnTo>
                    <a:pt x="1126785" y="610774"/>
                  </a:lnTo>
                  <a:lnTo>
                    <a:pt x="1126785" y="676214"/>
                  </a:lnTo>
                  <a:lnTo>
                    <a:pt x="915376" y="676214"/>
                  </a:lnTo>
                  <a:lnTo>
                    <a:pt x="915376" y="610774"/>
                  </a:lnTo>
                  <a:close/>
                </a:path>
              </a:pathLst>
            </a:custGeom>
            <a:ln w="25438">
              <a:solidFill>
                <a:srgbClr val="4471C4"/>
              </a:solidFill>
            </a:ln>
          </p:spPr>
          <p:txBody>
            <a:bodyPr wrap="square" lIns="0" tIns="0" rIns="0" bIns="0" rtlCol="0"/>
            <a:lstStyle/>
            <a:p>
              <a:endParaRPr/>
            </a:p>
          </p:txBody>
        </p:sp>
      </p:grpSp>
      <p:sp>
        <p:nvSpPr>
          <p:cNvPr id="7" name="object 7"/>
          <p:cNvSpPr txBox="1"/>
          <p:nvPr/>
        </p:nvSpPr>
        <p:spPr>
          <a:xfrm>
            <a:off x="906559" y="3207264"/>
            <a:ext cx="8199120" cy="4135120"/>
          </a:xfrm>
          <a:prstGeom prst="rect">
            <a:avLst/>
          </a:prstGeom>
        </p:spPr>
        <p:txBody>
          <a:bodyPr vert="horz" wrap="square" lIns="0" tIns="15240" rIns="0" bIns="0" rtlCol="0">
            <a:spAutoFit/>
          </a:bodyPr>
          <a:lstStyle/>
          <a:p>
            <a:pPr marL="12700">
              <a:lnSpc>
                <a:spcPct val="100000"/>
              </a:lnSpc>
              <a:spcBef>
                <a:spcPts val="120"/>
              </a:spcBef>
            </a:pPr>
            <a:r>
              <a:rPr sz="2950" b="1" dirty="0">
                <a:solidFill>
                  <a:srgbClr val="E28B18"/>
                </a:solidFill>
                <a:latin typeface="Arial"/>
                <a:cs typeface="Arial"/>
              </a:rPr>
              <a:t>Επαρχία</a:t>
            </a:r>
            <a:r>
              <a:rPr sz="2950" b="1" spc="-5" dirty="0">
                <a:solidFill>
                  <a:srgbClr val="E28B18"/>
                </a:solidFill>
                <a:latin typeface="Arial"/>
                <a:cs typeface="Arial"/>
              </a:rPr>
              <a:t> </a:t>
            </a:r>
            <a:r>
              <a:rPr sz="2950" b="1" spc="-10" dirty="0">
                <a:solidFill>
                  <a:srgbClr val="E28B18"/>
                </a:solidFill>
                <a:latin typeface="Arial"/>
                <a:cs typeface="Arial"/>
              </a:rPr>
              <a:t>ΛΑΡΝΑΚΑΣ</a:t>
            </a:r>
            <a:endParaRPr sz="2950">
              <a:latin typeface="Arial"/>
              <a:cs typeface="Arial"/>
            </a:endParaRPr>
          </a:p>
          <a:p>
            <a:pPr marL="12700">
              <a:lnSpc>
                <a:spcPct val="100000"/>
              </a:lnSpc>
              <a:spcBef>
                <a:spcPts val="2220"/>
              </a:spcBef>
            </a:pPr>
            <a:r>
              <a:rPr sz="2950" dirty="0">
                <a:solidFill>
                  <a:srgbClr val="2E7787"/>
                </a:solidFill>
                <a:latin typeface="Arial"/>
                <a:cs typeface="Arial"/>
              </a:rPr>
              <a:t>Περιφερειακό</a:t>
            </a:r>
            <a:r>
              <a:rPr sz="2950" spc="-50" dirty="0">
                <a:solidFill>
                  <a:srgbClr val="2E7787"/>
                </a:solidFill>
                <a:latin typeface="Arial"/>
                <a:cs typeface="Arial"/>
              </a:rPr>
              <a:t> </a:t>
            </a:r>
            <a:r>
              <a:rPr sz="2950" dirty="0">
                <a:solidFill>
                  <a:srgbClr val="2E7787"/>
                </a:solidFill>
                <a:latin typeface="Arial"/>
                <a:cs typeface="Arial"/>
              </a:rPr>
              <a:t>Γυμνάσιο</a:t>
            </a:r>
            <a:r>
              <a:rPr sz="2950" spc="20" dirty="0">
                <a:solidFill>
                  <a:srgbClr val="2E7787"/>
                </a:solidFill>
                <a:latin typeface="Arial"/>
                <a:cs typeface="Arial"/>
              </a:rPr>
              <a:t> </a:t>
            </a:r>
            <a:r>
              <a:rPr sz="2950" dirty="0">
                <a:solidFill>
                  <a:srgbClr val="2E7787"/>
                </a:solidFill>
                <a:latin typeface="Arial"/>
                <a:cs typeface="Arial"/>
              </a:rPr>
              <a:t>Ξυλοτύμπου:</a:t>
            </a:r>
            <a:r>
              <a:rPr sz="2950" spc="-15" dirty="0">
                <a:solidFill>
                  <a:srgbClr val="2E7787"/>
                </a:solidFill>
                <a:latin typeface="Arial"/>
                <a:cs typeface="Arial"/>
              </a:rPr>
              <a:t> </a:t>
            </a:r>
            <a:r>
              <a:rPr sz="2950" spc="-50" dirty="0">
                <a:solidFill>
                  <a:srgbClr val="2E7787"/>
                </a:solidFill>
                <a:latin typeface="Arial"/>
                <a:cs typeface="Arial"/>
              </a:rPr>
              <a:t>2</a:t>
            </a:r>
            <a:endParaRPr sz="2950">
              <a:latin typeface="Arial"/>
              <a:cs typeface="Arial"/>
            </a:endParaRPr>
          </a:p>
          <a:p>
            <a:pPr>
              <a:lnSpc>
                <a:spcPct val="100000"/>
              </a:lnSpc>
            </a:pPr>
            <a:endParaRPr sz="2950">
              <a:latin typeface="Arial"/>
              <a:cs typeface="Arial"/>
            </a:endParaRPr>
          </a:p>
          <a:p>
            <a:pPr>
              <a:lnSpc>
                <a:spcPct val="100000"/>
              </a:lnSpc>
              <a:spcBef>
                <a:spcPts val="1190"/>
              </a:spcBef>
            </a:pPr>
            <a:endParaRPr sz="2950">
              <a:latin typeface="Arial"/>
              <a:cs typeface="Arial"/>
            </a:endParaRPr>
          </a:p>
          <a:p>
            <a:pPr marL="12700">
              <a:lnSpc>
                <a:spcPct val="100000"/>
              </a:lnSpc>
            </a:pPr>
            <a:r>
              <a:rPr sz="2950" b="1" dirty="0">
                <a:solidFill>
                  <a:srgbClr val="E28B18"/>
                </a:solidFill>
                <a:latin typeface="Arial"/>
                <a:cs typeface="Arial"/>
              </a:rPr>
              <a:t>Επαρχία</a:t>
            </a:r>
            <a:r>
              <a:rPr sz="2950" b="1" spc="-5" dirty="0">
                <a:solidFill>
                  <a:srgbClr val="E28B18"/>
                </a:solidFill>
                <a:latin typeface="Arial"/>
                <a:cs typeface="Arial"/>
              </a:rPr>
              <a:t> </a:t>
            </a:r>
            <a:r>
              <a:rPr sz="2950" b="1" spc="-10" dirty="0">
                <a:solidFill>
                  <a:srgbClr val="E28B18"/>
                </a:solidFill>
                <a:latin typeface="Arial"/>
                <a:cs typeface="Arial"/>
              </a:rPr>
              <a:t>ΑΜΜΟΧΩΣΤΟΥ</a:t>
            </a:r>
            <a:endParaRPr sz="2950">
              <a:latin typeface="Arial"/>
              <a:cs typeface="Arial"/>
            </a:endParaRPr>
          </a:p>
          <a:p>
            <a:pPr marL="12700">
              <a:lnSpc>
                <a:spcPct val="100000"/>
              </a:lnSpc>
              <a:spcBef>
                <a:spcPts val="2220"/>
              </a:spcBef>
            </a:pPr>
            <a:r>
              <a:rPr sz="2950" dirty="0">
                <a:solidFill>
                  <a:srgbClr val="2E7787"/>
                </a:solidFill>
                <a:latin typeface="Arial"/>
                <a:cs typeface="Arial"/>
              </a:rPr>
              <a:t>Δημοτικό</a:t>
            </a:r>
            <a:r>
              <a:rPr sz="2950" spc="-35" dirty="0">
                <a:solidFill>
                  <a:srgbClr val="2E7787"/>
                </a:solidFill>
                <a:latin typeface="Arial"/>
                <a:cs typeface="Arial"/>
              </a:rPr>
              <a:t> </a:t>
            </a:r>
            <a:r>
              <a:rPr sz="2950" dirty="0">
                <a:solidFill>
                  <a:srgbClr val="2E7787"/>
                </a:solidFill>
                <a:latin typeface="Arial"/>
                <a:cs typeface="Arial"/>
              </a:rPr>
              <a:t>Σχολείο</a:t>
            </a:r>
            <a:r>
              <a:rPr sz="2950" spc="-25" dirty="0">
                <a:solidFill>
                  <a:srgbClr val="2E7787"/>
                </a:solidFill>
                <a:latin typeface="Arial"/>
                <a:cs typeface="Arial"/>
              </a:rPr>
              <a:t> </a:t>
            </a:r>
            <a:r>
              <a:rPr sz="2950" dirty="0">
                <a:solidFill>
                  <a:srgbClr val="2E7787"/>
                </a:solidFill>
                <a:latin typeface="Arial"/>
                <a:cs typeface="Arial"/>
              </a:rPr>
              <a:t>Αχερίτου:</a:t>
            </a:r>
            <a:r>
              <a:rPr sz="2950" spc="-30" dirty="0">
                <a:solidFill>
                  <a:srgbClr val="2E7787"/>
                </a:solidFill>
                <a:latin typeface="Arial"/>
                <a:cs typeface="Arial"/>
              </a:rPr>
              <a:t> </a:t>
            </a:r>
            <a:r>
              <a:rPr sz="2950" spc="-50" dirty="0">
                <a:solidFill>
                  <a:srgbClr val="2E7787"/>
                </a:solidFill>
                <a:latin typeface="Arial"/>
                <a:cs typeface="Arial"/>
              </a:rPr>
              <a:t>2</a:t>
            </a:r>
            <a:endParaRPr sz="2950">
              <a:latin typeface="Arial"/>
              <a:cs typeface="Arial"/>
            </a:endParaRPr>
          </a:p>
          <a:p>
            <a:pPr marL="12700">
              <a:lnSpc>
                <a:spcPct val="100000"/>
              </a:lnSpc>
              <a:spcBef>
                <a:spcPts val="2220"/>
              </a:spcBef>
            </a:pPr>
            <a:r>
              <a:rPr sz="2950" dirty="0">
                <a:solidFill>
                  <a:srgbClr val="2E7787"/>
                </a:solidFill>
                <a:latin typeface="Arial"/>
                <a:cs typeface="Arial"/>
              </a:rPr>
              <a:t>Δημόσιο</a:t>
            </a:r>
            <a:r>
              <a:rPr sz="2950" spc="-20" dirty="0">
                <a:solidFill>
                  <a:srgbClr val="2E7787"/>
                </a:solidFill>
                <a:latin typeface="Arial"/>
                <a:cs typeface="Arial"/>
              </a:rPr>
              <a:t> </a:t>
            </a:r>
            <a:r>
              <a:rPr sz="2950" dirty="0">
                <a:solidFill>
                  <a:srgbClr val="2E7787"/>
                </a:solidFill>
                <a:latin typeface="Arial"/>
                <a:cs typeface="Arial"/>
              </a:rPr>
              <a:t>και</a:t>
            </a:r>
            <a:r>
              <a:rPr sz="2950" spc="-15" dirty="0">
                <a:solidFill>
                  <a:srgbClr val="2E7787"/>
                </a:solidFill>
                <a:latin typeface="Arial"/>
                <a:cs typeface="Arial"/>
              </a:rPr>
              <a:t> </a:t>
            </a:r>
            <a:r>
              <a:rPr sz="2950" dirty="0">
                <a:solidFill>
                  <a:srgbClr val="2E7787"/>
                </a:solidFill>
                <a:latin typeface="Arial"/>
                <a:cs typeface="Arial"/>
              </a:rPr>
              <a:t>Κοινοτικό</a:t>
            </a:r>
            <a:r>
              <a:rPr sz="2950" spc="-20" dirty="0">
                <a:solidFill>
                  <a:srgbClr val="2E7787"/>
                </a:solidFill>
                <a:latin typeface="Arial"/>
                <a:cs typeface="Arial"/>
              </a:rPr>
              <a:t> </a:t>
            </a:r>
            <a:r>
              <a:rPr sz="2950" dirty="0">
                <a:solidFill>
                  <a:srgbClr val="2E7787"/>
                </a:solidFill>
                <a:latin typeface="Arial"/>
                <a:cs typeface="Arial"/>
              </a:rPr>
              <a:t>Νηπιαγωγείο</a:t>
            </a:r>
            <a:r>
              <a:rPr sz="2950" spc="-15" dirty="0">
                <a:solidFill>
                  <a:srgbClr val="2E7787"/>
                </a:solidFill>
                <a:latin typeface="Arial"/>
                <a:cs typeface="Arial"/>
              </a:rPr>
              <a:t> </a:t>
            </a:r>
            <a:r>
              <a:rPr sz="2950" dirty="0">
                <a:solidFill>
                  <a:srgbClr val="2E7787"/>
                </a:solidFill>
                <a:latin typeface="Arial"/>
                <a:cs typeface="Arial"/>
              </a:rPr>
              <a:t>Δερύνειας:</a:t>
            </a:r>
            <a:r>
              <a:rPr sz="2950" spc="-20" dirty="0">
                <a:solidFill>
                  <a:srgbClr val="2E7787"/>
                </a:solidFill>
                <a:latin typeface="Arial"/>
                <a:cs typeface="Arial"/>
              </a:rPr>
              <a:t> </a:t>
            </a:r>
            <a:r>
              <a:rPr sz="2950" spc="-50" dirty="0">
                <a:solidFill>
                  <a:srgbClr val="2E7787"/>
                </a:solidFill>
                <a:latin typeface="Arial"/>
                <a:cs typeface="Arial"/>
              </a:rPr>
              <a:t>5</a:t>
            </a:r>
            <a:endParaRPr sz="2950">
              <a:latin typeface="Arial"/>
              <a:cs typeface="Arial"/>
            </a:endParaRPr>
          </a:p>
        </p:txBody>
      </p:sp>
      <p:pic>
        <p:nvPicPr>
          <p:cNvPr id="8" name="object 8"/>
          <p:cNvPicPr/>
          <p:nvPr/>
        </p:nvPicPr>
        <p:blipFill>
          <a:blip r:embed="rId2"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2999805"/>
            <a:ext cx="17675860" cy="5412105"/>
          </a:xfrm>
          <a:prstGeom prst="rect">
            <a:avLst/>
          </a:prstGeom>
        </p:spPr>
        <p:txBody>
          <a:bodyPr vert="horz" wrap="square" lIns="0" tIns="12065" rIns="0" bIns="0" rtlCol="0">
            <a:spAutoFit/>
          </a:bodyPr>
          <a:lstStyle/>
          <a:p>
            <a:pPr marL="12700" marR="720090">
              <a:lnSpc>
                <a:spcPct val="121300"/>
              </a:lnSpc>
              <a:spcBef>
                <a:spcPts val="95"/>
              </a:spcBef>
            </a:pPr>
            <a:r>
              <a:rPr sz="3100" dirty="0">
                <a:solidFill>
                  <a:srgbClr val="2E7787"/>
                </a:solidFill>
                <a:latin typeface="Arial"/>
                <a:cs typeface="Arial"/>
              </a:rPr>
              <a:t>Δικαίωμα</a:t>
            </a:r>
            <a:r>
              <a:rPr sz="3100" spc="70" dirty="0">
                <a:solidFill>
                  <a:srgbClr val="2E7787"/>
                </a:solidFill>
                <a:latin typeface="Arial"/>
                <a:cs typeface="Arial"/>
              </a:rPr>
              <a:t> </a:t>
            </a:r>
            <a:r>
              <a:rPr sz="3100" dirty="0">
                <a:solidFill>
                  <a:srgbClr val="2E7787"/>
                </a:solidFill>
                <a:latin typeface="Arial"/>
                <a:cs typeface="Arial"/>
              </a:rPr>
              <a:t>ψήφου</a:t>
            </a:r>
            <a:r>
              <a:rPr sz="3100" spc="55" dirty="0">
                <a:solidFill>
                  <a:srgbClr val="2E7787"/>
                </a:solidFill>
                <a:latin typeface="Arial"/>
                <a:cs typeface="Arial"/>
              </a:rPr>
              <a:t> </a:t>
            </a:r>
            <a:r>
              <a:rPr sz="3100" dirty="0">
                <a:solidFill>
                  <a:srgbClr val="2E7787"/>
                </a:solidFill>
                <a:latin typeface="Arial"/>
                <a:cs typeface="Arial"/>
              </a:rPr>
              <a:t>έχουν</a:t>
            </a:r>
            <a:r>
              <a:rPr sz="3100" spc="90" dirty="0">
                <a:solidFill>
                  <a:srgbClr val="2E7787"/>
                </a:solidFill>
                <a:latin typeface="Arial"/>
                <a:cs typeface="Arial"/>
              </a:rPr>
              <a:t> </a:t>
            </a:r>
            <a:r>
              <a:rPr sz="3100" dirty="0">
                <a:solidFill>
                  <a:srgbClr val="2E7787"/>
                </a:solidFill>
                <a:latin typeface="Arial"/>
                <a:cs typeface="Arial"/>
              </a:rPr>
              <a:t>όλοι/ες</a:t>
            </a:r>
            <a:r>
              <a:rPr sz="3100" spc="85" dirty="0">
                <a:solidFill>
                  <a:srgbClr val="2E7787"/>
                </a:solidFill>
                <a:latin typeface="Arial"/>
                <a:cs typeface="Arial"/>
              </a:rPr>
              <a:t> </a:t>
            </a:r>
            <a:r>
              <a:rPr sz="3100" dirty="0">
                <a:solidFill>
                  <a:srgbClr val="2E7787"/>
                </a:solidFill>
                <a:latin typeface="Arial"/>
                <a:cs typeface="Arial"/>
              </a:rPr>
              <a:t>οι</a:t>
            </a:r>
            <a:r>
              <a:rPr sz="3100" spc="75" dirty="0">
                <a:solidFill>
                  <a:srgbClr val="2E7787"/>
                </a:solidFill>
                <a:latin typeface="Arial"/>
                <a:cs typeface="Arial"/>
              </a:rPr>
              <a:t> </a:t>
            </a:r>
            <a:r>
              <a:rPr sz="3100" dirty="0">
                <a:solidFill>
                  <a:srgbClr val="2E7787"/>
                </a:solidFill>
                <a:latin typeface="Arial"/>
                <a:cs typeface="Arial"/>
              </a:rPr>
              <a:t>εγγεγραμμένοι/ες</a:t>
            </a:r>
            <a:r>
              <a:rPr sz="3100" spc="75" dirty="0">
                <a:solidFill>
                  <a:srgbClr val="2E7787"/>
                </a:solidFill>
                <a:latin typeface="Arial"/>
                <a:cs typeface="Arial"/>
              </a:rPr>
              <a:t> </a:t>
            </a:r>
            <a:r>
              <a:rPr sz="3100" dirty="0">
                <a:solidFill>
                  <a:srgbClr val="2E7787"/>
                </a:solidFill>
                <a:latin typeface="Arial"/>
                <a:cs typeface="Arial"/>
              </a:rPr>
              <a:t>στον</a:t>
            </a:r>
            <a:r>
              <a:rPr sz="3100" spc="70" dirty="0">
                <a:solidFill>
                  <a:srgbClr val="2E7787"/>
                </a:solidFill>
                <a:latin typeface="Arial"/>
                <a:cs typeface="Arial"/>
              </a:rPr>
              <a:t> </a:t>
            </a:r>
            <a:r>
              <a:rPr sz="3100" dirty="0">
                <a:solidFill>
                  <a:srgbClr val="2E7787"/>
                </a:solidFill>
                <a:latin typeface="Arial"/>
                <a:cs typeface="Arial"/>
              </a:rPr>
              <a:t>εκλογικό</a:t>
            </a:r>
            <a:r>
              <a:rPr sz="3100" spc="60" dirty="0">
                <a:solidFill>
                  <a:srgbClr val="2E7787"/>
                </a:solidFill>
                <a:latin typeface="Arial"/>
                <a:cs typeface="Arial"/>
              </a:rPr>
              <a:t> </a:t>
            </a:r>
            <a:r>
              <a:rPr sz="3100" dirty="0">
                <a:solidFill>
                  <a:srgbClr val="2E7787"/>
                </a:solidFill>
                <a:latin typeface="Arial"/>
                <a:cs typeface="Arial"/>
              </a:rPr>
              <a:t>κατάλογο</a:t>
            </a:r>
            <a:r>
              <a:rPr sz="3100" spc="70" dirty="0">
                <a:solidFill>
                  <a:srgbClr val="2E7787"/>
                </a:solidFill>
                <a:latin typeface="Arial"/>
                <a:cs typeface="Arial"/>
              </a:rPr>
              <a:t> </a:t>
            </a:r>
            <a:r>
              <a:rPr sz="3100" dirty="0">
                <a:solidFill>
                  <a:srgbClr val="2E7787"/>
                </a:solidFill>
                <a:latin typeface="Arial"/>
                <a:cs typeface="Arial"/>
              </a:rPr>
              <a:t>με</a:t>
            </a:r>
            <a:r>
              <a:rPr sz="3100" spc="70" dirty="0">
                <a:solidFill>
                  <a:srgbClr val="2E7787"/>
                </a:solidFill>
                <a:latin typeface="Arial"/>
                <a:cs typeface="Arial"/>
              </a:rPr>
              <a:t> </a:t>
            </a:r>
            <a:r>
              <a:rPr sz="3100" dirty="0">
                <a:solidFill>
                  <a:srgbClr val="2E7787"/>
                </a:solidFill>
                <a:latin typeface="Arial"/>
                <a:cs typeface="Arial"/>
              </a:rPr>
              <a:t>την</a:t>
            </a:r>
            <a:r>
              <a:rPr sz="3100" spc="70" dirty="0">
                <a:solidFill>
                  <a:srgbClr val="2E7787"/>
                </a:solidFill>
                <a:latin typeface="Arial"/>
                <a:cs typeface="Arial"/>
              </a:rPr>
              <a:t> </a:t>
            </a:r>
            <a:r>
              <a:rPr sz="3100" dirty="0">
                <a:solidFill>
                  <a:srgbClr val="2E7787"/>
                </a:solidFill>
                <a:latin typeface="Arial"/>
                <a:cs typeface="Arial"/>
              </a:rPr>
              <a:t>επίδειξη</a:t>
            </a:r>
            <a:r>
              <a:rPr sz="3100" spc="100" dirty="0">
                <a:solidFill>
                  <a:srgbClr val="2E7787"/>
                </a:solidFill>
                <a:latin typeface="Arial"/>
                <a:cs typeface="Arial"/>
              </a:rPr>
              <a:t> </a:t>
            </a:r>
            <a:r>
              <a:rPr sz="3100" spc="-20" dirty="0">
                <a:solidFill>
                  <a:srgbClr val="2E7787"/>
                </a:solidFill>
                <a:latin typeface="Arial"/>
                <a:cs typeface="Arial"/>
              </a:rPr>
              <a:t>ενός </a:t>
            </a:r>
            <a:r>
              <a:rPr sz="3100" dirty="0">
                <a:solidFill>
                  <a:srgbClr val="2E7787"/>
                </a:solidFill>
                <a:latin typeface="Arial"/>
                <a:cs typeface="Arial"/>
              </a:rPr>
              <a:t>από</a:t>
            </a:r>
            <a:r>
              <a:rPr sz="3100" spc="55" dirty="0">
                <a:solidFill>
                  <a:srgbClr val="2E7787"/>
                </a:solidFill>
                <a:latin typeface="Arial"/>
                <a:cs typeface="Arial"/>
              </a:rPr>
              <a:t> </a:t>
            </a:r>
            <a:r>
              <a:rPr sz="3100" dirty="0">
                <a:solidFill>
                  <a:srgbClr val="2E7787"/>
                </a:solidFill>
                <a:latin typeface="Arial"/>
                <a:cs typeface="Arial"/>
              </a:rPr>
              <a:t>τα</a:t>
            </a:r>
            <a:r>
              <a:rPr sz="3100" spc="35" dirty="0">
                <a:solidFill>
                  <a:srgbClr val="2E7787"/>
                </a:solidFill>
                <a:latin typeface="Arial"/>
                <a:cs typeface="Arial"/>
              </a:rPr>
              <a:t> </a:t>
            </a:r>
            <a:r>
              <a:rPr sz="3100" dirty="0">
                <a:solidFill>
                  <a:srgbClr val="2E7787"/>
                </a:solidFill>
                <a:latin typeface="Arial"/>
                <a:cs typeface="Arial"/>
              </a:rPr>
              <a:t>πιο</a:t>
            </a:r>
            <a:r>
              <a:rPr sz="3100" spc="55" dirty="0">
                <a:solidFill>
                  <a:srgbClr val="2E7787"/>
                </a:solidFill>
                <a:latin typeface="Arial"/>
                <a:cs typeface="Arial"/>
              </a:rPr>
              <a:t> </a:t>
            </a:r>
            <a:r>
              <a:rPr sz="3100" dirty="0">
                <a:solidFill>
                  <a:srgbClr val="2E7787"/>
                </a:solidFill>
                <a:latin typeface="Arial"/>
                <a:cs typeface="Arial"/>
              </a:rPr>
              <a:t>κάτω</a:t>
            </a:r>
            <a:r>
              <a:rPr sz="3100" spc="30" dirty="0">
                <a:solidFill>
                  <a:srgbClr val="2E7787"/>
                </a:solidFill>
                <a:latin typeface="Arial"/>
                <a:cs typeface="Arial"/>
              </a:rPr>
              <a:t> </a:t>
            </a:r>
            <a:r>
              <a:rPr sz="3100" spc="-10" dirty="0">
                <a:solidFill>
                  <a:srgbClr val="2E7787"/>
                </a:solidFill>
                <a:latin typeface="Arial"/>
                <a:cs typeface="Arial"/>
              </a:rPr>
              <a:t>έγγραφα:</a:t>
            </a:r>
            <a:endParaRPr sz="3100">
              <a:latin typeface="Arial"/>
              <a:cs typeface="Arial"/>
            </a:endParaRPr>
          </a:p>
          <a:p>
            <a:pPr marL="12700">
              <a:lnSpc>
                <a:spcPct val="100000"/>
              </a:lnSpc>
              <a:spcBef>
                <a:spcPts val="2255"/>
              </a:spcBef>
            </a:pPr>
            <a:r>
              <a:rPr sz="3300" b="1" dirty="0">
                <a:solidFill>
                  <a:srgbClr val="2E7787"/>
                </a:solidFill>
                <a:latin typeface="Arial"/>
                <a:cs typeface="Arial"/>
              </a:rPr>
              <a:t>Ε/Κ</a:t>
            </a:r>
            <a:r>
              <a:rPr sz="3300" b="1" spc="-95" dirty="0">
                <a:solidFill>
                  <a:srgbClr val="2E7787"/>
                </a:solidFill>
                <a:latin typeface="Arial"/>
                <a:cs typeface="Arial"/>
              </a:rPr>
              <a:t> </a:t>
            </a:r>
            <a:r>
              <a:rPr sz="3300" b="1" dirty="0">
                <a:solidFill>
                  <a:srgbClr val="2E7787"/>
                </a:solidFill>
                <a:latin typeface="Arial"/>
                <a:cs typeface="Arial"/>
              </a:rPr>
              <a:t>&amp;</a:t>
            </a:r>
            <a:r>
              <a:rPr sz="3300" b="1" spc="-95" dirty="0">
                <a:solidFill>
                  <a:srgbClr val="2E7787"/>
                </a:solidFill>
                <a:latin typeface="Arial"/>
                <a:cs typeface="Arial"/>
              </a:rPr>
              <a:t> </a:t>
            </a:r>
            <a:r>
              <a:rPr sz="3300" b="1" dirty="0">
                <a:solidFill>
                  <a:srgbClr val="2E7787"/>
                </a:solidFill>
                <a:latin typeface="Arial"/>
                <a:cs typeface="Arial"/>
              </a:rPr>
              <a:t>Τ/Κ</a:t>
            </a:r>
            <a:r>
              <a:rPr sz="3300" b="1" spc="-90" dirty="0">
                <a:solidFill>
                  <a:srgbClr val="2E7787"/>
                </a:solidFill>
                <a:latin typeface="Arial"/>
                <a:cs typeface="Arial"/>
              </a:rPr>
              <a:t> </a:t>
            </a:r>
            <a:r>
              <a:rPr sz="3300" b="1" dirty="0">
                <a:solidFill>
                  <a:srgbClr val="2E7787"/>
                </a:solidFill>
                <a:latin typeface="Arial"/>
                <a:cs typeface="Arial"/>
              </a:rPr>
              <a:t>που</a:t>
            </a:r>
            <a:r>
              <a:rPr sz="3300" b="1" spc="-95" dirty="0">
                <a:solidFill>
                  <a:srgbClr val="2E7787"/>
                </a:solidFill>
                <a:latin typeface="Arial"/>
                <a:cs typeface="Arial"/>
              </a:rPr>
              <a:t> </a:t>
            </a:r>
            <a:r>
              <a:rPr sz="3300" b="1" dirty="0">
                <a:solidFill>
                  <a:srgbClr val="2E7787"/>
                </a:solidFill>
                <a:latin typeface="Arial"/>
                <a:cs typeface="Arial"/>
              </a:rPr>
              <a:t>διαμένουν</a:t>
            </a:r>
            <a:r>
              <a:rPr sz="3300" b="1" spc="-95" dirty="0">
                <a:solidFill>
                  <a:srgbClr val="2E7787"/>
                </a:solidFill>
                <a:latin typeface="Arial"/>
                <a:cs typeface="Arial"/>
              </a:rPr>
              <a:t> </a:t>
            </a:r>
            <a:r>
              <a:rPr sz="3300" b="1" dirty="0">
                <a:solidFill>
                  <a:srgbClr val="2E7787"/>
                </a:solidFill>
                <a:latin typeface="Arial"/>
                <a:cs typeface="Arial"/>
              </a:rPr>
              <a:t>στις</a:t>
            </a:r>
            <a:r>
              <a:rPr sz="3300" b="1" spc="-90" dirty="0">
                <a:solidFill>
                  <a:srgbClr val="2E7787"/>
                </a:solidFill>
                <a:latin typeface="Arial"/>
                <a:cs typeface="Arial"/>
              </a:rPr>
              <a:t> </a:t>
            </a:r>
            <a:r>
              <a:rPr sz="3300" b="1" dirty="0">
                <a:solidFill>
                  <a:srgbClr val="2E7787"/>
                </a:solidFill>
                <a:latin typeface="Arial"/>
                <a:cs typeface="Arial"/>
              </a:rPr>
              <a:t>ελεύθερες</a:t>
            </a:r>
            <a:r>
              <a:rPr sz="3300" b="1" spc="-80" dirty="0">
                <a:solidFill>
                  <a:srgbClr val="2E7787"/>
                </a:solidFill>
                <a:latin typeface="Arial"/>
                <a:cs typeface="Arial"/>
              </a:rPr>
              <a:t> </a:t>
            </a:r>
            <a:r>
              <a:rPr sz="3300" b="1" spc="-10" dirty="0">
                <a:solidFill>
                  <a:srgbClr val="2E7787"/>
                </a:solidFill>
                <a:latin typeface="Arial"/>
                <a:cs typeface="Arial"/>
              </a:rPr>
              <a:t>περιοχές</a:t>
            </a:r>
            <a:endParaRPr sz="3300">
              <a:latin typeface="Arial"/>
              <a:cs typeface="Arial"/>
            </a:endParaRPr>
          </a:p>
          <a:p>
            <a:pPr marL="483234" indent="-470534">
              <a:lnSpc>
                <a:spcPct val="100000"/>
              </a:lnSpc>
              <a:spcBef>
                <a:spcPts val="2295"/>
              </a:spcBef>
              <a:buSzPct val="120967"/>
              <a:buChar char="•"/>
              <a:tabLst>
                <a:tab pos="483234" algn="l"/>
              </a:tabLst>
            </a:pPr>
            <a:r>
              <a:rPr sz="3100" dirty="0">
                <a:solidFill>
                  <a:srgbClr val="2E7787"/>
                </a:solidFill>
                <a:latin typeface="Arial"/>
                <a:cs typeface="Arial"/>
              </a:rPr>
              <a:t>Εκλογικό</a:t>
            </a:r>
            <a:r>
              <a:rPr sz="3100" spc="55" dirty="0">
                <a:solidFill>
                  <a:srgbClr val="2E7787"/>
                </a:solidFill>
                <a:latin typeface="Arial"/>
                <a:cs typeface="Arial"/>
              </a:rPr>
              <a:t> </a:t>
            </a:r>
            <a:r>
              <a:rPr sz="3100" dirty="0">
                <a:solidFill>
                  <a:srgbClr val="2E7787"/>
                </a:solidFill>
                <a:latin typeface="Arial"/>
                <a:cs typeface="Arial"/>
              </a:rPr>
              <a:t>βιβλιάριο</a:t>
            </a:r>
            <a:r>
              <a:rPr sz="3100" spc="110" dirty="0">
                <a:solidFill>
                  <a:srgbClr val="2E7787"/>
                </a:solidFill>
                <a:latin typeface="Arial"/>
                <a:cs typeface="Arial"/>
              </a:rPr>
              <a:t> </a:t>
            </a:r>
            <a:r>
              <a:rPr sz="3100" dirty="0">
                <a:solidFill>
                  <a:srgbClr val="2E7787"/>
                </a:solidFill>
                <a:latin typeface="Arial"/>
                <a:cs typeface="Arial"/>
              </a:rPr>
              <a:t>(μπλε)</a:t>
            </a:r>
            <a:r>
              <a:rPr sz="3100" spc="45" dirty="0">
                <a:solidFill>
                  <a:srgbClr val="2E7787"/>
                </a:solidFill>
                <a:latin typeface="Arial"/>
                <a:cs typeface="Arial"/>
              </a:rPr>
              <a:t> </a:t>
            </a:r>
            <a:r>
              <a:rPr sz="3100" spc="-50" dirty="0">
                <a:solidFill>
                  <a:srgbClr val="2E7787"/>
                </a:solidFill>
                <a:latin typeface="Arial"/>
                <a:cs typeface="Arial"/>
              </a:rPr>
              <a:t>ή</a:t>
            </a:r>
            <a:endParaRPr sz="3100">
              <a:latin typeface="Arial"/>
              <a:cs typeface="Arial"/>
            </a:endParaRPr>
          </a:p>
          <a:p>
            <a:pPr marL="483234" indent="-470534">
              <a:lnSpc>
                <a:spcPct val="100000"/>
              </a:lnSpc>
              <a:spcBef>
                <a:spcPts val="2275"/>
              </a:spcBef>
              <a:buSzPct val="120967"/>
              <a:buChar char="•"/>
              <a:tabLst>
                <a:tab pos="483234" algn="l"/>
              </a:tabLst>
            </a:pPr>
            <a:r>
              <a:rPr sz="3100" dirty="0">
                <a:solidFill>
                  <a:srgbClr val="2E7787"/>
                </a:solidFill>
                <a:latin typeface="Arial"/>
                <a:cs typeface="Arial"/>
              </a:rPr>
              <a:t>Δελτίο</a:t>
            </a:r>
            <a:r>
              <a:rPr sz="3100" spc="85" dirty="0">
                <a:solidFill>
                  <a:srgbClr val="2E7787"/>
                </a:solidFill>
                <a:latin typeface="Arial"/>
                <a:cs typeface="Arial"/>
              </a:rPr>
              <a:t> </a:t>
            </a:r>
            <a:r>
              <a:rPr sz="3100" dirty="0">
                <a:solidFill>
                  <a:srgbClr val="2E7787"/>
                </a:solidFill>
                <a:latin typeface="Arial"/>
                <a:cs typeface="Arial"/>
              </a:rPr>
              <a:t>ταυτότητας</a:t>
            </a:r>
            <a:r>
              <a:rPr sz="3100" spc="85" dirty="0">
                <a:solidFill>
                  <a:srgbClr val="2E7787"/>
                </a:solidFill>
                <a:latin typeface="Arial"/>
                <a:cs typeface="Arial"/>
              </a:rPr>
              <a:t> </a:t>
            </a:r>
            <a:r>
              <a:rPr sz="3100" dirty="0">
                <a:solidFill>
                  <a:srgbClr val="2E7787"/>
                </a:solidFill>
                <a:latin typeface="Arial"/>
                <a:cs typeface="Arial"/>
              </a:rPr>
              <a:t>της</a:t>
            </a:r>
            <a:r>
              <a:rPr sz="3100" spc="85" dirty="0">
                <a:solidFill>
                  <a:srgbClr val="2E7787"/>
                </a:solidFill>
                <a:latin typeface="Arial"/>
                <a:cs typeface="Arial"/>
              </a:rPr>
              <a:t> </a:t>
            </a:r>
            <a:r>
              <a:rPr sz="3100" dirty="0">
                <a:solidFill>
                  <a:srgbClr val="2E7787"/>
                </a:solidFill>
                <a:latin typeface="Arial"/>
                <a:cs typeface="Arial"/>
              </a:rPr>
              <a:t>Κυπριακής</a:t>
            </a:r>
            <a:r>
              <a:rPr sz="3100" spc="85" dirty="0">
                <a:solidFill>
                  <a:srgbClr val="2E7787"/>
                </a:solidFill>
                <a:latin typeface="Arial"/>
                <a:cs typeface="Arial"/>
              </a:rPr>
              <a:t> </a:t>
            </a:r>
            <a:r>
              <a:rPr sz="3100" spc="-10" dirty="0">
                <a:solidFill>
                  <a:srgbClr val="2E7787"/>
                </a:solidFill>
                <a:latin typeface="Arial"/>
                <a:cs typeface="Arial"/>
              </a:rPr>
              <a:t>Δημοκρατίας</a:t>
            </a:r>
            <a:endParaRPr sz="3100">
              <a:latin typeface="Arial"/>
              <a:cs typeface="Arial"/>
            </a:endParaRPr>
          </a:p>
          <a:p>
            <a:pPr>
              <a:lnSpc>
                <a:spcPct val="100000"/>
              </a:lnSpc>
            </a:pPr>
            <a:endParaRPr sz="3100">
              <a:latin typeface="Arial"/>
              <a:cs typeface="Arial"/>
            </a:endParaRPr>
          </a:p>
          <a:p>
            <a:pPr>
              <a:lnSpc>
                <a:spcPct val="100000"/>
              </a:lnSpc>
              <a:spcBef>
                <a:spcPts val="434"/>
              </a:spcBef>
            </a:pPr>
            <a:endParaRPr sz="3100">
              <a:latin typeface="Arial"/>
              <a:cs typeface="Arial"/>
            </a:endParaRPr>
          </a:p>
          <a:p>
            <a:pPr marL="12700" marR="5080">
              <a:lnSpc>
                <a:spcPct val="119500"/>
              </a:lnSpc>
              <a:spcBef>
                <a:spcPts val="5"/>
              </a:spcBef>
            </a:pPr>
            <a:r>
              <a:rPr sz="2650" dirty="0">
                <a:solidFill>
                  <a:srgbClr val="2E7787"/>
                </a:solidFill>
                <a:latin typeface="Arial"/>
                <a:cs typeface="Arial"/>
              </a:rPr>
              <a:t>(Οι</a:t>
            </a:r>
            <a:r>
              <a:rPr sz="2650" spc="-110" dirty="0">
                <a:solidFill>
                  <a:srgbClr val="2E7787"/>
                </a:solidFill>
                <a:latin typeface="Arial"/>
                <a:cs typeface="Arial"/>
              </a:rPr>
              <a:t> </a:t>
            </a:r>
            <a:r>
              <a:rPr sz="2650" spc="-10" dirty="0">
                <a:solidFill>
                  <a:srgbClr val="2E7787"/>
                </a:solidFill>
                <a:latin typeface="Arial"/>
                <a:cs typeface="Arial"/>
              </a:rPr>
              <a:t>συγκεκριμένοι</a:t>
            </a:r>
            <a:r>
              <a:rPr sz="2650" spc="-130" dirty="0">
                <a:solidFill>
                  <a:srgbClr val="2E7787"/>
                </a:solidFill>
                <a:latin typeface="Arial"/>
                <a:cs typeface="Arial"/>
              </a:rPr>
              <a:t> </a:t>
            </a:r>
            <a:r>
              <a:rPr sz="2650" dirty="0">
                <a:solidFill>
                  <a:srgbClr val="2E7787"/>
                </a:solidFill>
                <a:latin typeface="Arial"/>
                <a:cs typeface="Arial"/>
              </a:rPr>
              <a:t>εκλογείς</a:t>
            </a:r>
            <a:r>
              <a:rPr sz="2650" spc="-125" dirty="0">
                <a:solidFill>
                  <a:srgbClr val="2E7787"/>
                </a:solidFill>
                <a:latin typeface="Arial"/>
                <a:cs typeface="Arial"/>
              </a:rPr>
              <a:t> </a:t>
            </a:r>
            <a:r>
              <a:rPr sz="2650" dirty="0">
                <a:solidFill>
                  <a:srgbClr val="2E7787"/>
                </a:solidFill>
                <a:latin typeface="Arial"/>
                <a:cs typeface="Arial"/>
              </a:rPr>
              <a:t>είναι</a:t>
            </a:r>
            <a:r>
              <a:rPr sz="2650" spc="-100" dirty="0">
                <a:solidFill>
                  <a:srgbClr val="2E7787"/>
                </a:solidFill>
                <a:latin typeface="Arial"/>
                <a:cs typeface="Arial"/>
              </a:rPr>
              <a:t> </a:t>
            </a:r>
            <a:r>
              <a:rPr sz="2650" spc="-10" dirty="0">
                <a:solidFill>
                  <a:srgbClr val="2E7787"/>
                </a:solidFill>
                <a:latin typeface="Arial"/>
                <a:cs typeface="Arial"/>
              </a:rPr>
              <a:t>ταξινομημένοι</a:t>
            </a:r>
            <a:r>
              <a:rPr sz="2650" spc="-100" dirty="0">
                <a:solidFill>
                  <a:srgbClr val="2E7787"/>
                </a:solidFill>
                <a:latin typeface="Arial"/>
                <a:cs typeface="Arial"/>
              </a:rPr>
              <a:t> </a:t>
            </a:r>
            <a:r>
              <a:rPr sz="2650" dirty="0">
                <a:solidFill>
                  <a:srgbClr val="2E7787"/>
                </a:solidFill>
                <a:latin typeface="Arial"/>
                <a:cs typeface="Arial"/>
              </a:rPr>
              <a:t>με</a:t>
            </a:r>
            <a:r>
              <a:rPr sz="2650" spc="-110" dirty="0">
                <a:solidFill>
                  <a:srgbClr val="2E7787"/>
                </a:solidFill>
                <a:latin typeface="Arial"/>
                <a:cs typeface="Arial"/>
              </a:rPr>
              <a:t> </a:t>
            </a:r>
            <a:r>
              <a:rPr sz="2650" dirty="0">
                <a:solidFill>
                  <a:srgbClr val="2E7787"/>
                </a:solidFill>
                <a:latin typeface="Arial"/>
                <a:cs typeface="Arial"/>
              </a:rPr>
              <a:t>αύξοντα</a:t>
            </a:r>
            <a:r>
              <a:rPr sz="2650" spc="-100" dirty="0">
                <a:solidFill>
                  <a:srgbClr val="2E7787"/>
                </a:solidFill>
                <a:latin typeface="Arial"/>
                <a:cs typeface="Arial"/>
              </a:rPr>
              <a:t> </a:t>
            </a:r>
            <a:r>
              <a:rPr sz="2650" dirty="0">
                <a:solidFill>
                  <a:srgbClr val="2E7787"/>
                </a:solidFill>
                <a:latin typeface="Arial"/>
                <a:cs typeface="Arial"/>
              </a:rPr>
              <a:t>αριθμό</a:t>
            </a:r>
            <a:r>
              <a:rPr sz="2650" spc="-95" dirty="0">
                <a:solidFill>
                  <a:srgbClr val="2E7787"/>
                </a:solidFill>
                <a:latin typeface="Arial"/>
                <a:cs typeface="Arial"/>
              </a:rPr>
              <a:t> </a:t>
            </a:r>
            <a:r>
              <a:rPr sz="2650" dirty="0">
                <a:solidFill>
                  <a:srgbClr val="2E7787"/>
                </a:solidFill>
                <a:latin typeface="Arial"/>
                <a:cs typeface="Arial"/>
              </a:rPr>
              <a:t>δελτίου</a:t>
            </a:r>
            <a:r>
              <a:rPr sz="2650" spc="-100" dirty="0">
                <a:solidFill>
                  <a:srgbClr val="2E7787"/>
                </a:solidFill>
                <a:latin typeface="Arial"/>
                <a:cs typeface="Arial"/>
              </a:rPr>
              <a:t> </a:t>
            </a:r>
            <a:r>
              <a:rPr sz="2650" dirty="0">
                <a:solidFill>
                  <a:srgbClr val="2E7787"/>
                </a:solidFill>
                <a:latin typeface="Arial"/>
                <a:cs typeface="Arial"/>
              </a:rPr>
              <a:t>πολιτικής</a:t>
            </a:r>
            <a:r>
              <a:rPr sz="2650" spc="-110" dirty="0">
                <a:solidFill>
                  <a:srgbClr val="2E7787"/>
                </a:solidFill>
                <a:latin typeface="Arial"/>
                <a:cs typeface="Arial"/>
              </a:rPr>
              <a:t> </a:t>
            </a:r>
            <a:r>
              <a:rPr sz="2650" spc="-10" dirty="0">
                <a:solidFill>
                  <a:srgbClr val="2E7787"/>
                </a:solidFill>
                <a:latin typeface="Arial"/>
                <a:cs typeface="Arial"/>
              </a:rPr>
              <a:t>ταυτότητας,</a:t>
            </a:r>
            <a:r>
              <a:rPr sz="2650" spc="-105" dirty="0">
                <a:solidFill>
                  <a:srgbClr val="2E7787"/>
                </a:solidFill>
                <a:latin typeface="Arial"/>
                <a:cs typeface="Arial"/>
              </a:rPr>
              <a:t> </a:t>
            </a:r>
            <a:r>
              <a:rPr sz="2650" dirty="0">
                <a:solidFill>
                  <a:srgbClr val="2E7787"/>
                </a:solidFill>
                <a:latin typeface="Arial"/>
                <a:cs typeface="Arial"/>
              </a:rPr>
              <a:t>μπροστά</a:t>
            </a:r>
            <a:r>
              <a:rPr sz="2650" spc="-100" dirty="0">
                <a:solidFill>
                  <a:srgbClr val="2E7787"/>
                </a:solidFill>
                <a:latin typeface="Arial"/>
                <a:cs typeface="Arial"/>
              </a:rPr>
              <a:t> </a:t>
            </a:r>
            <a:r>
              <a:rPr sz="2650" dirty="0">
                <a:solidFill>
                  <a:srgbClr val="2E7787"/>
                </a:solidFill>
                <a:latin typeface="Arial"/>
                <a:cs typeface="Arial"/>
              </a:rPr>
              <a:t>από</a:t>
            </a:r>
            <a:r>
              <a:rPr sz="2650" spc="-110" dirty="0">
                <a:solidFill>
                  <a:srgbClr val="2E7787"/>
                </a:solidFill>
                <a:latin typeface="Arial"/>
                <a:cs typeface="Arial"/>
              </a:rPr>
              <a:t> </a:t>
            </a:r>
            <a:r>
              <a:rPr sz="2650" dirty="0">
                <a:solidFill>
                  <a:srgbClr val="2E7787"/>
                </a:solidFill>
                <a:latin typeface="Arial"/>
                <a:cs typeface="Arial"/>
              </a:rPr>
              <a:t>το</a:t>
            </a:r>
            <a:r>
              <a:rPr sz="2650" spc="-105" dirty="0">
                <a:solidFill>
                  <a:srgbClr val="2E7787"/>
                </a:solidFill>
                <a:latin typeface="Arial"/>
                <a:cs typeface="Arial"/>
              </a:rPr>
              <a:t> </a:t>
            </a:r>
            <a:r>
              <a:rPr sz="2650" spc="-20" dirty="0">
                <a:solidFill>
                  <a:srgbClr val="2E7787"/>
                </a:solidFill>
                <a:latin typeface="Arial"/>
                <a:cs typeface="Arial"/>
              </a:rPr>
              <a:t>οποίο </a:t>
            </a:r>
            <a:r>
              <a:rPr sz="2650" dirty="0">
                <a:solidFill>
                  <a:srgbClr val="2E7787"/>
                </a:solidFill>
                <a:latin typeface="Arial"/>
                <a:cs typeface="Arial"/>
              </a:rPr>
              <a:t>δεν</a:t>
            </a:r>
            <a:r>
              <a:rPr sz="2650" spc="-100" dirty="0">
                <a:solidFill>
                  <a:srgbClr val="2E7787"/>
                </a:solidFill>
                <a:latin typeface="Arial"/>
                <a:cs typeface="Arial"/>
              </a:rPr>
              <a:t> </a:t>
            </a:r>
            <a:r>
              <a:rPr sz="2650" dirty="0">
                <a:solidFill>
                  <a:srgbClr val="2E7787"/>
                </a:solidFill>
                <a:latin typeface="Arial"/>
                <a:cs typeface="Arial"/>
              </a:rPr>
              <a:t>υπάρχει</a:t>
            </a:r>
            <a:r>
              <a:rPr sz="2650" spc="-110" dirty="0">
                <a:solidFill>
                  <a:srgbClr val="2E7787"/>
                </a:solidFill>
                <a:latin typeface="Arial"/>
                <a:cs typeface="Arial"/>
              </a:rPr>
              <a:t> </a:t>
            </a:r>
            <a:r>
              <a:rPr sz="2650" spc="-10" dirty="0">
                <a:solidFill>
                  <a:srgbClr val="2E7787"/>
                </a:solidFill>
                <a:latin typeface="Arial"/>
                <a:cs typeface="Arial"/>
              </a:rPr>
              <a:t>οποιοδήποτε</a:t>
            </a:r>
            <a:r>
              <a:rPr sz="2650" spc="-100" dirty="0">
                <a:solidFill>
                  <a:srgbClr val="2E7787"/>
                </a:solidFill>
                <a:latin typeface="Arial"/>
                <a:cs typeface="Arial"/>
              </a:rPr>
              <a:t> </a:t>
            </a:r>
            <a:r>
              <a:rPr sz="2650" spc="-10" dirty="0">
                <a:solidFill>
                  <a:srgbClr val="2E7787"/>
                </a:solidFill>
                <a:latin typeface="Arial"/>
                <a:cs typeface="Arial"/>
              </a:rPr>
              <a:t>πρόθεμα)</a:t>
            </a:r>
            <a:endParaRPr sz="26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Δικαίωμα</a:t>
            </a:r>
            <a:r>
              <a:rPr spc="285" dirty="0"/>
              <a:t> </a:t>
            </a:r>
            <a:r>
              <a:rPr spc="65" dirty="0"/>
              <a:t>ψήφου</a:t>
            </a:r>
            <a:r>
              <a:rPr spc="285" dirty="0"/>
              <a:t> </a:t>
            </a:r>
            <a:r>
              <a:rPr dirty="0"/>
              <a:t>&amp;</a:t>
            </a:r>
            <a:r>
              <a:rPr spc="245" dirty="0"/>
              <a:t> </a:t>
            </a:r>
            <a:r>
              <a:rPr spc="75" dirty="0"/>
              <a:t>έγγραφα</a:t>
            </a:r>
            <a:r>
              <a:rPr spc="295" dirty="0"/>
              <a:t> </a:t>
            </a:r>
            <a:r>
              <a:rPr spc="80" dirty="0"/>
              <a:t>άσκησης</a:t>
            </a:r>
            <a:r>
              <a:rPr spc="280" dirty="0"/>
              <a:t> </a:t>
            </a:r>
            <a:r>
              <a:rPr spc="65" dirty="0"/>
              <a:t>εκλογικού</a:t>
            </a:r>
            <a:r>
              <a:rPr spc="285" dirty="0"/>
              <a:t> </a:t>
            </a:r>
            <a:r>
              <a:rPr spc="60" dirty="0"/>
              <a:t>δικαιώματος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3097634"/>
            <a:ext cx="17266920" cy="3577590"/>
          </a:xfrm>
          <a:prstGeom prst="rect">
            <a:avLst/>
          </a:prstGeom>
        </p:spPr>
        <p:txBody>
          <a:bodyPr vert="horz" wrap="square" lIns="0" tIns="12065" rIns="0" bIns="0" rtlCol="0">
            <a:spAutoFit/>
          </a:bodyPr>
          <a:lstStyle/>
          <a:p>
            <a:pPr marL="12700">
              <a:lnSpc>
                <a:spcPct val="100000"/>
              </a:lnSpc>
              <a:spcBef>
                <a:spcPts val="95"/>
              </a:spcBef>
            </a:pPr>
            <a:r>
              <a:rPr sz="3300" b="1" dirty="0">
                <a:solidFill>
                  <a:srgbClr val="2E7787"/>
                </a:solidFill>
                <a:latin typeface="Arial"/>
                <a:cs typeface="Arial"/>
              </a:rPr>
              <a:t>Τ/Κ</a:t>
            </a:r>
            <a:r>
              <a:rPr sz="3300" b="1" spc="-100" dirty="0">
                <a:solidFill>
                  <a:srgbClr val="2E7787"/>
                </a:solidFill>
                <a:latin typeface="Arial"/>
                <a:cs typeface="Arial"/>
              </a:rPr>
              <a:t> </a:t>
            </a:r>
            <a:r>
              <a:rPr sz="3300" b="1" dirty="0">
                <a:solidFill>
                  <a:srgbClr val="2E7787"/>
                </a:solidFill>
                <a:latin typeface="Arial"/>
                <a:cs typeface="Arial"/>
              </a:rPr>
              <a:t>που</a:t>
            </a:r>
            <a:r>
              <a:rPr sz="3300" b="1" spc="-100" dirty="0">
                <a:solidFill>
                  <a:srgbClr val="2E7787"/>
                </a:solidFill>
                <a:latin typeface="Arial"/>
                <a:cs typeface="Arial"/>
              </a:rPr>
              <a:t> </a:t>
            </a:r>
            <a:r>
              <a:rPr sz="3300" b="1" dirty="0">
                <a:solidFill>
                  <a:srgbClr val="2E7787"/>
                </a:solidFill>
                <a:latin typeface="Arial"/>
                <a:cs typeface="Arial"/>
              </a:rPr>
              <a:t>διαμένουν</a:t>
            </a:r>
            <a:r>
              <a:rPr sz="3300" b="1" spc="-85" dirty="0">
                <a:solidFill>
                  <a:srgbClr val="2E7787"/>
                </a:solidFill>
                <a:latin typeface="Arial"/>
                <a:cs typeface="Arial"/>
              </a:rPr>
              <a:t> </a:t>
            </a:r>
            <a:r>
              <a:rPr sz="3300" b="1" dirty="0">
                <a:solidFill>
                  <a:srgbClr val="2E7787"/>
                </a:solidFill>
                <a:latin typeface="Arial"/>
                <a:cs typeface="Arial"/>
              </a:rPr>
              <a:t>στις</a:t>
            </a:r>
            <a:r>
              <a:rPr sz="3300" b="1" spc="-100" dirty="0">
                <a:solidFill>
                  <a:srgbClr val="2E7787"/>
                </a:solidFill>
                <a:latin typeface="Arial"/>
                <a:cs typeface="Arial"/>
              </a:rPr>
              <a:t> </a:t>
            </a:r>
            <a:r>
              <a:rPr sz="3300" b="1" dirty="0">
                <a:solidFill>
                  <a:srgbClr val="2E7787"/>
                </a:solidFill>
                <a:latin typeface="Arial"/>
                <a:cs typeface="Arial"/>
              </a:rPr>
              <a:t>περιοχές</a:t>
            </a:r>
            <a:r>
              <a:rPr sz="3300" b="1" spc="-95" dirty="0">
                <a:solidFill>
                  <a:srgbClr val="2E7787"/>
                </a:solidFill>
                <a:latin typeface="Arial"/>
                <a:cs typeface="Arial"/>
              </a:rPr>
              <a:t> </a:t>
            </a:r>
            <a:r>
              <a:rPr sz="3300" b="1" dirty="0">
                <a:solidFill>
                  <a:srgbClr val="2E7787"/>
                </a:solidFill>
                <a:latin typeface="Arial"/>
                <a:cs typeface="Arial"/>
              </a:rPr>
              <a:t>που</a:t>
            </a:r>
            <a:r>
              <a:rPr sz="3300" b="1" spc="-100" dirty="0">
                <a:solidFill>
                  <a:srgbClr val="2E7787"/>
                </a:solidFill>
                <a:latin typeface="Arial"/>
                <a:cs typeface="Arial"/>
              </a:rPr>
              <a:t> </a:t>
            </a:r>
            <a:r>
              <a:rPr sz="3300" b="1" dirty="0">
                <a:solidFill>
                  <a:srgbClr val="2E7787"/>
                </a:solidFill>
                <a:latin typeface="Arial"/>
                <a:cs typeface="Arial"/>
              </a:rPr>
              <a:t>η</a:t>
            </a:r>
            <a:r>
              <a:rPr sz="3300" b="1" spc="-100" dirty="0">
                <a:solidFill>
                  <a:srgbClr val="2E7787"/>
                </a:solidFill>
                <a:latin typeface="Arial"/>
                <a:cs typeface="Arial"/>
              </a:rPr>
              <a:t> </a:t>
            </a:r>
            <a:r>
              <a:rPr sz="3300" b="1" dirty="0">
                <a:solidFill>
                  <a:srgbClr val="2E7787"/>
                </a:solidFill>
                <a:latin typeface="Arial"/>
                <a:cs typeface="Arial"/>
              </a:rPr>
              <a:t>Δημοκρατία</a:t>
            </a:r>
            <a:r>
              <a:rPr sz="3300" b="1" spc="-90" dirty="0">
                <a:solidFill>
                  <a:srgbClr val="2E7787"/>
                </a:solidFill>
                <a:latin typeface="Arial"/>
                <a:cs typeface="Arial"/>
              </a:rPr>
              <a:t> </a:t>
            </a:r>
            <a:r>
              <a:rPr sz="3300" b="1" dirty="0">
                <a:solidFill>
                  <a:srgbClr val="2E7787"/>
                </a:solidFill>
                <a:latin typeface="Arial"/>
                <a:cs typeface="Arial"/>
              </a:rPr>
              <a:t>δεν</a:t>
            </a:r>
            <a:r>
              <a:rPr sz="3300" b="1" spc="-100" dirty="0">
                <a:solidFill>
                  <a:srgbClr val="2E7787"/>
                </a:solidFill>
                <a:latin typeface="Arial"/>
                <a:cs typeface="Arial"/>
              </a:rPr>
              <a:t> </a:t>
            </a:r>
            <a:r>
              <a:rPr sz="3300" b="1" dirty="0">
                <a:solidFill>
                  <a:srgbClr val="2E7787"/>
                </a:solidFill>
                <a:latin typeface="Arial"/>
                <a:cs typeface="Arial"/>
              </a:rPr>
              <a:t>ασκεί</a:t>
            </a:r>
            <a:r>
              <a:rPr sz="3300" b="1" spc="-90" dirty="0">
                <a:solidFill>
                  <a:srgbClr val="2E7787"/>
                </a:solidFill>
                <a:latin typeface="Arial"/>
                <a:cs typeface="Arial"/>
              </a:rPr>
              <a:t> </a:t>
            </a:r>
            <a:r>
              <a:rPr sz="3300" b="1" dirty="0">
                <a:solidFill>
                  <a:srgbClr val="2E7787"/>
                </a:solidFill>
                <a:latin typeface="Arial"/>
                <a:cs typeface="Arial"/>
              </a:rPr>
              <a:t>αποτελεσματικό</a:t>
            </a:r>
            <a:r>
              <a:rPr sz="3300" b="1" spc="-85" dirty="0">
                <a:solidFill>
                  <a:srgbClr val="2E7787"/>
                </a:solidFill>
                <a:latin typeface="Arial"/>
                <a:cs typeface="Arial"/>
              </a:rPr>
              <a:t> </a:t>
            </a:r>
            <a:r>
              <a:rPr sz="3300" b="1" spc="-10" dirty="0">
                <a:solidFill>
                  <a:srgbClr val="2E7787"/>
                </a:solidFill>
                <a:latin typeface="Arial"/>
                <a:cs typeface="Arial"/>
              </a:rPr>
              <a:t>έλεγχο</a:t>
            </a:r>
            <a:endParaRPr sz="3300">
              <a:latin typeface="Arial"/>
              <a:cs typeface="Arial"/>
            </a:endParaRPr>
          </a:p>
          <a:p>
            <a:pPr marL="12700">
              <a:lnSpc>
                <a:spcPct val="100000"/>
              </a:lnSpc>
              <a:spcBef>
                <a:spcPts val="2300"/>
              </a:spcBef>
            </a:pPr>
            <a:r>
              <a:rPr sz="3100" dirty="0">
                <a:solidFill>
                  <a:srgbClr val="2E7787"/>
                </a:solidFill>
                <a:latin typeface="Arial"/>
                <a:cs typeface="Arial"/>
              </a:rPr>
              <a:t>Δελτίο</a:t>
            </a:r>
            <a:r>
              <a:rPr sz="3100" spc="90" dirty="0">
                <a:solidFill>
                  <a:srgbClr val="2E7787"/>
                </a:solidFill>
                <a:latin typeface="Arial"/>
                <a:cs typeface="Arial"/>
              </a:rPr>
              <a:t> </a:t>
            </a:r>
            <a:r>
              <a:rPr sz="3100" dirty="0">
                <a:solidFill>
                  <a:srgbClr val="2E7787"/>
                </a:solidFill>
                <a:latin typeface="Arial"/>
                <a:cs typeface="Arial"/>
              </a:rPr>
              <a:t>ταυτότητας</a:t>
            </a:r>
            <a:r>
              <a:rPr sz="3100" spc="85" dirty="0">
                <a:solidFill>
                  <a:srgbClr val="2E7787"/>
                </a:solidFill>
                <a:latin typeface="Arial"/>
                <a:cs typeface="Arial"/>
              </a:rPr>
              <a:t> </a:t>
            </a:r>
            <a:r>
              <a:rPr sz="3100" dirty="0">
                <a:solidFill>
                  <a:srgbClr val="2E7787"/>
                </a:solidFill>
                <a:latin typeface="Arial"/>
                <a:cs typeface="Arial"/>
              </a:rPr>
              <a:t>της</a:t>
            </a:r>
            <a:r>
              <a:rPr sz="3100" spc="90" dirty="0">
                <a:solidFill>
                  <a:srgbClr val="2E7787"/>
                </a:solidFill>
                <a:latin typeface="Arial"/>
                <a:cs typeface="Arial"/>
              </a:rPr>
              <a:t> </a:t>
            </a:r>
            <a:r>
              <a:rPr sz="3100" dirty="0">
                <a:solidFill>
                  <a:srgbClr val="2E7787"/>
                </a:solidFill>
                <a:latin typeface="Arial"/>
                <a:cs typeface="Arial"/>
              </a:rPr>
              <a:t>Κυπριακής</a:t>
            </a:r>
            <a:r>
              <a:rPr sz="3100" spc="90" dirty="0">
                <a:solidFill>
                  <a:srgbClr val="2E7787"/>
                </a:solidFill>
                <a:latin typeface="Arial"/>
                <a:cs typeface="Arial"/>
              </a:rPr>
              <a:t> </a:t>
            </a:r>
            <a:r>
              <a:rPr sz="3100" dirty="0">
                <a:solidFill>
                  <a:srgbClr val="2E7787"/>
                </a:solidFill>
                <a:latin typeface="Arial"/>
                <a:cs typeface="Arial"/>
              </a:rPr>
              <a:t>Δημοκρατίας</a:t>
            </a:r>
            <a:r>
              <a:rPr sz="3100" spc="90" dirty="0">
                <a:solidFill>
                  <a:srgbClr val="2E7787"/>
                </a:solidFill>
                <a:latin typeface="Arial"/>
                <a:cs typeface="Arial"/>
              </a:rPr>
              <a:t> </a:t>
            </a:r>
            <a:r>
              <a:rPr sz="3100" dirty="0">
                <a:solidFill>
                  <a:srgbClr val="2E7787"/>
                </a:solidFill>
                <a:latin typeface="Arial"/>
                <a:cs typeface="Arial"/>
              </a:rPr>
              <a:t>νέου</a:t>
            </a:r>
            <a:r>
              <a:rPr sz="3100" spc="65" dirty="0">
                <a:solidFill>
                  <a:srgbClr val="2E7787"/>
                </a:solidFill>
                <a:latin typeface="Arial"/>
                <a:cs typeface="Arial"/>
              </a:rPr>
              <a:t> </a:t>
            </a:r>
            <a:r>
              <a:rPr sz="3100" spc="-10" dirty="0">
                <a:solidFill>
                  <a:srgbClr val="2E7787"/>
                </a:solidFill>
                <a:latin typeface="Arial"/>
                <a:cs typeface="Arial"/>
              </a:rPr>
              <a:t>τύπου</a:t>
            </a:r>
            <a:endParaRPr sz="3100">
              <a:latin typeface="Arial"/>
              <a:cs typeface="Arial"/>
            </a:endParaRPr>
          </a:p>
          <a:p>
            <a:pPr>
              <a:lnSpc>
                <a:spcPct val="100000"/>
              </a:lnSpc>
            </a:pPr>
            <a:endParaRPr sz="3100">
              <a:latin typeface="Arial"/>
              <a:cs typeface="Arial"/>
            </a:endParaRPr>
          </a:p>
          <a:p>
            <a:pPr>
              <a:lnSpc>
                <a:spcPct val="100000"/>
              </a:lnSpc>
              <a:spcBef>
                <a:spcPts val="1140"/>
              </a:spcBef>
            </a:pPr>
            <a:endParaRPr sz="3100">
              <a:latin typeface="Arial"/>
              <a:cs typeface="Arial"/>
            </a:endParaRPr>
          </a:p>
          <a:p>
            <a:pPr marL="12700">
              <a:lnSpc>
                <a:spcPct val="100000"/>
              </a:lnSpc>
            </a:pPr>
            <a:r>
              <a:rPr sz="3100" dirty="0">
                <a:solidFill>
                  <a:srgbClr val="2E7787"/>
                </a:solidFill>
                <a:latin typeface="Arial"/>
                <a:cs typeface="Arial"/>
              </a:rPr>
              <a:t>(Ψηφίζουν</a:t>
            </a:r>
            <a:r>
              <a:rPr sz="3100" spc="55" dirty="0">
                <a:solidFill>
                  <a:srgbClr val="2E7787"/>
                </a:solidFill>
                <a:latin typeface="Arial"/>
                <a:cs typeface="Arial"/>
              </a:rPr>
              <a:t> </a:t>
            </a:r>
            <a:r>
              <a:rPr sz="3100" dirty="0">
                <a:solidFill>
                  <a:srgbClr val="2E7787"/>
                </a:solidFill>
                <a:latin typeface="Arial"/>
                <a:cs typeface="Arial"/>
              </a:rPr>
              <a:t>σε</a:t>
            </a:r>
            <a:r>
              <a:rPr sz="3100" spc="95" dirty="0">
                <a:solidFill>
                  <a:srgbClr val="2E7787"/>
                </a:solidFill>
                <a:latin typeface="Arial"/>
                <a:cs typeface="Arial"/>
              </a:rPr>
              <a:t> </a:t>
            </a:r>
            <a:r>
              <a:rPr sz="3100" dirty="0">
                <a:solidFill>
                  <a:srgbClr val="2E7787"/>
                </a:solidFill>
                <a:latin typeface="Arial"/>
                <a:cs typeface="Arial"/>
              </a:rPr>
              <a:t>ειδικά</a:t>
            </a:r>
            <a:r>
              <a:rPr sz="3100" spc="110" dirty="0">
                <a:solidFill>
                  <a:srgbClr val="2E7787"/>
                </a:solidFill>
                <a:latin typeface="Arial"/>
                <a:cs typeface="Arial"/>
              </a:rPr>
              <a:t> </a:t>
            </a:r>
            <a:r>
              <a:rPr sz="3100" dirty="0">
                <a:solidFill>
                  <a:srgbClr val="2E7787"/>
                </a:solidFill>
                <a:latin typeface="Arial"/>
                <a:cs typeface="Arial"/>
              </a:rPr>
              <a:t>εκλογικά</a:t>
            </a:r>
            <a:r>
              <a:rPr sz="3100" spc="80" dirty="0">
                <a:solidFill>
                  <a:srgbClr val="2E7787"/>
                </a:solidFill>
                <a:latin typeface="Arial"/>
                <a:cs typeface="Arial"/>
              </a:rPr>
              <a:t> </a:t>
            </a:r>
            <a:r>
              <a:rPr sz="3100" spc="-10" dirty="0">
                <a:solidFill>
                  <a:srgbClr val="2E7787"/>
                </a:solidFill>
                <a:latin typeface="Arial"/>
                <a:cs typeface="Arial"/>
              </a:rPr>
              <a:t>κέντρα)</a:t>
            </a:r>
            <a:endParaRPr sz="3100">
              <a:latin typeface="Arial"/>
              <a:cs typeface="Arial"/>
            </a:endParaRPr>
          </a:p>
          <a:p>
            <a:pPr marL="12700">
              <a:lnSpc>
                <a:spcPct val="100000"/>
              </a:lnSpc>
              <a:spcBef>
                <a:spcPts val="2275"/>
              </a:spcBef>
            </a:pPr>
            <a:r>
              <a:rPr sz="3100" dirty="0">
                <a:solidFill>
                  <a:srgbClr val="2E7787"/>
                </a:solidFill>
                <a:latin typeface="Arial"/>
                <a:cs typeface="Arial"/>
              </a:rPr>
              <a:t>(Σε</a:t>
            </a:r>
            <a:r>
              <a:rPr sz="3100" spc="65" dirty="0">
                <a:solidFill>
                  <a:srgbClr val="2E7787"/>
                </a:solidFill>
                <a:latin typeface="Arial"/>
                <a:cs typeface="Arial"/>
              </a:rPr>
              <a:t> </a:t>
            </a:r>
            <a:r>
              <a:rPr sz="3100" dirty="0">
                <a:solidFill>
                  <a:srgbClr val="2E7787"/>
                </a:solidFill>
                <a:latin typeface="Arial"/>
                <a:cs typeface="Arial"/>
              </a:rPr>
              <a:t>καμία</a:t>
            </a:r>
            <a:r>
              <a:rPr sz="3100" spc="80" dirty="0">
                <a:solidFill>
                  <a:srgbClr val="2E7787"/>
                </a:solidFill>
                <a:latin typeface="Arial"/>
                <a:cs typeface="Arial"/>
              </a:rPr>
              <a:t> </a:t>
            </a:r>
            <a:r>
              <a:rPr sz="3100" dirty="0">
                <a:solidFill>
                  <a:srgbClr val="2E7787"/>
                </a:solidFill>
                <a:latin typeface="Arial"/>
                <a:cs typeface="Arial"/>
              </a:rPr>
              <a:t>περίπτωση</a:t>
            </a:r>
            <a:r>
              <a:rPr sz="3100" spc="60" dirty="0">
                <a:solidFill>
                  <a:srgbClr val="2E7787"/>
                </a:solidFill>
                <a:latin typeface="Arial"/>
                <a:cs typeface="Arial"/>
              </a:rPr>
              <a:t> </a:t>
            </a:r>
            <a:r>
              <a:rPr sz="3100" dirty="0">
                <a:solidFill>
                  <a:srgbClr val="2E7787"/>
                </a:solidFill>
                <a:latin typeface="Arial"/>
                <a:cs typeface="Arial"/>
              </a:rPr>
              <a:t>δεν</a:t>
            </a:r>
            <a:r>
              <a:rPr sz="3100" spc="80" dirty="0">
                <a:solidFill>
                  <a:srgbClr val="2E7787"/>
                </a:solidFill>
                <a:latin typeface="Arial"/>
                <a:cs typeface="Arial"/>
              </a:rPr>
              <a:t> </a:t>
            </a:r>
            <a:r>
              <a:rPr sz="3100" dirty="0">
                <a:solidFill>
                  <a:srgbClr val="2E7787"/>
                </a:solidFill>
                <a:latin typeface="Arial"/>
                <a:cs typeface="Arial"/>
              </a:rPr>
              <a:t>γίνεται</a:t>
            </a:r>
            <a:r>
              <a:rPr sz="3100" spc="65" dirty="0">
                <a:solidFill>
                  <a:srgbClr val="2E7787"/>
                </a:solidFill>
                <a:latin typeface="Arial"/>
                <a:cs typeface="Arial"/>
              </a:rPr>
              <a:t> </a:t>
            </a:r>
            <a:r>
              <a:rPr sz="3100" dirty="0">
                <a:solidFill>
                  <a:srgbClr val="2E7787"/>
                </a:solidFill>
                <a:latin typeface="Arial"/>
                <a:cs typeface="Arial"/>
              </a:rPr>
              <a:t>αποδεκτό</a:t>
            </a:r>
            <a:r>
              <a:rPr sz="3100" spc="60" dirty="0">
                <a:solidFill>
                  <a:srgbClr val="2E7787"/>
                </a:solidFill>
                <a:latin typeface="Arial"/>
                <a:cs typeface="Arial"/>
              </a:rPr>
              <a:t> </a:t>
            </a:r>
            <a:r>
              <a:rPr sz="3100" dirty="0">
                <a:solidFill>
                  <a:srgbClr val="2E7787"/>
                </a:solidFill>
                <a:latin typeface="Arial"/>
                <a:cs typeface="Arial"/>
              </a:rPr>
              <a:t>δελτίο</a:t>
            </a:r>
            <a:r>
              <a:rPr sz="3100" spc="80" dirty="0">
                <a:solidFill>
                  <a:srgbClr val="2E7787"/>
                </a:solidFill>
                <a:latin typeface="Arial"/>
                <a:cs typeface="Arial"/>
              </a:rPr>
              <a:t> </a:t>
            </a:r>
            <a:r>
              <a:rPr sz="3100" dirty="0">
                <a:solidFill>
                  <a:srgbClr val="2E7787"/>
                </a:solidFill>
                <a:latin typeface="Arial"/>
                <a:cs typeface="Arial"/>
              </a:rPr>
              <a:t>ταυτότητας</a:t>
            </a:r>
            <a:r>
              <a:rPr sz="3100" spc="80" dirty="0">
                <a:solidFill>
                  <a:srgbClr val="2E7787"/>
                </a:solidFill>
                <a:latin typeface="Arial"/>
                <a:cs typeface="Arial"/>
              </a:rPr>
              <a:t> </a:t>
            </a:r>
            <a:r>
              <a:rPr sz="3100" dirty="0">
                <a:solidFill>
                  <a:srgbClr val="2E7787"/>
                </a:solidFill>
                <a:latin typeface="Arial"/>
                <a:cs typeface="Arial"/>
              </a:rPr>
              <a:t>του</a:t>
            </a:r>
            <a:r>
              <a:rPr sz="3100" spc="80" dirty="0">
                <a:solidFill>
                  <a:srgbClr val="2E7787"/>
                </a:solidFill>
                <a:latin typeface="Arial"/>
                <a:cs typeface="Arial"/>
              </a:rPr>
              <a:t> </a:t>
            </a:r>
            <a:r>
              <a:rPr sz="3100" spc="-10" dirty="0">
                <a:solidFill>
                  <a:srgbClr val="2E7787"/>
                </a:solidFill>
                <a:latin typeface="Arial"/>
                <a:cs typeface="Arial"/>
              </a:rPr>
              <a:t>Ψευδοκράτους)</a:t>
            </a:r>
            <a:endParaRPr sz="310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Δικαίωμα</a:t>
            </a:r>
            <a:r>
              <a:rPr spc="285" dirty="0"/>
              <a:t> </a:t>
            </a:r>
            <a:r>
              <a:rPr spc="65" dirty="0"/>
              <a:t>ψήφου</a:t>
            </a:r>
            <a:r>
              <a:rPr spc="285" dirty="0"/>
              <a:t> </a:t>
            </a:r>
            <a:r>
              <a:rPr dirty="0"/>
              <a:t>&amp;</a:t>
            </a:r>
            <a:r>
              <a:rPr spc="245" dirty="0"/>
              <a:t> </a:t>
            </a:r>
            <a:r>
              <a:rPr spc="75" dirty="0"/>
              <a:t>έγγραφα</a:t>
            </a:r>
            <a:r>
              <a:rPr spc="295" dirty="0"/>
              <a:t> </a:t>
            </a:r>
            <a:r>
              <a:rPr spc="80" dirty="0"/>
              <a:t>άσκησης</a:t>
            </a:r>
            <a:r>
              <a:rPr spc="280" dirty="0"/>
              <a:t> </a:t>
            </a:r>
            <a:r>
              <a:rPr spc="65" dirty="0"/>
              <a:t>εκλογικού</a:t>
            </a:r>
            <a:r>
              <a:rPr spc="285" dirty="0"/>
              <a:t> </a:t>
            </a:r>
            <a:r>
              <a:rPr spc="60" dirty="0"/>
              <a:t>δικαιώματος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3447257"/>
            <a:ext cx="16073755" cy="1752600"/>
          </a:xfrm>
          <a:prstGeom prst="rect">
            <a:avLst/>
          </a:prstGeom>
        </p:spPr>
        <p:txBody>
          <a:bodyPr vert="horz" wrap="square" lIns="0" tIns="15240" rIns="0" bIns="0" rtlCol="0">
            <a:spAutoFit/>
          </a:bodyPr>
          <a:lstStyle/>
          <a:p>
            <a:pPr marL="12700">
              <a:lnSpc>
                <a:spcPct val="100000"/>
              </a:lnSpc>
              <a:spcBef>
                <a:spcPts val="120"/>
              </a:spcBef>
            </a:pPr>
            <a:r>
              <a:rPr sz="2950" b="1" dirty="0">
                <a:solidFill>
                  <a:srgbClr val="2E7787"/>
                </a:solidFill>
                <a:latin typeface="Arial"/>
                <a:cs typeface="Arial"/>
              </a:rPr>
              <a:t>Εγκλωβισμένοι/ες</a:t>
            </a:r>
            <a:r>
              <a:rPr sz="2950" b="1" spc="-110" dirty="0">
                <a:solidFill>
                  <a:srgbClr val="2E7787"/>
                </a:solidFill>
                <a:latin typeface="Arial"/>
                <a:cs typeface="Arial"/>
              </a:rPr>
              <a:t> </a:t>
            </a:r>
            <a:r>
              <a:rPr sz="2950" b="1" spc="-10" dirty="0">
                <a:solidFill>
                  <a:srgbClr val="2E7787"/>
                </a:solidFill>
                <a:latin typeface="Arial"/>
                <a:cs typeface="Arial"/>
              </a:rPr>
              <a:t>εκλογείς</a:t>
            </a:r>
            <a:endParaRPr sz="2950">
              <a:latin typeface="Arial"/>
              <a:cs typeface="Arial"/>
            </a:endParaRPr>
          </a:p>
          <a:p>
            <a:pPr marL="12700" marR="5080">
              <a:lnSpc>
                <a:spcPct val="120700"/>
              </a:lnSpc>
              <a:spcBef>
                <a:spcPts val="1485"/>
              </a:spcBef>
            </a:pPr>
            <a:r>
              <a:rPr sz="2950" dirty="0">
                <a:solidFill>
                  <a:srgbClr val="2E7787"/>
                </a:solidFill>
                <a:latin typeface="Arial"/>
                <a:cs typeface="Arial"/>
              </a:rPr>
              <a:t>Ψηφίζουν</a:t>
            </a:r>
            <a:r>
              <a:rPr sz="2950" spc="-20" dirty="0">
                <a:solidFill>
                  <a:srgbClr val="2E7787"/>
                </a:solidFill>
                <a:latin typeface="Arial"/>
                <a:cs typeface="Arial"/>
              </a:rPr>
              <a:t> </a:t>
            </a:r>
            <a:r>
              <a:rPr sz="2950" dirty="0">
                <a:solidFill>
                  <a:srgbClr val="2E7787"/>
                </a:solidFill>
                <a:latin typeface="Arial"/>
                <a:cs typeface="Arial"/>
              </a:rPr>
              <a:t>σε</a:t>
            </a:r>
            <a:r>
              <a:rPr sz="2950" spc="-15" dirty="0">
                <a:solidFill>
                  <a:srgbClr val="2E7787"/>
                </a:solidFill>
                <a:latin typeface="Arial"/>
                <a:cs typeface="Arial"/>
              </a:rPr>
              <a:t> </a:t>
            </a:r>
            <a:r>
              <a:rPr sz="2950" dirty="0">
                <a:solidFill>
                  <a:srgbClr val="2E7787"/>
                </a:solidFill>
                <a:latin typeface="Arial"/>
                <a:cs typeface="Arial"/>
              </a:rPr>
              <a:t>συγκεκριμένα</a:t>
            </a:r>
            <a:r>
              <a:rPr sz="2950" spc="-20" dirty="0">
                <a:solidFill>
                  <a:srgbClr val="2E7787"/>
                </a:solidFill>
                <a:latin typeface="Arial"/>
                <a:cs typeface="Arial"/>
              </a:rPr>
              <a:t> </a:t>
            </a:r>
            <a:r>
              <a:rPr sz="2950" dirty="0">
                <a:solidFill>
                  <a:srgbClr val="2E7787"/>
                </a:solidFill>
                <a:latin typeface="Arial"/>
                <a:cs typeface="Arial"/>
              </a:rPr>
              <a:t>εκλογικά</a:t>
            </a:r>
            <a:r>
              <a:rPr sz="2950" spc="-30" dirty="0">
                <a:solidFill>
                  <a:srgbClr val="2E7787"/>
                </a:solidFill>
                <a:latin typeface="Arial"/>
                <a:cs typeface="Arial"/>
              </a:rPr>
              <a:t> </a:t>
            </a:r>
            <a:r>
              <a:rPr sz="2950" dirty="0">
                <a:solidFill>
                  <a:srgbClr val="2E7787"/>
                </a:solidFill>
                <a:latin typeface="Arial"/>
                <a:cs typeface="Arial"/>
              </a:rPr>
              <a:t>κέντρα</a:t>
            </a:r>
            <a:r>
              <a:rPr sz="2950" spc="-15" dirty="0">
                <a:solidFill>
                  <a:srgbClr val="2E7787"/>
                </a:solidFill>
                <a:latin typeface="Arial"/>
                <a:cs typeface="Arial"/>
              </a:rPr>
              <a:t> </a:t>
            </a:r>
            <a:r>
              <a:rPr sz="2950" dirty="0">
                <a:solidFill>
                  <a:srgbClr val="2E7787"/>
                </a:solidFill>
                <a:latin typeface="Arial"/>
                <a:cs typeface="Arial"/>
              </a:rPr>
              <a:t>προσκομίζοντας</a:t>
            </a:r>
            <a:r>
              <a:rPr sz="2950" spc="-20" dirty="0">
                <a:solidFill>
                  <a:srgbClr val="2E7787"/>
                </a:solidFill>
                <a:latin typeface="Arial"/>
                <a:cs typeface="Arial"/>
              </a:rPr>
              <a:t> </a:t>
            </a:r>
            <a:r>
              <a:rPr sz="2950" dirty="0">
                <a:solidFill>
                  <a:srgbClr val="2E7787"/>
                </a:solidFill>
                <a:latin typeface="Arial"/>
                <a:cs typeface="Arial"/>
              </a:rPr>
              <a:t>οποιοδήποτε</a:t>
            </a:r>
            <a:r>
              <a:rPr sz="2950" spc="-35" dirty="0">
                <a:solidFill>
                  <a:srgbClr val="2E7787"/>
                </a:solidFill>
                <a:latin typeface="Arial"/>
                <a:cs typeface="Arial"/>
              </a:rPr>
              <a:t> </a:t>
            </a:r>
            <a:r>
              <a:rPr sz="2950" dirty="0">
                <a:solidFill>
                  <a:srgbClr val="2E7787"/>
                </a:solidFill>
                <a:latin typeface="Arial"/>
                <a:cs typeface="Arial"/>
              </a:rPr>
              <a:t>επίσημο</a:t>
            </a:r>
            <a:r>
              <a:rPr sz="2950" spc="-25" dirty="0">
                <a:solidFill>
                  <a:srgbClr val="2E7787"/>
                </a:solidFill>
                <a:latin typeface="Arial"/>
                <a:cs typeface="Arial"/>
              </a:rPr>
              <a:t> </a:t>
            </a:r>
            <a:r>
              <a:rPr sz="2950" dirty="0">
                <a:solidFill>
                  <a:srgbClr val="2E7787"/>
                </a:solidFill>
                <a:latin typeface="Arial"/>
                <a:cs typeface="Arial"/>
              </a:rPr>
              <a:t>έγγραφο</a:t>
            </a:r>
            <a:r>
              <a:rPr sz="2950" spc="-10" dirty="0">
                <a:solidFill>
                  <a:srgbClr val="2E7787"/>
                </a:solidFill>
                <a:latin typeface="Arial"/>
                <a:cs typeface="Arial"/>
              </a:rPr>
              <a:t> </a:t>
            </a:r>
            <a:r>
              <a:rPr sz="2950" spc="-25" dirty="0">
                <a:solidFill>
                  <a:srgbClr val="2E7787"/>
                </a:solidFill>
                <a:latin typeface="Arial"/>
                <a:cs typeface="Arial"/>
              </a:rPr>
              <a:t>της </a:t>
            </a:r>
            <a:r>
              <a:rPr sz="2950" dirty="0">
                <a:solidFill>
                  <a:srgbClr val="2E7787"/>
                </a:solidFill>
                <a:latin typeface="Arial"/>
                <a:cs typeface="Arial"/>
              </a:rPr>
              <a:t>Δημοκρατίας,</a:t>
            </a:r>
            <a:r>
              <a:rPr sz="2950" spc="-15"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οποίο</a:t>
            </a:r>
            <a:r>
              <a:rPr sz="2950" spc="-15" dirty="0">
                <a:solidFill>
                  <a:srgbClr val="2E7787"/>
                </a:solidFill>
                <a:latin typeface="Arial"/>
                <a:cs typeface="Arial"/>
              </a:rPr>
              <a:t> </a:t>
            </a:r>
            <a:r>
              <a:rPr sz="2950" dirty="0">
                <a:solidFill>
                  <a:srgbClr val="2E7787"/>
                </a:solidFill>
                <a:latin typeface="Arial"/>
                <a:cs typeface="Arial"/>
              </a:rPr>
              <a:t>φέρει</a:t>
            </a:r>
            <a:r>
              <a:rPr sz="2950" spc="-35" dirty="0">
                <a:solidFill>
                  <a:srgbClr val="2E7787"/>
                </a:solidFill>
                <a:latin typeface="Arial"/>
                <a:cs typeface="Arial"/>
              </a:rPr>
              <a:t> </a:t>
            </a:r>
            <a:r>
              <a:rPr sz="2950" dirty="0">
                <a:solidFill>
                  <a:srgbClr val="2E7787"/>
                </a:solidFill>
                <a:latin typeface="Arial"/>
                <a:cs typeface="Arial"/>
              </a:rPr>
              <a:t>τη</a:t>
            </a:r>
            <a:r>
              <a:rPr sz="2950" spc="-15" dirty="0">
                <a:solidFill>
                  <a:srgbClr val="2E7787"/>
                </a:solidFill>
                <a:latin typeface="Arial"/>
                <a:cs typeface="Arial"/>
              </a:rPr>
              <a:t> </a:t>
            </a:r>
            <a:r>
              <a:rPr sz="2950" dirty="0">
                <a:solidFill>
                  <a:srgbClr val="2E7787"/>
                </a:solidFill>
                <a:latin typeface="Arial"/>
                <a:cs typeface="Arial"/>
              </a:rPr>
              <a:t>φωτογραφία</a:t>
            </a:r>
            <a:r>
              <a:rPr sz="2950" spc="-10" dirty="0">
                <a:solidFill>
                  <a:srgbClr val="2E7787"/>
                </a:solidFill>
                <a:latin typeface="Arial"/>
                <a:cs typeface="Arial"/>
              </a:rPr>
              <a:t> </a:t>
            </a:r>
            <a:r>
              <a:rPr sz="2950" spc="-20" dirty="0">
                <a:solidFill>
                  <a:srgbClr val="2E7787"/>
                </a:solidFill>
                <a:latin typeface="Arial"/>
                <a:cs typeface="Arial"/>
              </a:rPr>
              <a:t>τους</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Δικαίωμα</a:t>
            </a:r>
            <a:r>
              <a:rPr spc="285" dirty="0"/>
              <a:t> </a:t>
            </a:r>
            <a:r>
              <a:rPr spc="65" dirty="0"/>
              <a:t>ψήφου</a:t>
            </a:r>
            <a:r>
              <a:rPr spc="285" dirty="0"/>
              <a:t> </a:t>
            </a:r>
            <a:r>
              <a:rPr dirty="0"/>
              <a:t>&amp;</a:t>
            </a:r>
            <a:r>
              <a:rPr spc="245" dirty="0"/>
              <a:t> </a:t>
            </a:r>
            <a:r>
              <a:rPr spc="75" dirty="0"/>
              <a:t>έγγραφα</a:t>
            </a:r>
            <a:r>
              <a:rPr spc="295" dirty="0"/>
              <a:t> </a:t>
            </a:r>
            <a:r>
              <a:rPr spc="80" dirty="0"/>
              <a:t>άσκησης</a:t>
            </a:r>
            <a:r>
              <a:rPr spc="280" dirty="0"/>
              <a:t> </a:t>
            </a:r>
            <a:r>
              <a:rPr spc="65" dirty="0"/>
              <a:t>εκλογικού</a:t>
            </a:r>
            <a:r>
              <a:rPr spc="285" dirty="0"/>
              <a:t> </a:t>
            </a:r>
            <a:r>
              <a:rPr spc="60" dirty="0"/>
              <a:t>δικαιώματος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2915172"/>
            <a:ext cx="15878810" cy="2252980"/>
          </a:xfrm>
          <a:prstGeom prst="rect">
            <a:avLst/>
          </a:prstGeom>
        </p:spPr>
        <p:txBody>
          <a:bodyPr vert="horz" wrap="square" lIns="0" tIns="194310" rIns="0" bIns="0" rtlCol="0">
            <a:spAutoFit/>
          </a:bodyPr>
          <a:lstStyle/>
          <a:p>
            <a:pPr marL="12700">
              <a:lnSpc>
                <a:spcPct val="100000"/>
              </a:lnSpc>
              <a:spcBef>
                <a:spcPts val="1530"/>
              </a:spcBef>
            </a:pPr>
            <a:r>
              <a:rPr sz="3300" b="1" dirty="0">
                <a:solidFill>
                  <a:srgbClr val="2E7787"/>
                </a:solidFill>
                <a:latin typeface="Arial"/>
                <a:cs typeface="Arial"/>
              </a:rPr>
              <a:t>Κοινοτικοί</a:t>
            </a:r>
            <a:r>
              <a:rPr sz="3300" b="1" spc="-70" dirty="0">
                <a:solidFill>
                  <a:srgbClr val="2E7787"/>
                </a:solidFill>
                <a:latin typeface="Arial"/>
                <a:cs typeface="Arial"/>
              </a:rPr>
              <a:t> </a:t>
            </a:r>
            <a:r>
              <a:rPr sz="3300" b="1" dirty="0">
                <a:solidFill>
                  <a:srgbClr val="2E7787"/>
                </a:solidFill>
                <a:latin typeface="Arial"/>
                <a:cs typeface="Arial"/>
              </a:rPr>
              <a:t>εκλογείς</a:t>
            </a:r>
            <a:r>
              <a:rPr sz="3300" b="1" spc="-70" dirty="0">
                <a:solidFill>
                  <a:srgbClr val="2E7787"/>
                </a:solidFill>
                <a:latin typeface="Arial"/>
                <a:cs typeface="Arial"/>
              </a:rPr>
              <a:t> </a:t>
            </a:r>
            <a:r>
              <a:rPr sz="3300" b="1" dirty="0">
                <a:solidFill>
                  <a:srgbClr val="2E7787"/>
                </a:solidFill>
                <a:latin typeface="Arial"/>
                <a:cs typeface="Arial"/>
              </a:rPr>
              <a:t>για</a:t>
            </a:r>
            <a:r>
              <a:rPr sz="3300" b="1" spc="-65" dirty="0">
                <a:solidFill>
                  <a:srgbClr val="2E7787"/>
                </a:solidFill>
                <a:latin typeface="Arial"/>
                <a:cs typeface="Arial"/>
              </a:rPr>
              <a:t> </a:t>
            </a:r>
            <a:r>
              <a:rPr sz="3300" b="1" dirty="0">
                <a:solidFill>
                  <a:srgbClr val="2E7787"/>
                </a:solidFill>
                <a:latin typeface="Arial"/>
                <a:cs typeface="Arial"/>
              </a:rPr>
              <a:t>τις</a:t>
            </a:r>
            <a:r>
              <a:rPr sz="3300" b="1" spc="-70" dirty="0">
                <a:solidFill>
                  <a:srgbClr val="2E7787"/>
                </a:solidFill>
                <a:latin typeface="Arial"/>
                <a:cs typeface="Arial"/>
              </a:rPr>
              <a:t> </a:t>
            </a:r>
            <a:r>
              <a:rPr sz="3300" b="1" dirty="0">
                <a:solidFill>
                  <a:srgbClr val="2E7787"/>
                </a:solidFill>
                <a:latin typeface="Arial"/>
                <a:cs typeface="Arial"/>
              </a:rPr>
              <a:t>εκλογές</a:t>
            </a:r>
            <a:r>
              <a:rPr sz="3300" b="1" spc="-70" dirty="0">
                <a:solidFill>
                  <a:srgbClr val="2E7787"/>
                </a:solidFill>
                <a:latin typeface="Arial"/>
                <a:cs typeface="Arial"/>
              </a:rPr>
              <a:t> </a:t>
            </a:r>
            <a:r>
              <a:rPr sz="3300" b="1" dirty="0">
                <a:solidFill>
                  <a:srgbClr val="2E7787"/>
                </a:solidFill>
                <a:latin typeface="Arial"/>
                <a:cs typeface="Arial"/>
              </a:rPr>
              <a:t>Αρχών</a:t>
            </a:r>
            <a:r>
              <a:rPr sz="3300" b="1" spc="-75" dirty="0">
                <a:solidFill>
                  <a:srgbClr val="2E7787"/>
                </a:solidFill>
                <a:latin typeface="Arial"/>
                <a:cs typeface="Arial"/>
              </a:rPr>
              <a:t> </a:t>
            </a:r>
            <a:r>
              <a:rPr sz="3300" b="1" dirty="0">
                <a:solidFill>
                  <a:srgbClr val="2E7787"/>
                </a:solidFill>
                <a:latin typeface="Arial"/>
                <a:cs typeface="Arial"/>
              </a:rPr>
              <a:t>Τοπικής</a:t>
            </a:r>
            <a:r>
              <a:rPr sz="3300" b="1" spc="-80" dirty="0">
                <a:solidFill>
                  <a:srgbClr val="2E7787"/>
                </a:solidFill>
                <a:latin typeface="Arial"/>
                <a:cs typeface="Arial"/>
              </a:rPr>
              <a:t> </a:t>
            </a:r>
            <a:r>
              <a:rPr sz="3300" b="1" spc="-10" dirty="0">
                <a:solidFill>
                  <a:srgbClr val="2E7787"/>
                </a:solidFill>
                <a:latin typeface="Arial"/>
                <a:cs typeface="Arial"/>
              </a:rPr>
              <a:t>Αυτοδιοίκησης</a:t>
            </a:r>
            <a:endParaRPr sz="3300">
              <a:latin typeface="Arial"/>
              <a:cs typeface="Arial"/>
            </a:endParaRPr>
          </a:p>
          <a:p>
            <a:pPr marL="483234" indent="-470534">
              <a:lnSpc>
                <a:spcPct val="100000"/>
              </a:lnSpc>
              <a:spcBef>
                <a:spcPts val="2300"/>
              </a:spcBef>
              <a:buSzPct val="120967"/>
              <a:buChar char="•"/>
              <a:tabLst>
                <a:tab pos="483234" algn="l"/>
              </a:tabLst>
            </a:pPr>
            <a:r>
              <a:rPr sz="3100" dirty="0">
                <a:solidFill>
                  <a:srgbClr val="2E7787"/>
                </a:solidFill>
                <a:latin typeface="Arial"/>
                <a:cs typeface="Arial"/>
              </a:rPr>
              <a:t>Εκλογικό</a:t>
            </a:r>
            <a:r>
              <a:rPr sz="3100" spc="85" dirty="0">
                <a:solidFill>
                  <a:srgbClr val="2E7787"/>
                </a:solidFill>
                <a:latin typeface="Arial"/>
                <a:cs typeface="Arial"/>
              </a:rPr>
              <a:t> </a:t>
            </a:r>
            <a:r>
              <a:rPr sz="3100" dirty="0">
                <a:solidFill>
                  <a:srgbClr val="2E7787"/>
                </a:solidFill>
                <a:latin typeface="Arial"/>
                <a:cs typeface="Arial"/>
              </a:rPr>
              <a:t>βιβλιάριο</a:t>
            </a:r>
            <a:r>
              <a:rPr sz="3100" spc="135" dirty="0">
                <a:solidFill>
                  <a:srgbClr val="2E7787"/>
                </a:solidFill>
                <a:latin typeface="Arial"/>
                <a:cs typeface="Arial"/>
              </a:rPr>
              <a:t> </a:t>
            </a:r>
            <a:r>
              <a:rPr sz="3100" dirty="0">
                <a:solidFill>
                  <a:srgbClr val="2E7787"/>
                </a:solidFill>
                <a:latin typeface="Arial"/>
                <a:cs typeface="Arial"/>
              </a:rPr>
              <a:t>(μπορντό)</a:t>
            </a:r>
            <a:r>
              <a:rPr sz="3100" spc="70" dirty="0">
                <a:solidFill>
                  <a:srgbClr val="2E7787"/>
                </a:solidFill>
                <a:latin typeface="Arial"/>
                <a:cs typeface="Arial"/>
              </a:rPr>
              <a:t> </a:t>
            </a:r>
            <a:r>
              <a:rPr sz="3100" spc="-50" dirty="0">
                <a:solidFill>
                  <a:srgbClr val="2E7787"/>
                </a:solidFill>
                <a:latin typeface="Arial"/>
                <a:cs typeface="Arial"/>
              </a:rPr>
              <a:t>ή</a:t>
            </a:r>
            <a:endParaRPr sz="3100">
              <a:latin typeface="Arial"/>
              <a:cs typeface="Arial"/>
            </a:endParaRPr>
          </a:p>
          <a:p>
            <a:pPr marL="483234" indent="-470534">
              <a:lnSpc>
                <a:spcPct val="100000"/>
              </a:lnSpc>
              <a:spcBef>
                <a:spcPts val="2275"/>
              </a:spcBef>
              <a:buSzPct val="120967"/>
              <a:buChar char="•"/>
              <a:tabLst>
                <a:tab pos="483234" algn="l"/>
              </a:tabLst>
            </a:pPr>
            <a:r>
              <a:rPr sz="3100" dirty="0">
                <a:solidFill>
                  <a:srgbClr val="2E7787"/>
                </a:solidFill>
                <a:latin typeface="Arial"/>
                <a:cs typeface="Arial"/>
              </a:rPr>
              <a:t>Το</a:t>
            </a:r>
            <a:r>
              <a:rPr sz="3100" spc="65" dirty="0">
                <a:solidFill>
                  <a:srgbClr val="2E7787"/>
                </a:solidFill>
                <a:latin typeface="Arial"/>
                <a:cs typeface="Arial"/>
              </a:rPr>
              <a:t> </a:t>
            </a:r>
            <a:r>
              <a:rPr sz="3100" dirty="0">
                <a:solidFill>
                  <a:srgbClr val="2E7787"/>
                </a:solidFill>
                <a:latin typeface="Arial"/>
                <a:cs typeface="Arial"/>
              </a:rPr>
              <a:t>έγγραφο</a:t>
            </a:r>
            <a:r>
              <a:rPr sz="3100" spc="75" dirty="0">
                <a:solidFill>
                  <a:srgbClr val="2E7787"/>
                </a:solidFill>
                <a:latin typeface="Arial"/>
                <a:cs typeface="Arial"/>
              </a:rPr>
              <a:t> </a:t>
            </a:r>
            <a:r>
              <a:rPr sz="3100" dirty="0">
                <a:solidFill>
                  <a:srgbClr val="2E7787"/>
                </a:solidFill>
                <a:latin typeface="Arial"/>
                <a:cs typeface="Arial"/>
              </a:rPr>
              <a:t>βάσει</a:t>
            </a:r>
            <a:r>
              <a:rPr sz="3100" spc="75" dirty="0">
                <a:solidFill>
                  <a:srgbClr val="2E7787"/>
                </a:solidFill>
                <a:latin typeface="Arial"/>
                <a:cs typeface="Arial"/>
              </a:rPr>
              <a:t> </a:t>
            </a:r>
            <a:r>
              <a:rPr sz="3100" dirty="0">
                <a:solidFill>
                  <a:srgbClr val="2E7787"/>
                </a:solidFill>
                <a:latin typeface="Arial"/>
                <a:cs typeface="Arial"/>
              </a:rPr>
              <a:t>του</a:t>
            </a:r>
            <a:r>
              <a:rPr sz="3100" spc="75" dirty="0">
                <a:solidFill>
                  <a:srgbClr val="2E7787"/>
                </a:solidFill>
                <a:latin typeface="Arial"/>
                <a:cs typeface="Arial"/>
              </a:rPr>
              <a:t> </a:t>
            </a:r>
            <a:r>
              <a:rPr sz="3100" dirty="0">
                <a:solidFill>
                  <a:srgbClr val="2E7787"/>
                </a:solidFill>
                <a:latin typeface="Arial"/>
                <a:cs typeface="Arial"/>
              </a:rPr>
              <a:t>οποίου</a:t>
            </a:r>
            <a:r>
              <a:rPr sz="3100" spc="75" dirty="0">
                <a:solidFill>
                  <a:srgbClr val="2E7787"/>
                </a:solidFill>
                <a:latin typeface="Arial"/>
                <a:cs typeface="Arial"/>
              </a:rPr>
              <a:t> </a:t>
            </a:r>
            <a:r>
              <a:rPr sz="3100" dirty="0">
                <a:solidFill>
                  <a:srgbClr val="2E7787"/>
                </a:solidFill>
                <a:latin typeface="Arial"/>
                <a:cs typeface="Arial"/>
              </a:rPr>
              <a:t>έχουν</a:t>
            </a:r>
            <a:r>
              <a:rPr sz="3100" spc="80" dirty="0">
                <a:solidFill>
                  <a:srgbClr val="2E7787"/>
                </a:solidFill>
                <a:latin typeface="Arial"/>
                <a:cs typeface="Arial"/>
              </a:rPr>
              <a:t> </a:t>
            </a:r>
            <a:r>
              <a:rPr sz="3100" dirty="0">
                <a:solidFill>
                  <a:srgbClr val="2E7787"/>
                </a:solidFill>
                <a:latin typeface="Arial"/>
                <a:cs typeface="Arial"/>
              </a:rPr>
              <a:t>εγγραφεί</a:t>
            </a:r>
            <a:r>
              <a:rPr sz="3100" spc="75" dirty="0">
                <a:solidFill>
                  <a:srgbClr val="2E7787"/>
                </a:solidFill>
                <a:latin typeface="Arial"/>
                <a:cs typeface="Arial"/>
              </a:rPr>
              <a:t> </a:t>
            </a:r>
            <a:r>
              <a:rPr sz="3100" dirty="0">
                <a:solidFill>
                  <a:srgbClr val="2E7787"/>
                </a:solidFill>
                <a:latin typeface="Arial"/>
                <a:cs typeface="Arial"/>
              </a:rPr>
              <a:t>στον</a:t>
            </a:r>
            <a:r>
              <a:rPr sz="3100" spc="75" dirty="0">
                <a:solidFill>
                  <a:srgbClr val="2E7787"/>
                </a:solidFill>
                <a:latin typeface="Arial"/>
                <a:cs typeface="Arial"/>
              </a:rPr>
              <a:t> </a:t>
            </a:r>
            <a:r>
              <a:rPr sz="3100" dirty="0">
                <a:solidFill>
                  <a:srgbClr val="2E7787"/>
                </a:solidFill>
                <a:latin typeface="Arial"/>
                <a:cs typeface="Arial"/>
              </a:rPr>
              <a:t>αντίστοιχο</a:t>
            </a:r>
            <a:r>
              <a:rPr sz="3100" spc="65" dirty="0">
                <a:solidFill>
                  <a:srgbClr val="2E7787"/>
                </a:solidFill>
                <a:latin typeface="Arial"/>
                <a:cs typeface="Arial"/>
              </a:rPr>
              <a:t> </a:t>
            </a:r>
            <a:r>
              <a:rPr sz="3100" dirty="0">
                <a:solidFill>
                  <a:srgbClr val="2E7787"/>
                </a:solidFill>
                <a:latin typeface="Arial"/>
                <a:cs typeface="Arial"/>
              </a:rPr>
              <a:t>ειδικό</a:t>
            </a:r>
            <a:r>
              <a:rPr sz="3100" spc="80" dirty="0">
                <a:solidFill>
                  <a:srgbClr val="2E7787"/>
                </a:solidFill>
                <a:latin typeface="Arial"/>
                <a:cs typeface="Arial"/>
              </a:rPr>
              <a:t> </a:t>
            </a:r>
            <a:r>
              <a:rPr sz="3100" dirty="0">
                <a:solidFill>
                  <a:srgbClr val="2E7787"/>
                </a:solidFill>
                <a:latin typeface="Arial"/>
                <a:cs typeface="Arial"/>
              </a:rPr>
              <a:t>εκλογικό</a:t>
            </a:r>
            <a:r>
              <a:rPr sz="3100" spc="50" dirty="0">
                <a:solidFill>
                  <a:srgbClr val="2E7787"/>
                </a:solidFill>
                <a:latin typeface="Arial"/>
                <a:cs typeface="Arial"/>
              </a:rPr>
              <a:t> </a:t>
            </a:r>
            <a:r>
              <a:rPr sz="3100" spc="-10" dirty="0">
                <a:solidFill>
                  <a:srgbClr val="2E7787"/>
                </a:solidFill>
                <a:latin typeface="Arial"/>
                <a:cs typeface="Arial"/>
              </a:rPr>
              <a:t>κατάλογο</a:t>
            </a:r>
            <a:endParaRPr sz="3100">
              <a:latin typeface="Arial"/>
              <a:cs typeface="Arial"/>
            </a:endParaRPr>
          </a:p>
        </p:txBody>
      </p:sp>
      <p:sp>
        <p:nvSpPr>
          <p:cNvPr id="3" name="object 3"/>
          <p:cNvSpPr txBox="1"/>
          <p:nvPr/>
        </p:nvSpPr>
        <p:spPr>
          <a:xfrm>
            <a:off x="1030954" y="6166797"/>
            <a:ext cx="11605895" cy="427990"/>
          </a:xfrm>
          <a:prstGeom prst="rect">
            <a:avLst/>
          </a:prstGeom>
        </p:spPr>
        <p:txBody>
          <a:bodyPr vert="horz" wrap="square" lIns="0" tIns="11430" rIns="0" bIns="0" rtlCol="0">
            <a:spAutoFit/>
          </a:bodyPr>
          <a:lstStyle/>
          <a:p>
            <a:pPr marL="12700">
              <a:lnSpc>
                <a:spcPct val="100000"/>
              </a:lnSpc>
              <a:spcBef>
                <a:spcPts val="90"/>
              </a:spcBef>
            </a:pPr>
            <a:r>
              <a:rPr sz="2650" dirty="0">
                <a:solidFill>
                  <a:srgbClr val="2E7787"/>
                </a:solidFill>
                <a:latin typeface="Arial"/>
                <a:cs typeface="Arial"/>
              </a:rPr>
              <a:t>(Ο</a:t>
            </a:r>
            <a:r>
              <a:rPr sz="2650" spc="-100" dirty="0">
                <a:solidFill>
                  <a:srgbClr val="2E7787"/>
                </a:solidFill>
                <a:latin typeface="Arial"/>
                <a:cs typeface="Arial"/>
              </a:rPr>
              <a:t> </a:t>
            </a:r>
            <a:r>
              <a:rPr sz="2650" dirty="0">
                <a:solidFill>
                  <a:srgbClr val="2E7787"/>
                </a:solidFill>
                <a:latin typeface="Arial"/>
                <a:cs typeface="Arial"/>
              </a:rPr>
              <a:t>ειδικός</a:t>
            </a:r>
            <a:r>
              <a:rPr sz="2650" spc="-95" dirty="0">
                <a:solidFill>
                  <a:srgbClr val="2E7787"/>
                </a:solidFill>
                <a:latin typeface="Arial"/>
                <a:cs typeface="Arial"/>
              </a:rPr>
              <a:t> </a:t>
            </a:r>
            <a:r>
              <a:rPr sz="2650" dirty="0">
                <a:solidFill>
                  <a:srgbClr val="2E7787"/>
                </a:solidFill>
                <a:latin typeface="Arial"/>
                <a:cs typeface="Arial"/>
              </a:rPr>
              <a:t>εκλογικός</a:t>
            </a:r>
            <a:r>
              <a:rPr sz="2650" spc="-130" dirty="0">
                <a:solidFill>
                  <a:srgbClr val="2E7787"/>
                </a:solidFill>
                <a:latin typeface="Arial"/>
                <a:cs typeface="Arial"/>
              </a:rPr>
              <a:t> </a:t>
            </a:r>
            <a:r>
              <a:rPr sz="2650" dirty="0">
                <a:solidFill>
                  <a:srgbClr val="2E7787"/>
                </a:solidFill>
                <a:latin typeface="Arial"/>
                <a:cs typeface="Arial"/>
              </a:rPr>
              <a:t>κατάλογος</a:t>
            </a:r>
            <a:r>
              <a:rPr sz="2650" spc="-120" dirty="0">
                <a:solidFill>
                  <a:srgbClr val="2E7787"/>
                </a:solidFill>
                <a:latin typeface="Arial"/>
                <a:cs typeface="Arial"/>
              </a:rPr>
              <a:t> </a:t>
            </a:r>
            <a:r>
              <a:rPr sz="2650" dirty="0">
                <a:solidFill>
                  <a:srgbClr val="2E7787"/>
                </a:solidFill>
                <a:latin typeface="Arial"/>
                <a:cs typeface="Arial"/>
              </a:rPr>
              <a:t>βρίσκεται</a:t>
            </a:r>
            <a:r>
              <a:rPr sz="2650" spc="-105" dirty="0">
                <a:solidFill>
                  <a:srgbClr val="2E7787"/>
                </a:solidFill>
                <a:latin typeface="Arial"/>
                <a:cs typeface="Arial"/>
              </a:rPr>
              <a:t> </a:t>
            </a:r>
            <a:r>
              <a:rPr sz="2650" dirty="0">
                <a:solidFill>
                  <a:srgbClr val="2E7787"/>
                </a:solidFill>
                <a:latin typeface="Arial"/>
                <a:cs typeface="Arial"/>
              </a:rPr>
              <a:t>στο</a:t>
            </a:r>
            <a:r>
              <a:rPr sz="2650" spc="-100" dirty="0">
                <a:solidFill>
                  <a:srgbClr val="2E7787"/>
                </a:solidFill>
                <a:latin typeface="Arial"/>
                <a:cs typeface="Arial"/>
              </a:rPr>
              <a:t> </a:t>
            </a:r>
            <a:r>
              <a:rPr sz="2650" dirty="0">
                <a:solidFill>
                  <a:srgbClr val="2E7787"/>
                </a:solidFill>
                <a:latin typeface="Arial"/>
                <a:cs typeface="Arial"/>
              </a:rPr>
              <a:t>τέλος</a:t>
            </a:r>
            <a:r>
              <a:rPr sz="2650" spc="-110" dirty="0">
                <a:solidFill>
                  <a:srgbClr val="2E7787"/>
                </a:solidFill>
                <a:latin typeface="Arial"/>
                <a:cs typeface="Arial"/>
              </a:rPr>
              <a:t> </a:t>
            </a:r>
            <a:r>
              <a:rPr sz="2650" dirty="0">
                <a:solidFill>
                  <a:srgbClr val="2E7787"/>
                </a:solidFill>
                <a:latin typeface="Arial"/>
                <a:cs typeface="Arial"/>
              </a:rPr>
              <a:t>του</a:t>
            </a:r>
            <a:r>
              <a:rPr sz="2650" spc="-90" dirty="0">
                <a:solidFill>
                  <a:srgbClr val="2E7787"/>
                </a:solidFill>
                <a:latin typeface="Arial"/>
                <a:cs typeface="Arial"/>
              </a:rPr>
              <a:t> </a:t>
            </a:r>
            <a:r>
              <a:rPr sz="2650" dirty="0">
                <a:solidFill>
                  <a:srgbClr val="2E7787"/>
                </a:solidFill>
                <a:latin typeface="Arial"/>
                <a:cs typeface="Arial"/>
              </a:rPr>
              <a:t>κανονικού</a:t>
            </a:r>
            <a:r>
              <a:rPr sz="2650" spc="-110" dirty="0">
                <a:solidFill>
                  <a:srgbClr val="2E7787"/>
                </a:solidFill>
                <a:latin typeface="Arial"/>
                <a:cs typeface="Arial"/>
              </a:rPr>
              <a:t> </a:t>
            </a:r>
            <a:r>
              <a:rPr sz="2650" spc="-10" dirty="0">
                <a:solidFill>
                  <a:srgbClr val="2E7787"/>
                </a:solidFill>
                <a:latin typeface="Arial"/>
                <a:cs typeface="Arial"/>
              </a:rPr>
              <a:t>καταλόγου)</a:t>
            </a:r>
            <a:endParaRPr sz="2650">
              <a:latin typeface="Arial"/>
              <a:cs typeface="Arial"/>
            </a:endParaRPr>
          </a:p>
        </p:txBody>
      </p:sp>
      <p:sp>
        <p:nvSpPr>
          <p:cNvPr id="4" name="object 4"/>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Δικαίωμα</a:t>
            </a:r>
            <a:r>
              <a:rPr spc="285" dirty="0"/>
              <a:t> </a:t>
            </a:r>
            <a:r>
              <a:rPr spc="65" dirty="0"/>
              <a:t>ψήφου</a:t>
            </a:r>
            <a:r>
              <a:rPr spc="285" dirty="0"/>
              <a:t> </a:t>
            </a:r>
            <a:r>
              <a:rPr dirty="0"/>
              <a:t>&amp;</a:t>
            </a:r>
            <a:r>
              <a:rPr spc="245" dirty="0"/>
              <a:t> </a:t>
            </a:r>
            <a:r>
              <a:rPr spc="75" dirty="0"/>
              <a:t>έγγραφα</a:t>
            </a:r>
            <a:r>
              <a:rPr spc="295" dirty="0"/>
              <a:t> </a:t>
            </a:r>
            <a:r>
              <a:rPr spc="80" dirty="0"/>
              <a:t>άσκησης</a:t>
            </a:r>
            <a:r>
              <a:rPr spc="280" dirty="0"/>
              <a:t> </a:t>
            </a:r>
            <a:r>
              <a:rPr spc="65" dirty="0"/>
              <a:t>εκλογικού</a:t>
            </a:r>
            <a:r>
              <a:rPr spc="285" dirty="0"/>
              <a:t> </a:t>
            </a:r>
            <a:r>
              <a:rPr spc="60" dirty="0"/>
              <a:t>δικαιώματος</a:t>
            </a:r>
          </a:p>
        </p:txBody>
      </p:sp>
      <p:pic>
        <p:nvPicPr>
          <p:cNvPr id="5" name="object 5"/>
          <p:cNvPicPr/>
          <p:nvPr/>
        </p:nvPicPr>
        <p:blipFill>
          <a:blip r:embed="rId2" cstate="print"/>
          <a:stretch>
            <a:fillRect/>
          </a:stretch>
        </p:blipFill>
        <p:spPr>
          <a:xfrm>
            <a:off x="1032848" y="12565"/>
            <a:ext cx="2798239" cy="1882246"/>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3097634"/>
            <a:ext cx="17685385" cy="6235065"/>
          </a:xfrm>
          <a:prstGeom prst="rect">
            <a:avLst/>
          </a:prstGeom>
        </p:spPr>
        <p:txBody>
          <a:bodyPr vert="horz" wrap="square" lIns="0" tIns="12065" rIns="0" bIns="0" rtlCol="0">
            <a:spAutoFit/>
          </a:bodyPr>
          <a:lstStyle/>
          <a:p>
            <a:pPr marL="12700">
              <a:lnSpc>
                <a:spcPct val="100000"/>
              </a:lnSpc>
              <a:spcBef>
                <a:spcPts val="95"/>
              </a:spcBef>
            </a:pPr>
            <a:r>
              <a:rPr sz="3300" b="1" dirty="0">
                <a:solidFill>
                  <a:srgbClr val="2E7787"/>
                </a:solidFill>
                <a:latin typeface="Arial"/>
                <a:cs typeface="Arial"/>
              </a:rPr>
              <a:t>Κοινοτικοί</a:t>
            </a:r>
            <a:r>
              <a:rPr sz="3300" b="1" spc="-80" dirty="0">
                <a:solidFill>
                  <a:srgbClr val="2E7787"/>
                </a:solidFill>
                <a:latin typeface="Arial"/>
                <a:cs typeface="Arial"/>
              </a:rPr>
              <a:t> </a:t>
            </a:r>
            <a:r>
              <a:rPr sz="3300" b="1" dirty="0">
                <a:solidFill>
                  <a:srgbClr val="2E7787"/>
                </a:solidFill>
                <a:latin typeface="Arial"/>
                <a:cs typeface="Arial"/>
              </a:rPr>
              <a:t>εκλογείς</a:t>
            </a:r>
            <a:r>
              <a:rPr sz="3300" b="1" spc="-85" dirty="0">
                <a:solidFill>
                  <a:srgbClr val="2E7787"/>
                </a:solidFill>
                <a:latin typeface="Arial"/>
                <a:cs typeface="Arial"/>
              </a:rPr>
              <a:t> </a:t>
            </a:r>
            <a:r>
              <a:rPr sz="3300" b="1" dirty="0">
                <a:solidFill>
                  <a:srgbClr val="2E7787"/>
                </a:solidFill>
                <a:latin typeface="Arial"/>
                <a:cs typeface="Arial"/>
              </a:rPr>
              <a:t>για</a:t>
            </a:r>
            <a:r>
              <a:rPr sz="3300" b="1" spc="-75" dirty="0">
                <a:solidFill>
                  <a:srgbClr val="2E7787"/>
                </a:solidFill>
                <a:latin typeface="Arial"/>
                <a:cs typeface="Arial"/>
              </a:rPr>
              <a:t> </a:t>
            </a:r>
            <a:r>
              <a:rPr sz="3300" b="1" dirty="0">
                <a:solidFill>
                  <a:srgbClr val="2E7787"/>
                </a:solidFill>
                <a:latin typeface="Arial"/>
                <a:cs typeface="Arial"/>
              </a:rPr>
              <a:t>τις</a:t>
            </a:r>
            <a:r>
              <a:rPr sz="3300" b="1" spc="-85" dirty="0">
                <a:solidFill>
                  <a:srgbClr val="2E7787"/>
                </a:solidFill>
                <a:latin typeface="Arial"/>
                <a:cs typeface="Arial"/>
              </a:rPr>
              <a:t> </a:t>
            </a:r>
            <a:r>
              <a:rPr sz="3300" b="1" dirty="0">
                <a:solidFill>
                  <a:srgbClr val="2E7787"/>
                </a:solidFill>
                <a:latin typeface="Arial"/>
                <a:cs typeface="Arial"/>
              </a:rPr>
              <a:t>εκλογές</a:t>
            </a:r>
            <a:r>
              <a:rPr sz="3300" b="1" spc="-85" dirty="0">
                <a:solidFill>
                  <a:srgbClr val="2E7787"/>
                </a:solidFill>
                <a:latin typeface="Arial"/>
                <a:cs typeface="Arial"/>
              </a:rPr>
              <a:t> </a:t>
            </a:r>
            <a:r>
              <a:rPr sz="3300" b="1" dirty="0">
                <a:solidFill>
                  <a:srgbClr val="2E7787"/>
                </a:solidFill>
                <a:latin typeface="Arial"/>
                <a:cs typeface="Arial"/>
              </a:rPr>
              <a:t>Μελών</a:t>
            </a:r>
            <a:r>
              <a:rPr sz="3300" b="1" spc="-65" dirty="0">
                <a:solidFill>
                  <a:srgbClr val="2E7787"/>
                </a:solidFill>
                <a:latin typeface="Arial"/>
                <a:cs typeface="Arial"/>
              </a:rPr>
              <a:t> </a:t>
            </a:r>
            <a:r>
              <a:rPr sz="3300" b="1" dirty="0">
                <a:solidFill>
                  <a:srgbClr val="2E7787"/>
                </a:solidFill>
                <a:latin typeface="Arial"/>
                <a:cs typeface="Arial"/>
              </a:rPr>
              <a:t>του</a:t>
            </a:r>
            <a:r>
              <a:rPr sz="3300" b="1" spc="-85" dirty="0">
                <a:solidFill>
                  <a:srgbClr val="2E7787"/>
                </a:solidFill>
                <a:latin typeface="Arial"/>
                <a:cs typeface="Arial"/>
              </a:rPr>
              <a:t> </a:t>
            </a:r>
            <a:r>
              <a:rPr sz="3300" b="1" spc="-10" dirty="0">
                <a:solidFill>
                  <a:srgbClr val="2E7787"/>
                </a:solidFill>
                <a:latin typeface="Arial"/>
                <a:cs typeface="Arial"/>
              </a:rPr>
              <a:t>Ευρωπαϊκού</a:t>
            </a:r>
            <a:r>
              <a:rPr sz="3300" b="1" spc="-85" dirty="0">
                <a:solidFill>
                  <a:srgbClr val="2E7787"/>
                </a:solidFill>
                <a:latin typeface="Arial"/>
                <a:cs typeface="Arial"/>
              </a:rPr>
              <a:t> </a:t>
            </a:r>
            <a:r>
              <a:rPr sz="3300" b="1" spc="-10" dirty="0">
                <a:solidFill>
                  <a:srgbClr val="2E7787"/>
                </a:solidFill>
                <a:latin typeface="Arial"/>
                <a:cs typeface="Arial"/>
              </a:rPr>
              <a:t>Κοινοβουλίου</a:t>
            </a:r>
            <a:endParaRPr sz="3300">
              <a:latin typeface="Arial"/>
              <a:cs typeface="Arial"/>
            </a:endParaRPr>
          </a:p>
          <a:p>
            <a:pPr marL="12700">
              <a:lnSpc>
                <a:spcPct val="100000"/>
              </a:lnSpc>
              <a:spcBef>
                <a:spcPts val="2300"/>
              </a:spcBef>
            </a:pPr>
            <a:r>
              <a:rPr sz="3100" dirty="0">
                <a:solidFill>
                  <a:srgbClr val="2E7787"/>
                </a:solidFill>
                <a:latin typeface="Arial"/>
                <a:cs typeface="Arial"/>
              </a:rPr>
              <a:t>Το</a:t>
            </a:r>
            <a:r>
              <a:rPr sz="3100" spc="65" dirty="0">
                <a:solidFill>
                  <a:srgbClr val="2E7787"/>
                </a:solidFill>
                <a:latin typeface="Arial"/>
                <a:cs typeface="Arial"/>
              </a:rPr>
              <a:t> </a:t>
            </a:r>
            <a:r>
              <a:rPr sz="3100" dirty="0">
                <a:solidFill>
                  <a:srgbClr val="2E7787"/>
                </a:solidFill>
                <a:latin typeface="Arial"/>
                <a:cs typeface="Arial"/>
              </a:rPr>
              <a:t>έγγραφο</a:t>
            </a:r>
            <a:r>
              <a:rPr sz="3100" spc="75" dirty="0">
                <a:solidFill>
                  <a:srgbClr val="2E7787"/>
                </a:solidFill>
                <a:latin typeface="Arial"/>
                <a:cs typeface="Arial"/>
              </a:rPr>
              <a:t> </a:t>
            </a:r>
            <a:r>
              <a:rPr sz="3100" dirty="0">
                <a:solidFill>
                  <a:srgbClr val="2E7787"/>
                </a:solidFill>
                <a:latin typeface="Arial"/>
                <a:cs typeface="Arial"/>
              </a:rPr>
              <a:t>βάσει</a:t>
            </a:r>
            <a:r>
              <a:rPr sz="3100" spc="75" dirty="0">
                <a:solidFill>
                  <a:srgbClr val="2E7787"/>
                </a:solidFill>
                <a:latin typeface="Arial"/>
                <a:cs typeface="Arial"/>
              </a:rPr>
              <a:t> </a:t>
            </a:r>
            <a:r>
              <a:rPr sz="3100" dirty="0">
                <a:solidFill>
                  <a:srgbClr val="2E7787"/>
                </a:solidFill>
                <a:latin typeface="Arial"/>
                <a:cs typeface="Arial"/>
              </a:rPr>
              <a:t>του</a:t>
            </a:r>
            <a:r>
              <a:rPr sz="3100" spc="75" dirty="0">
                <a:solidFill>
                  <a:srgbClr val="2E7787"/>
                </a:solidFill>
                <a:latin typeface="Arial"/>
                <a:cs typeface="Arial"/>
              </a:rPr>
              <a:t> </a:t>
            </a:r>
            <a:r>
              <a:rPr sz="3100" dirty="0">
                <a:solidFill>
                  <a:srgbClr val="2E7787"/>
                </a:solidFill>
                <a:latin typeface="Arial"/>
                <a:cs typeface="Arial"/>
              </a:rPr>
              <a:t>οποίου</a:t>
            </a:r>
            <a:r>
              <a:rPr sz="3100" spc="75" dirty="0">
                <a:solidFill>
                  <a:srgbClr val="2E7787"/>
                </a:solidFill>
                <a:latin typeface="Arial"/>
                <a:cs typeface="Arial"/>
              </a:rPr>
              <a:t> </a:t>
            </a:r>
            <a:r>
              <a:rPr sz="3100" dirty="0">
                <a:solidFill>
                  <a:srgbClr val="2E7787"/>
                </a:solidFill>
                <a:latin typeface="Arial"/>
                <a:cs typeface="Arial"/>
              </a:rPr>
              <a:t>έχουν</a:t>
            </a:r>
            <a:r>
              <a:rPr sz="3100" spc="80" dirty="0">
                <a:solidFill>
                  <a:srgbClr val="2E7787"/>
                </a:solidFill>
                <a:latin typeface="Arial"/>
                <a:cs typeface="Arial"/>
              </a:rPr>
              <a:t> </a:t>
            </a:r>
            <a:r>
              <a:rPr sz="3100" dirty="0">
                <a:solidFill>
                  <a:srgbClr val="2E7787"/>
                </a:solidFill>
                <a:latin typeface="Arial"/>
                <a:cs typeface="Arial"/>
              </a:rPr>
              <a:t>εγγραφεί</a:t>
            </a:r>
            <a:r>
              <a:rPr sz="3100" spc="75" dirty="0">
                <a:solidFill>
                  <a:srgbClr val="2E7787"/>
                </a:solidFill>
                <a:latin typeface="Arial"/>
                <a:cs typeface="Arial"/>
              </a:rPr>
              <a:t> </a:t>
            </a:r>
            <a:r>
              <a:rPr sz="3100" dirty="0">
                <a:solidFill>
                  <a:srgbClr val="2E7787"/>
                </a:solidFill>
                <a:latin typeface="Arial"/>
                <a:cs typeface="Arial"/>
              </a:rPr>
              <a:t>στον</a:t>
            </a:r>
            <a:r>
              <a:rPr sz="3100" spc="75" dirty="0">
                <a:solidFill>
                  <a:srgbClr val="2E7787"/>
                </a:solidFill>
                <a:latin typeface="Arial"/>
                <a:cs typeface="Arial"/>
              </a:rPr>
              <a:t> </a:t>
            </a:r>
            <a:r>
              <a:rPr sz="3100" dirty="0">
                <a:solidFill>
                  <a:srgbClr val="2E7787"/>
                </a:solidFill>
                <a:latin typeface="Arial"/>
                <a:cs typeface="Arial"/>
              </a:rPr>
              <a:t>αντίστοιχο</a:t>
            </a:r>
            <a:r>
              <a:rPr sz="3100" spc="65" dirty="0">
                <a:solidFill>
                  <a:srgbClr val="2E7787"/>
                </a:solidFill>
                <a:latin typeface="Arial"/>
                <a:cs typeface="Arial"/>
              </a:rPr>
              <a:t> </a:t>
            </a:r>
            <a:r>
              <a:rPr sz="3100" dirty="0">
                <a:solidFill>
                  <a:srgbClr val="2E7787"/>
                </a:solidFill>
                <a:latin typeface="Arial"/>
                <a:cs typeface="Arial"/>
              </a:rPr>
              <a:t>ειδικό</a:t>
            </a:r>
            <a:r>
              <a:rPr sz="3100" spc="80" dirty="0">
                <a:solidFill>
                  <a:srgbClr val="2E7787"/>
                </a:solidFill>
                <a:latin typeface="Arial"/>
                <a:cs typeface="Arial"/>
              </a:rPr>
              <a:t> </a:t>
            </a:r>
            <a:r>
              <a:rPr sz="3100" dirty="0">
                <a:solidFill>
                  <a:srgbClr val="2E7787"/>
                </a:solidFill>
                <a:latin typeface="Arial"/>
                <a:cs typeface="Arial"/>
              </a:rPr>
              <a:t>εκλογικό</a:t>
            </a:r>
            <a:r>
              <a:rPr sz="3100" spc="50" dirty="0">
                <a:solidFill>
                  <a:srgbClr val="2E7787"/>
                </a:solidFill>
                <a:latin typeface="Arial"/>
                <a:cs typeface="Arial"/>
              </a:rPr>
              <a:t> </a:t>
            </a:r>
            <a:r>
              <a:rPr sz="3100" spc="-10" dirty="0">
                <a:solidFill>
                  <a:srgbClr val="2E7787"/>
                </a:solidFill>
                <a:latin typeface="Arial"/>
                <a:cs typeface="Arial"/>
              </a:rPr>
              <a:t>κατάλογο</a:t>
            </a:r>
            <a:endParaRPr sz="3100">
              <a:latin typeface="Arial"/>
              <a:cs typeface="Arial"/>
            </a:endParaRPr>
          </a:p>
          <a:p>
            <a:pPr marL="12700">
              <a:lnSpc>
                <a:spcPct val="100000"/>
              </a:lnSpc>
              <a:spcBef>
                <a:spcPts val="2275"/>
              </a:spcBef>
            </a:pPr>
            <a:r>
              <a:rPr sz="3100" dirty="0">
                <a:solidFill>
                  <a:srgbClr val="2E7787"/>
                </a:solidFill>
                <a:latin typeface="Arial"/>
                <a:cs typeface="Arial"/>
              </a:rPr>
              <a:t>1.</a:t>
            </a:r>
            <a:r>
              <a:rPr sz="3100" spc="425" dirty="0">
                <a:solidFill>
                  <a:srgbClr val="2E7787"/>
                </a:solidFill>
                <a:latin typeface="Arial"/>
                <a:cs typeface="Arial"/>
              </a:rPr>
              <a:t> </a:t>
            </a:r>
            <a:r>
              <a:rPr sz="3100" u="sng" dirty="0">
                <a:solidFill>
                  <a:srgbClr val="2E7787"/>
                </a:solidFill>
                <a:uFill>
                  <a:solidFill>
                    <a:srgbClr val="2E7787"/>
                  </a:solidFill>
                </a:uFill>
                <a:latin typeface="Arial"/>
                <a:cs typeface="Arial"/>
              </a:rPr>
              <a:t>Δελτίο</a:t>
            </a:r>
            <a:r>
              <a:rPr sz="3100" u="sng" spc="70" dirty="0">
                <a:solidFill>
                  <a:srgbClr val="2E7787"/>
                </a:solidFill>
                <a:uFill>
                  <a:solidFill>
                    <a:srgbClr val="2E7787"/>
                  </a:solidFill>
                </a:uFill>
                <a:latin typeface="Arial"/>
                <a:cs typeface="Arial"/>
              </a:rPr>
              <a:t> </a:t>
            </a:r>
            <a:r>
              <a:rPr sz="3100" u="sng" dirty="0">
                <a:solidFill>
                  <a:srgbClr val="2E7787"/>
                </a:solidFill>
                <a:uFill>
                  <a:solidFill>
                    <a:srgbClr val="2E7787"/>
                  </a:solidFill>
                </a:uFill>
                <a:latin typeface="Arial"/>
                <a:cs typeface="Arial"/>
              </a:rPr>
              <a:t>Ταυτότητας</a:t>
            </a:r>
            <a:r>
              <a:rPr sz="3100" u="sng" spc="65" dirty="0">
                <a:solidFill>
                  <a:srgbClr val="2E7787"/>
                </a:solidFill>
                <a:uFill>
                  <a:solidFill>
                    <a:srgbClr val="2E7787"/>
                  </a:solidFill>
                </a:uFill>
                <a:latin typeface="Arial"/>
                <a:cs typeface="Arial"/>
              </a:rPr>
              <a:t> </a:t>
            </a:r>
            <a:r>
              <a:rPr sz="3100" u="sng" dirty="0">
                <a:solidFill>
                  <a:srgbClr val="2E7787"/>
                </a:solidFill>
                <a:uFill>
                  <a:solidFill>
                    <a:srgbClr val="2E7787"/>
                  </a:solidFill>
                </a:uFill>
                <a:latin typeface="Arial"/>
                <a:cs typeface="Arial"/>
              </a:rPr>
              <a:t>της</a:t>
            </a:r>
            <a:r>
              <a:rPr sz="3100" u="sng" spc="70" dirty="0">
                <a:solidFill>
                  <a:srgbClr val="2E7787"/>
                </a:solidFill>
                <a:uFill>
                  <a:solidFill>
                    <a:srgbClr val="2E7787"/>
                  </a:solidFill>
                </a:uFill>
                <a:latin typeface="Arial"/>
                <a:cs typeface="Arial"/>
              </a:rPr>
              <a:t> </a:t>
            </a:r>
            <a:r>
              <a:rPr sz="3100" u="sng" dirty="0">
                <a:solidFill>
                  <a:srgbClr val="2E7787"/>
                </a:solidFill>
                <a:uFill>
                  <a:solidFill>
                    <a:srgbClr val="2E7787"/>
                  </a:solidFill>
                </a:uFill>
                <a:latin typeface="Arial"/>
                <a:cs typeface="Arial"/>
              </a:rPr>
              <a:t>Κυπριακής</a:t>
            </a:r>
            <a:r>
              <a:rPr sz="3100" u="sng" spc="65" dirty="0">
                <a:solidFill>
                  <a:srgbClr val="2E7787"/>
                </a:solidFill>
                <a:uFill>
                  <a:solidFill>
                    <a:srgbClr val="2E7787"/>
                  </a:solidFill>
                </a:uFill>
                <a:latin typeface="Arial"/>
                <a:cs typeface="Arial"/>
              </a:rPr>
              <a:t> </a:t>
            </a:r>
            <a:r>
              <a:rPr sz="3100" u="sng" spc="-10" dirty="0">
                <a:solidFill>
                  <a:srgbClr val="2E7787"/>
                </a:solidFill>
                <a:uFill>
                  <a:solidFill>
                    <a:srgbClr val="2E7787"/>
                  </a:solidFill>
                </a:uFill>
                <a:latin typeface="Arial"/>
                <a:cs typeface="Arial"/>
              </a:rPr>
              <a:t>Δημοκρατίας</a:t>
            </a:r>
            <a:endParaRPr sz="3100">
              <a:latin typeface="Arial"/>
              <a:cs typeface="Arial"/>
            </a:endParaRPr>
          </a:p>
          <a:p>
            <a:pPr marL="483234" marR="31115" indent="-471170">
              <a:lnSpc>
                <a:spcPct val="120700"/>
              </a:lnSpc>
              <a:spcBef>
                <a:spcPts val="1515"/>
              </a:spcBef>
              <a:buSzPct val="120338"/>
              <a:buChar char="•"/>
              <a:tabLst>
                <a:tab pos="483234" algn="l"/>
              </a:tabLst>
            </a:pPr>
            <a:r>
              <a:rPr sz="2950" dirty="0">
                <a:solidFill>
                  <a:srgbClr val="2E7787"/>
                </a:solidFill>
                <a:latin typeface="Arial"/>
                <a:cs typeface="Arial"/>
              </a:rPr>
              <a:t>Εάν</a:t>
            </a:r>
            <a:r>
              <a:rPr sz="2950" spc="-20" dirty="0">
                <a:solidFill>
                  <a:srgbClr val="2E7787"/>
                </a:solidFill>
                <a:latin typeface="Arial"/>
                <a:cs typeface="Arial"/>
              </a:rPr>
              <a:t> </a:t>
            </a:r>
            <a:r>
              <a:rPr sz="2950" dirty="0">
                <a:solidFill>
                  <a:srgbClr val="2E7787"/>
                </a:solidFill>
                <a:latin typeface="Arial"/>
                <a:cs typeface="Arial"/>
              </a:rPr>
              <a:t>μπροστά</a:t>
            </a:r>
            <a:r>
              <a:rPr sz="2950" spc="-10"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τον</a:t>
            </a:r>
            <a:r>
              <a:rPr sz="2950" spc="-10" dirty="0">
                <a:solidFill>
                  <a:srgbClr val="2E7787"/>
                </a:solidFill>
                <a:latin typeface="Arial"/>
                <a:cs typeface="Arial"/>
              </a:rPr>
              <a:t> </a:t>
            </a:r>
            <a:r>
              <a:rPr sz="2950" dirty="0">
                <a:solidFill>
                  <a:srgbClr val="2E7787"/>
                </a:solidFill>
                <a:latin typeface="Arial"/>
                <a:cs typeface="Arial"/>
              </a:rPr>
              <a:t>αριθμό</a:t>
            </a:r>
            <a:r>
              <a:rPr sz="2950" spc="-10" dirty="0">
                <a:solidFill>
                  <a:srgbClr val="2E7787"/>
                </a:solidFill>
                <a:latin typeface="Arial"/>
                <a:cs typeface="Arial"/>
              </a:rPr>
              <a:t> </a:t>
            </a:r>
            <a:r>
              <a:rPr sz="2950" dirty="0">
                <a:solidFill>
                  <a:srgbClr val="2E7787"/>
                </a:solidFill>
                <a:latin typeface="Arial"/>
                <a:cs typeface="Arial"/>
              </a:rPr>
              <a:t>πολιτικής</a:t>
            </a:r>
            <a:r>
              <a:rPr sz="2950" spc="-25" dirty="0">
                <a:solidFill>
                  <a:srgbClr val="2E7787"/>
                </a:solidFill>
                <a:latin typeface="Arial"/>
                <a:cs typeface="Arial"/>
              </a:rPr>
              <a:t> </a:t>
            </a:r>
            <a:r>
              <a:rPr sz="2950" dirty="0">
                <a:solidFill>
                  <a:srgbClr val="2E7787"/>
                </a:solidFill>
                <a:latin typeface="Arial"/>
                <a:cs typeface="Arial"/>
              </a:rPr>
              <a:t>ταυτότητας,</a:t>
            </a:r>
            <a:r>
              <a:rPr sz="2950" spc="5" dirty="0">
                <a:solidFill>
                  <a:srgbClr val="2E7787"/>
                </a:solidFill>
                <a:latin typeface="Arial"/>
                <a:cs typeface="Arial"/>
              </a:rPr>
              <a:t> </a:t>
            </a:r>
            <a:r>
              <a:rPr sz="2950" dirty="0">
                <a:solidFill>
                  <a:srgbClr val="2E7787"/>
                </a:solidFill>
                <a:latin typeface="Arial"/>
                <a:cs typeface="Arial"/>
              </a:rPr>
              <a:t>στον</a:t>
            </a:r>
            <a:r>
              <a:rPr sz="2950" spc="-15" dirty="0">
                <a:solidFill>
                  <a:srgbClr val="2E7787"/>
                </a:solidFill>
                <a:latin typeface="Arial"/>
                <a:cs typeface="Arial"/>
              </a:rPr>
              <a:t> </a:t>
            </a:r>
            <a:r>
              <a:rPr sz="2950" dirty="0">
                <a:solidFill>
                  <a:srgbClr val="2E7787"/>
                </a:solidFill>
                <a:latin typeface="Arial"/>
                <a:cs typeface="Arial"/>
              </a:rPr>
              <a:t>εκλογικό</a:t>
            </a:r>
            <a:r>
              <a:rPr sz="2950" spc="-30" dirty="0">
                <a:solidFill>
                  <a:srgbClr val="2E7787"/>
                </a:solidFill>
                <a:latin typeface="Arial"/>
                <a:cs typeface="Arial"/>
              </a:rPr>
              <a:t> </a:t>
            </a:r>
            <a:r>
              <a:rPr sz="2950" dirty="0">
                <a:solidFill>
                  <a:srgbClr val="2E7787"/>
                </a:solidFill>
                <a:latin typeface="Arial"/>
                <a:cs typeface="Arial"/>
              </a:rPr>
              <a:t>κατάλογο υπάρχει</a:t>
            </a:r>
            <a:r>
              <a:rPr sz="2950" spc="-10"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πρόθεμα</a:t>
            </a:r>
            <a:r>
              <a:rPr sz="2950" spc="-10" dirty="0">
                <a:solidFill>
                  <a:srgbClr val="2E7787"/>
                </a:solidFill>
                <a:latin typeface="Arial"/>
                <a:cs typeface="Arial"/>
              </a:rPr>
              <a:t> “00”, </a:t>
            </a:r>
            <a:r>
              <a:rPr sz="2950" dirty="0">
                <a:solidFill>
                  <a:srgbClr val="2E7787"/>
                </a:solidFill>
                <a:latin typeface="Arial"/>
                <a:cs typeface="Arial"/>
              </a:rPr>
              <a:t>σημαίνει</a:t>
            </a:r>
            <a:r>
              <a:rPr sz="2950" spc="-10" dirty="0">
                <a:solidFill>
                  <a:srgbClr val="2E7787"/>
                </a:solidFill>
                <a:latin typeface="Arial"/>
                <a:cs typeface="Arial"/>
              </a:rPr>
              <a:t> </a:t>
            </a:r>
            <a:r>
              <a:rPr sz="2950" dirty="0">
                <a:solidFill>
                  <a:srgbClr val="2E7787"/>
                </a:solidFill>
                <a:latin typeface="Arial"/>
                <a:cs typeface="Arial"/>
              </a:rPr>
              <a:t>ότι</a:t>
            </a:r>
            <a:r>
              <a:rPr sz="2950" spc="-5" dirty="0">
                <a:solidFill>
                  <a:srgbClr val="2E7787"/>
                </a:solidFill>
                <a:latin typeface="Arial"/>
                <a:cs typeface="Arial"/>
              </a:rPr>
              <a:t> </a:t>
            </a:r>
            <a:r>
              <a:rPr sz="2950" dirty="0">
                <a:solidFill>
                  <a:srgbClr val="2E7787"/>
                </a:solidFill>
                <a:latin typeface="Arial"/>
                <a:cs typeface="Arial"/>
              </a:rPr>
              <a:t>ο</a:t>
            </a:r>
            <a:r>
              <a:rPr sz="2950" spc="-5" dirty="0">
                <a:solidFill>
                  <a:srgbClr val="2E7787"/>
                </a:solidFill>
                <a:latin typeface="Arial"/>
                <a:cs typeface="Arial"/>
              </a:rPr>
              <a:t> </a:t>
            </a:r>
            <a:r>
              <a:rPr sz="2950" dirty="0">
                <a:solidFill>
                  <a:srgbClr val="2E7787"/>
                </a:solidFill>
                <a:latin typeface="Arial"/>
                <a:cs typeface="Arial"/>
              </a:rPr>
              <a:t>εκλογέας</a:t>
            </a:r>
            <a:r>
              <a:rPr sz="2950" spc="-5" dirty="0">
                <a:solidFill>
                  <a:srgbClr val="2E7787"/>
                </a:solidFill>
                <a:latin typeface="Arial"/>
                <a:cs typeface="Arial"/>
              </a:rPr>
              <a:t> </a:t>
            </a:r>
            <a:r>
              <a:rPr sz="2950" dirty="0">
                <a:solidFill>
                  <a:srgbClr val="2E7787"/>
                </a:solidFill>
                <a:latin typeface="Arial"/>
                <a:cs typeface="Arial"/>
              </a:rPr>
              <a:t>είναι</a:t>
            </a:r>
            <a:r>
              <a:rPr sz="2950" spc="-5" dirty="0">
                <a:solidFill>
                  <a:srgbClr val="2E7787"/>
                </a:solidFill>
                <a:latin typeface="Arial"/>
                <a:cs typeface="Arial"/>
              </a:rPr>
              <a:t> </a:t>
            </a:r>
            <a:r>
              <a:rPr sz="2950" dirty="0">
                <a:solidFill>
                  <a:srgbClr val="2E7787"/>
                </a:solidFill>
                <a:latin typeface="Arial"/>
                <a:cs typeface="Arial"/>
              </a:rPr>
              <a:t>κάτοχος</a:t>
            </a:r>
            <a:r>
              <a:rPr sz="2950" spc="-5" dirty="0">
                <a:solidFill>
                  <a:srgbClr val="2E7787"/>
                </a:solidFill>
                <a:latin typeface="Arial"/>
                <a:cs typeface="Arial"/>
              </a:rPr>
              <a:t> </a:t>
            </a:r>
            <a:r>
              <a:rPr sz="2950" dirty="0">
                <a:solidFill>
                  <a:srgbClr val="2E7787"/>
                </a:solidFill>
                <a:latin typeface="Arial"/>
                <a:cs typeface="Arial"/>
              </a:rPr>
              <a:t>κυπριακής</a:t>
            </a:r>
            <a:r>
              <a:rPr sz="2950" spc="-5" dirty="0">
                <a:solidFill>
                  <a:srgbClr val="2E7787"/>
                </a:solidFill>
                <a:latin typeface="Arial"/>
                <a:cs typeface="Arial"/>
              </a:rPr>
              <a:t> </a:t>
            </a:r>
            <a:r>
              <a:rPr sz="2950" dirty="0">
                <a:solidFill>
                  <a:srgbClr val="2E7787"/>
                </a:solidFill>
                <a:latin typeface="Arial"/>
                <a:cs typeface="Arial"/>
              </a:rPr>
              <a:t>πολιτικής</a:t>
            </a:r>
            <a:r>
              <a:rPr sz="2950" spc="-15" dirty="0">
                <a:solidFill>
                  <a:srgbClr val="2E7787"/>
                </a:solidFill>
                <a:latin typeface="Arial"/>
                <a:cs typeface="Arial"/>
              </a:rPr>
              <a:t> </a:t>
            </a:r>
            <a:r>
              <a:rPr sz="2950" dirty="0">
                <a:solidFill>
                  <a:srgbClr val="2E7787"/>
                </a:solidFill>
                <a:latin typeface="Arial"/>
                <a:cs typeface="Arial"/>
              </a:rPr>
              <a:t>ταυτότητας</a:t>
            </a:r>
            <a:r>
              <a:rPr sz="2950" spc="35" dirty="0">
                <a:solidFill>
                  <a:srgbClr val="2E7787"/>
                </a:solidFill>
                <a:latin typeface="Arial"/>
                <a:cs typeface="Arial"/>
              </a:rPr>
              <a:t> </a:t>
            </a:r>
            <a:r>
              <a:rPr sz="2950" dirty="0">
                <a:solidFill>
                  <a:srgbClr val="2E7787"/>
                </a:solidFill>
                <a:latin typeface="Arial"/>
                <a:cs typeface="Arial"/>
              </a:rPr>
              <a:t>–</a:t>
            </a:r>
            <a:r>
              <a:rPr sz="2950" spc="-10" dirty="0">
                <a:solidFill>
                  <a:srgbClr val="2E7787"/>
                </a:solidFill>
                <a:latin typeface="Arial"/>
                <a:cs typeface="Arial"/>
              </a:rPr>
              <a:t> </a:t>
            </a:r>
            <a:r>
              <a:rPr sz="2950" dirty="0">
                <a:solidFill>
                  <a:srgbClr val="2E7787"/>
                </a:solidFill>
                <a:latin typeface="Arial"/>
                <a:cs typeface="Arial"/>
              </a:rPr>
              <a:t>παλαιού</a:t>
            </a:r>
            <a:r>
              <a:rPr sz="2950" spc="15" dirty="0">
                <a:solidFill>
                  <a:srgbClr val="2E7787"/>
                </a:solidFill>
                <a:latin typeface="Arial"/>
                <a:cs typeface="Arial"/>
              </a:rPr>
              <a:t> </a:t>
            </a:r>
            <a:r>
              <a:rPr sz="2950" dirty="0">
                <a:solidFill>
                  <a:srgbClr val="2E7787"/>
                </a:solidFill>
                <a:latin typeface="Arial"/>
                <a:cs typeface="Arial"/>
              </a:rPr>
              <a:t>τύπου,</a:t>
            </a:r>
            <a:r>
              <a:rPr sz="2950" spc="-5" dirty="0">
                <a:solidFill>
                  <a:srgbClr val="2E7787"/>
                </a:solidFill>
                <a:latin typeface="Arial"/>
                <a:cs typeface="Arial"/>
              </a:rPr>
              <a:t> </a:t>
            </a:r>
            <a:r>
              <a:rPr sz="2950" spc="-10" dirty="0">
                <a:solidFill>
                  <a:srgbClr val="2E7787"/>
                </a:solidFill>
                <a:latin typeface="Arial"/>
                <a:cs typeface="Arial"/>
              </a:rPr>
              <a:t>χρώματος </a:t>
            </a:r>
            <a:r>
              <a:rPr sz="2950" dirty="0">
                <a:solidFill>
                  <a:srgbClr val="2E7787"/>
                </a:solidFill>
                <a:latin typeface="Arial"/>
                <a:cs typeface="Arial"/>
              </a:rPr>
              <a:t>πορτοκαλί</a:t>
            </a:r>
            <a:r>
              <a:rPr sz="2950" spc="-10" dirty="0">
                <a:solidFill>
                  <a:srgbClr val="2E7787"/>
                </a:solidFill>
                <a:latin typeface="Arial"/>
                <a:cs typeface="Arial"/>
              </a:rPr>
              <a:t> </a:t>
            </a:r>
            <a:r>
              <a:rPr sz="2950" dirty="0">
                <a:solidFill>
                  <a:srgbClr val="2E7787"/>
                </a:solidFill>
                <a:latin typeface="Arial"/>
                <a:cs typeface="Arial"/>
              </a:rPr>
              <a:t>ή</a:t>
            </a:r>
            <a:r>
              <a:rPr sz="2950" spc="-5" dirty="0">
                <a:solidFill>
                  <a:srgbClr val="2E7787"/>
                </a:solidFill>
                <a:latin typeface="Arial"/>
                <a:cs typeface="Arial"/>
              </a:rPr>
              <a:t> </a:t>
            </a:r>
            <a:r>
              <a:rPr sz="2950" dirty="0">
                <a:solidFill>
                  <a:srgbClr val="2E7787"/>
                </a:solidFill>
                <a:latin typeface="Arial"/>
                <a:cs typeface="Arial"/>
              </a:rPr>
              <a:t>νέου</a:t>
            </a:r>
            <a:r>
              <a:rPr sz="2950" spc="-5" dirty="0">
                <a:solidFill>
                  <a:srgbClr val="2E7787"/>
                </a:solidFill>
                <a:latin typeface="Arial"/>
                <a:cs typeface="Arial"/>
              </a:rPr>
              <a:t> </a:t>
            </a:r>
            <a:r>
              <a:rPr sz="2950" dirty="0">
                <a:solidFill>
                  <a:srgbClr val="2E7787"/>
                </a:solidFill>
                <a:latin typeface="Arial"/>
                <a:cs typeface="Arial"/>
              </a:rPr>
              <a:t>τύπου</a:t>
            </a:r>
            <a:r>
              <a:rPr sz="2950" spc="-5" dirty="0">
                <a:solidFill>
                  <a:srgbClr val="2E7787"/>
                </a:solidFill>
                <a:latin typeface="Arial"/>
                <a:cs typeface="Arial"/>
              </a:rPr>
              <a:t> </a:t>
            </a:r>
            <a:r>
              <a:rPr sz="2950" dirty="0">
                <a:solidFill>
                  <a:srgbClr val="2E7787"/>
                </a:solidFill>
                <a:latin typeface="Arial"/>
                <a:cs typeface="Arial"/>
              </a:rPr>
              <a:t>χωρίς</a:t>
            </a:r>
            <a:r>
              <a:rPr sz="2950" spc="5" dirty="0">
                <a:solidFill>
                  <a:srgbClr val="2E7787"/>
                </a:solidFill>
                <a:latin typeface="Arial"/>
                <a:cs typeface="Arial"/>
              </a:rPr>
              <a:t> </a:t>
            </a:r>
            <a:r>
              <a:rPr sz="2950" dirty="0">
                <a:solidFill>
                  <a:srgbClr val="2E7787"/>
                </a:solidFill>
                <a:latin typeface="Arial"/>
                <a:cs typeface="Arial"/>
              </a:rPr>
              <a:t>πρόθεμα –</a:t>
            </a:r>
            <a:r>
              <a:rPr sz="2950" spc="-10"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μπορεί</a:t>
            </a:r>
            <a:r>
              <a:rPr sz="2950" spc="-1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ψηφίσει</a:t>
            </a:r>
            <a:r>
              <a:rPr sz="2950" spc="-25" dirty="0">
                <a:solidFill>
                  <a:srgbClr val="2E7787"/>
                </a:solidFill>
                <a:latin typeface="Arial"/>
                <a:cs typeface="Arial"/>
              </a:rPr>
              <a:t> </a:t>
            </a:r>
            <a:r>
              <a:rPr sz="2950" dirty="0">
                <a:solidFill>
                  <a:srgbClr val="2E7787"/>
                </a:solidFill>
                <a:latin typeface="Arial"/>
                <a:cs typeface="Arial"/>
              </a:rPr>
              <a:t>μόνο</a:t>
            </a:r>
            <a:r>
              <a:rPr sz="2950" spc="-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παρουσίαση</a:t>
            </a:r>
            <a:r>
              <a:rPr sz="2950" spc="10" dirty="0">
                <a:solidFill>
                  <a:srgbClr val="2E7787"/>
                </a:solidFill>
                <a:latin typeface="Arial"/>
                <a:cs typeface="Arial"/>
              </a:rPr>
              <a:t> </a:t>
            </a:r>
            <a:r>
              <a:rPr sz="2950" spc="-25" dirty="0">
                <a:solidFill>
                  <a:srgbClr val="2E7787"/>
                </a:solidFill>
                <a:latin typeface="Arial"/>
                <a:cs typeface="Arial"/>
              </a:rPr>
              <a:t>της</a:t>
            </a:r>
            <a:endParaRPr sz="2950">
              <a:latin typeface="Arial"/>
              <a:cs typeface="Arial"/>
            </a:endParaRPr>
          </a:p>
          <a:p>
            <a:pPr marL="483234">
              <a:lnSpc>
                <a:spcPct val="100000"/>
              </a:lnSpc>
              <a:spcBef>
                <a:spcPts val="735"/>
              </a:spcBef>
            </a:pPr>
            <a:r>
              <a:rPr sz="2950" dirty="0">
                <a:solidFill>
                  <a:srgbClr val="2E7787"/>
                </a:solidFill>
                <a:latin typeface="Arial"/>
                <a:cs typeface="Arial"/>
              </a:rPr>
              <a:t>ταυτότητας</a:t>
            </a:r>
            <a:r>
              <a:rPr sz="2950" spc="-10" dirty="0">
                <a:solidFill>
                  <a:srgbClr val="2E7787"/>
                </a:solidFill>
                <a:latin typeface="Arial"/>
                <a:cs typeface="Arial"/>
              </a:rPr>
              <a:t> αυτής</a:t>
            </a:r>
            <a:endParaRPr sz="2950">
              <a:latin typeface="Arial"/>
              <a:cs typeface="Arial"/>
            </a:endParaRPr>
          </a:p>
          <a:p>
            <a:pPr marL="483234" marR="5080" indent="-471170">
              <a:lnSpc>
                <a:spcPct val="120700"/>
              </a:lnSpc>
              <a:spcBef>
                <a:spcPts val="1485"/>
              </a:spcBef>
              <a:buSzPct val="120338"/>
              <a:buChar char="•"/>
              <a:tabLst>
                <a:tab pos="483234" algn="l"/>
              </a:tabLst>
            </a:pPr>
            <a:r>
              <a:rPr sz="2950" dirty="0">
                <a:solidFill>
                  <a:srgbClr val="2E7787"/>
                </a:solidFill>
                <a:latin typeface="Arial"/>
                <a:cs typeface="Arial"/>
              </a:rPr>
              <a:t>Εάν</a:t>
            </a:r>
            <a:r>
              <a:rPr sz="2950" spc="-20" dirty="0">
                <a:solidFill>
                  <a:srgbClr val="2E7787"/>
                </a:solidFill>
                <a:latin typeface="Arial"/>
                <a:cs typeface="Arial"/>
              </a:rPr>
              <a:t> </a:t>
            </a:r>
            <a:r>
              <a:rPr sz="2950" dirty="0">
                <a:solidFill>
                  <a:srgbClr val="2E7787"/>
                </a:solidFill>
                <a:latin typeface="Arial"/>
                <a:cs typeface="Arial"/>
              </a:rPr>
              <a:t>μπροστά</a:t>
            </a:r>
            <a:r>
              <a:rPr sz="2950" spc="-10"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τον</a:t>
            </a:r>
            <a:r>
              <a:rPr sz="2950" spc="-10" dirty="0">
                <a:solidFill>
                  <a:srgbClr val="2E7787"/>
                </a:solidFill>
                <a:latin typeface="Arial"/>
                <a:cs typeface="Arial"/>
              </a:rPr>
              <a:t> </a:t>
            </a:r>
            <a:r>
              <a:rPr sz="2950" dirty="0">
                <a:solidFill>
                  <a:srgbClr val="2E7787"/>
                </a:solidFill>
                <a:latin typeface="Arial"/>
                <a:cs typeface="Arial"/>
              </a:rPr>
              <a:t>αριθμό</a:t>
            </a:r>
            <a:r>
              <a:rPr sz="2950" spc="-10" dirty="0">
                <a:solidFill>
                  <a:srgbClr val="2E7787"/>
                </a:solidFill>
                <a:latin typeface="Arial"/>
                <a:cs typeface="Arial"/>
              </a:rPr>
              <a:t> </a:t>
            </a:r>
            <a:r>
              <a:rPr sz="2950" dirty="0">
                <a:solidFill>
                  <a:srgbClr val="2E7787"/>
                </a:solidFill>
                <a:latin typeface="Arial"/>
                <a:cs typeface="Arial"/>
              </a:rPr>
              <a:t>πολιτικής</a:t>
            </a:r>
            <a:r>
              <a:rPr sz="2950" spc="-30" dirty="0">
                <a:solidFill>
                  <a:srgbClr val="2E7787"/>
                </a:solidFill>
                <a:latin typeface="Arial"/>
                <a:cs typeface="Arial"/>
              </a:rPr>
              <a:t> </a:t>
            </a:r>
            <a:r>
              <a:rPr sz="2950" dirty="0">
                <a:solidFill>
                  <a:srgbClr val="2E7787"/>
                </a:solidFill>
                <a:latin typeface="Arial"/>
                <a:cs typeface="Arial"/>
              </a:rPr>
              <a:t>ταυτότητας υπάρχει το</a:t>
            </a:r>
            <a:r>
              <a:rPr sz="2950" spc="-10" dirty="0">
                <a:solidFill>
                  <a:srgbClr val="2E7787"/>
                </a:solidFill>
                <a:latin typeface="Arial"/>
                <a:cs typeface="Arial"/>
              </a:rPr>
              <a:t> </a:t>
            </a:r>
            <a:r>
              <a:rPr sz="2950" dirty="0">
                <a:solidFill>
                  <a:srgbClr val="2E7787"/>
                </a:solidFill>
                <a:latin typeface="Arial"/>
                <a:cs typeface="Arial"/>
              </a:rPr>
              <a:t>πρόθεμα</a:t>
            </a:r>
            <a:r>
              <a:rPr sz="2950" spc="-10" dirty="0">
                <a:solidFill>
                  <a:srgbClr val="2E7787"/>
                </a:solidFill>
                <a:latin typeface="Arial"/>
                <a:cs typeface="Arial"/>
              </a:rPr>
              <a:t> </a:t>
            </a:r>
            <a:r>
              <a:rPr sz="2950" dirty="0">
                <a:solidFill>
                  <a:srgbClr val="2E7787"/>
                </a:solidFill>
                <a:latin typeface="Arial"/>
                <a:cs typeface="Arial"/>
              </a:rPr>
              <a:t>“05”,</a:t>
            </a:r>
            <a:r>
              <a:rPr sz="2950" spc="-5" dirty="0">
                <a:solidFill>
                  <a:srgbClr val="2E7787"/>
                </a:solidFill>
                <a:latin typeface="Arial"/>
                <a:cs typeface="Arial"/>
              </a:rPr>
              <a:t> </a:t>
            </a:r>
            <a:r>
              <a:rPr sz="2950" dirty="0">
                <a:solidFill>
                  <a:srgbClr val="2E7787"/>
                </a:solidFill>
                <a:latin typeface="Arial"/>
                <a:cs typeface="Arial"/>
              </a:rPr>
              <a:t>σημαίνει</a:t>
            </a:r>
            <a:r>
              <a:rPr sz="2950" spc="-10" dirty="0">
                <a:solidFill>
                  <a:srgbClr val="2E7787"/>
                </a:solidFill>
                <a:latin typeface="Arial"/>
                <a:cs typeface="Arial"/>
              </a:rPr>
              <a:t> </a:t>
            </a:r>
            <a:r>
              <a:rPr sz="2950" dirty="0">
                <a:solidFill>
                  <a:srgbClr val="2E7787"/>
                </a:solidFill>
                <a:latin typeface="Arial"/>
                <a:cs typeface="Arial"/>
              </a:rPr>
              <a:t>ότι</a:t>
            </a:r>
            <a:r>
              <a:rPr sz="2950" spc="-5" dirty="0">
                <a:solidFill>
                  <a:srgbClr val="2E7787"/>
                </a:solidFill>
                <a:latin typeface="Arial"/>
                <a:cs typeface="Arial"/>
              </a:rPr>
              <a:t> </a:t>
            </a:r>
            <a:r>
              <a:rPr sz="2950" dirty="0">
                <a:solidFill>
                  <a:srgbClr val="2E7787"/>
                </a:solidFill>
                <a:latin typeface="Arial"/>
                <a:cs typeface="Arial"/>
              </a:rPr>
              <a:t>ο</a:t>
            </a:r>
            <a:r>
              <a:rPr sz="2950" spc="-5" dirty="0">
                <a:solidFill>
                  <a:srgbClr val="2E7787"/>
                </a:solidFill>
                <a:latin typeface="Arial"/>
                <a:cs typeface="Arial"/>
              </a:rPr>
              <a:t> </a:t>
            </a:r>
            <a:r>
              <a:rPr sz="2950" spc="-10" dirty="0">
                <a:solidFill>
                  <a:srgbClr val="2E7787"/>
                </a:solidFill>
                <a:latin typeface="Arial"/>
                <a:cs typeface="Arial"/>
              </a:rPr>
              <a:t>εκλογέας </a:t>
            </a:r>
            <a:r>
              <a:rPr sz="2950" dirty="0">
                <a:solidFill>
                  <a:srgbClr val="2E7787"/>
                </a:solidFill>
                <a:latin typeface="Arial"/>
                <a:cs typeface="Arial"/>
              </a:rPr>
              <a:t>είναι</a:t>
            </a:r>
            <a:r>
              <a:rPr sz="2950" spc="-20" dirty="0">
                <a:solidFill>
                  <a:srgbClr val="2E7787"/>
                </a:solidFill>
                <a:latin typeface="Arial"/>
                <a:cs typeface="Arial"/>
              </a:rPr>
              <a:t> </a:t>
            </a:r>
            <a:r>
              <a:rPr sz="2950" dirty="0">
                <a:solidFill>
                  <a:srgbClr val="2E7787"/>
                </a:solidFill>
                <a:latin typeface="Arial"/>
                <a:cs typeface="Arial"/>
              </a:rPr>
              <a:t>κάτοχος</a:t>
            </a:r>
            <a:r>
              <a:rPr sz="2950" spc="-5" dirty="0">
                <a:solidFill>
                  <a:srgbClr val="2E7787"/>
                </a:solidFill>
                <a:latin typeface="Arial"/>
                <a:cs typeface="Arial"/>
              </a:rPr>
              <a:t> </a:t>
            </a:r>
            <a:r>
              <a:rPr sz="2950" dirty="0">
                <a:solidFill>
                  <a:srgbClr val="2E7787"/>
                </a:solidFill>
                <a:latin typeface="Arial"/>
                <a:cs typeface="Arial"/>
              </a:rPr>
              <a:t>νέας</a:t>
            </a:r>
            <a:r>
              <a:rPr sz="2950" spc="-5" dirty="0">
                <a:solidFill>
                  <a:srgbClr val="2E7787"/>
                </a:solidFill>
                <a:latin typeface="Arial"/>
                <a:cs typeface="Arial"/>
              </a:rPr>
              <a:t> </a:t>
            </a:r>
            <a:r>
              <a:rPr sz="2950" dirty="0">
                <a:solidFill>
                  <a:srgbClr val="2E7787"/>
                </a:solidFill>
                <a:latin typeface="Arial"/>
                <a:cs typeface="Arial"/>
              </a:rPr>
              <a:t>κυπριακής</a:t>
            </a:r>
            <a:r>
              <a:rPr sz="2950" spc="10" dirty="0">
                <a:solidFill>
                  <a:srgbClr val="2E7787"/>
                </a:solidFill>
                <a:latin typeface="Arial"/>
                <a:cs typeface="Arial"/>
              </a:rPr>
              <a:t> </a:t>
            </a:r>
            <a:r>
              <a:rPr sz="2950" dirty="0">
                <a:solidFill>
                  <a:srgbClr val="2E7787"/>
                </a:solidFill>
                <a:latin typeface="Arial"/>
                <a:cs typeface="Arial"/>
              </a:rPr>
              <a:t>πολιτικής</a:t>
            </a:r>
            <a:r>
              <a:rPr sz="2950" spc="-20" dirty="0">
                <a:solidFill>
                  <a:srgbClr val="2E7787"/>
                </a:solidFill>
                <a:latin typeface="Arial"/>
                <a:cs typeface="Arial"/>
              </a:rPr>
              <a:t> </a:t>
            </a:r>
            <a:r>
              <a:rPr sz="2950" dirty="0">
                <a:solidFill>
                  <a:srgbClr val="2E7787"/>
                </a:solidFill>
                <a:latin typeface="Arial"/>
                <a:cs typeface="Arial"/>
              </a:rPr>
              <a:t>ταυτότητας</a:t>
            </a:r>
            <a:r>
              <a:rPr sz="2950" spc="-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μπορεί</a:t>
            </a:r>
            <a:r>
              <a:rPr sz="2950" spc="-15"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ψηφίσει</a:t>
            </a:r>
            <a:r>
              <a:rPr sz="2950" spc="-25" dirty="0">
                <a:solidFill>
                  <a:srgbClr val="2E7787"/>
                </a:solidFill>
                <a:latin typeface="Arial"/>
                <a:cs typeface="Arial"/>
              </a:rPr>
              <a:t> </a:t>
            </a:r>
            <a:r>
              <a:rPr sz="2950" dirty="0">
                <a:solidFill>
                  <a:srgbClr val="2E7787"/>
                </a:solidFill>
                <a:latin typeface="Arial"/>
                <a:cs typeface="Arial"/>
              </a:rPr>
              <a:t>μόνο</a:t>
            </a:r>
            <a:r>
              <a:rPr sz="2950" spc="-5"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την</a:t>
            </a:r>
            <a:r>
              <a:rPr sz="2950" spc="-20" dirty="0">
                <a:solidFill>
                  <a:srgbClr val="2E7787"/>
                </a:solidFill>
                <a:latin typeface="Arial"/>
                <a:cs typeface="Arial"/>
              </a:rPr>
              <a:t> </a:t>
            </a:r>
            <a:r>
              <a:rPr sz="2950" dirty="0">
                <a:solidFill>
                  <a:srgbClr val="2E7787"/>
                </a:solidFill>
                <a:latin typeface="Arial"/>
                <a:cs typeface="Arial"/>
              </a:rPr>
              <a:t>παρουσίαση</a:t>
            </a:r>
            <a:r>
              <a:rPr sz="2950" spc="15" dirty="0">
                <a:solidFill>
                  <a:srgbClr val="2E7787"/>
                </a:solidFill>
                <a:latin typeface="Arial"/>
                <a:cs typeface="Arial"/>
              </a:rPr>
              <a:t> </a:t>
            </a:r>
            <a:r>
              <a:rPr sz="2950" spc="-25" dirty="0">
                <a:solidFill>
                  <a:srgbClr val="2E7787"/>
                </a:solidFill>
                <a:latin typeface="Arial"/>
                <a:cs typeface="Arial"/>
              </a:rPr>
              <a:t>της </a:t>
            </a:r>
            <a:r>
              <a:rPr sz="2950" dirty="0">
                <a:solidFill>
                  <a:srgbClr val="2E7787"/>
                </a:solidFill>
                <a:latin typeface="Arial"/>
                <a:cs typeface="Arial"/>
              </a:rPr>
              <a:t>ταυτότητας</a:t>
            </a:r>
            <a:r>
              <a:rPr sz="2950" spc="-10" dirty="0">
                <a:solidFill>
                  <a:srgbClr val="2E7787"/>
                </a:solidFill>
                <a:latin typeface="Arial"/>
                <a:cs typeface="Arial"/>
              </a:rPr>
              <a:t> αυτής</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Δικαίωμα</a:t>
            </a:r>
            <a:r>
              <a:rPr spc="285" dirty="0"/>
              <a:t> </a:t>
            </a:r>
            <a:r>
              <a:rPr spc="65" dirty="0"/>
              <a:t>ψήφου</a:t>
            </a:r>
            <a:r>
              <a:rPr spc="285" dirty="0"/>
              <a:t> </a:t>
            </a:r>
            <a:r>
              <a:rPr dirty="0"/>
              <a:t>&amp;</a:t>
            </a:r>
            <a:r>
              <a:rPr spc="245" dirty="0"/>
              <a:t> </a:t>
            </a:r>
            <a:r>
              <a:rPr spc="75" dirty="0"/>
              <a:t>έγγραφα</a:t>
            </a:r>
            <a:r>
              <a:rPr spc="295" dirty="0"/>
              <a:t> </a:t>
            </a:r>
            <a:r>
              <a:rPr spc="80" dirty="0"/>
              <a:t>άσκησης</a:t>
            </a:r>
            <a:r>
              <a:rPr spc="280" dirty="0"/>
              <a:t> </a:t>
            </a:r>
            <a:r>
              <a:rPr spc="65" dirty="0"/>
              <a:t>εκλογικού</a:t>
            </a:r>
            <a:r>
              <a:rPr spc="285" dirty="0"/>
              <a:t> </a:t>
            </a:r>
            <a:r>
              <a:rPr spc="60" dirty="0"/>
              <a:t>δικαιώματος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2996286"/>
            <a:ext cx="12023725" cy="4855210"/>
          </a:xfrm>
          <a:prstGeom prst="rect">
            <a:avLst/>
          </a:prstGeom>
        </p:spPr>
        <p:txBody>
          <a:bodyPr vert="horz" wrap="square" lIns="0" tIns="12700" rIns="0" bIns="0" rtlCol="0">
            <a:spAutoFit/>
          </a:bodyPr>
          <a:lstStyle/>
          <a:p>
            <a:pPr marL="12700" marR="127635">
              <a:lnSpc>
                <a:spcPct val="120000"/>
              </a:lnSpc>
              <a:spcBef>
                <a:spcPts val="100"/>
              </a:spcBef>
            </a:pPr>
            <a:r>
              <a:rPr sz="3300" b="1" dirty="0">
                <a:solidFill>
                  <a:srgbClr val="2E7787"/>
                </a:solidFill>
                <a:latin typeface="Arial"/>
                <a:cs typeface="Arial"/>
              </a:rPr>
              <a:t>Κοινοτικοί</a:t>
            </a:r>
            <a:r>
              <a:rPr sz="3300" b="1" spc="-75" dirty="0">
                <a:solidFill>
                  <a:srgbClr val="2E7787"/>
                </a:solidFill>
                <a:latin typeface="Arial"/>
                <a:cs typeface="Arial"/>
              </a:rPr>
              <a:t> </a:t>
            </a:r>
            <a:r>
              <a:rPr sz="3300" b="1" dirty="0">
                <a:solidFill>
                  <a:srgbClr val="2E7787"/>
                </a:solidFill>
                <a:latin typeface="Arial"/>
                <a:cs typeface="Arial"/>
              </a:rPr>
              <a:t>εκλογείς</a:t>
            </a:r>
            <a:r>
              <a:rPr sz="3300" b="1" spc="-75" dirty="0">
                <a:solidFill>
                  <a:srgbClr val="2E7787"/>
                </a:solidFill>
                <a:latin typeface="Arial"/>
                <a:cs typeface="Arial"/>
              </a:rPr>
              <a:t> </a:t>
            </a:r>
            <a:r>
              <a:rPr sz="3300" b="1" dirty="0">
                <a:solidFill>
                  <a:srgbClr val="2E7787"/>
                </a:solidFill>
                <a:latin typeface="Arial"/>
                <a:cs typeface="Arial"/>
              </a:rPr>
              <a:t>για</a:t>
            </a:r>
            <a:r>
              <a:rPr sz="3300" b="1" spc="-65" dirty="0">
                <a:solidFill>
                  <a:srgbClr val="2E7787"/>
                </a:solidFill>
                <a:latin typeface="Arial"/>
                <a:cs typeface="Arial"/>
              </a:rPr>
              <a:t> </a:t>
            </a:r>
            <a:r>
              <a:rPr sz="3300" b="1" dirty="0">
                <a:solidFill>
                  <a:srgbClr val="2E7787"/>
                </a:solidFill>
                <a:latin typeface="Arial"/>
                <a:cs typeface="Arial"/>
              </a:rPr>
              <a:t>τις</a:t>
            </a:r>
            <a:r>
              <a:rPr sz="3300" b="1" spc="-75" dirty="0">
                <a:solidFill>
                  <a:srgbClr val="2E7787"/>
                </a:solidFill>
                <a:latin typeface="Arial"/>
                <a:cs typeface="Arial"/>
              </a:rPr>
              <a:t> </a:t>
            </a:r>
            <a:r>
              <a:rPr sz="3300" b="1" dirty="0">
                <a:solidFill>
                  <a:srgbClr val="2E7787"/>
                </a:solidFill>
                <a:latin typeface="Arial"/>
                <a:cs typeface="Arial"/>
              </a:rPr>
              <a:t>εκλογές</a:t>
            </a:r>
            <a:r>
              <a:rPr sz="3300" b="1" spc="-75" dirty="0">
                <a:solidFill>
                  <a:srgbClr val="2E7787"/>
                </a:solidFill>
                <a:latin typeface="Arial"/>
                <a:cs typeface="Arial"/>
              </a:rPr>
              <a:t> </a:t>
            </a:r>
            <a:r>
              <a:rPr sz="3300" b="1" dirty="0">
                <a:solidFill>
                  <a:srgbClr val="2E7787"/>
                </a:solidFill>
                <a:latin typeface="Arial"/>
                <a:cs typeface="Arial"/>
              </a:rPr>
              <a:t>Μελών</a:t>
            </a:r>
            <a:r>
              <a:rPr sz="3300" b="1" spc="-55" dirty="0">
                <a:solidFill>
                  <a:srgbClr val="2E7787"/>
                </a:solidFill>
                <a:latin typeface="Arial"/>
                <a:cs typeface="Arial"/>
              </a:rPr>
              <a:t> </a:t>
            </a:r>
            <a:r>
              <a:rPr sz="3300" b="1" dirty="0">
                <a:solidFill>
                  <a:srgbClr val="2E7787"/>
                </a:solidFill>
                <a:latin typeface="Arial"/>
                <a:cs typeface="Arial"/>
              </a:rPr>
              <a:t>του</a:t>
            </a:r>
            <a:r>
              <a:rPr sz="3300" b="1" spc="-75" dirty="0">
                <a:solidFill>
                  <a:srgbClr val="2E7787"/>
                </a:solidFill>
                <a:latin typeface="Arial"/>
                <a:cs typeface="Arial"/>
              </a:rPr>
              <a:t> </a:t>
            </a:r>
            <a:r>
              <a:rPr sz="3300" b="1" spc="-10" dirty="0">
                <a:solidFill>
                  <a:srgbClr val="2E7787"/>
                </a:solidFill>
                <a:latin typeface="Arial"/>
                <a:cs typeface="Arial"/>
              </a:rPr>
              <a:t>Ευρωπαϊκού Κοινοβουλίου</a:t>
            </a:r>
            <a:endParaRPr sz="3300">
              <a:latin typeface="Arial"/>
              <a:cs typeface="Arial"/>
            </a:endParaRPr>
          </a:p>
          <a:p>
            <a:pPr marL="12700" marR="5080">
              <a:lnSpc>
                <a:spcPct val="121300"/>
              </a:lnSpc>
              <a:spcBef>
                <a:spcPts val="1505"/>
              </a:spcBef>
            </a:pPr>
            <a:r>
              <a:rPr sz="3100" dirty="0">
                <a:solidFill>
                  <a:srgbClr val="2E7787"/>
                </a:solidFill>
                <a:latin typeface="Arial"/>
                <a:cs typeface="Arial"/>
              </a:rPr>
              <a:t>Το</a:t>
            </a:r>
            <a:r>
              <a:rPr sz="3100" spc="60" dirty="0">
                <a:solidFill>
                  <a:srgbClr val="2E7787"/>
                </a:solidFill>
                <a:latin typeface="Arial"/>
                <a:cs typeface="Arial"/>
              </a:rPr>
              <a:t> </a:t>
            </a:r>
            <a:r>
              <a:rPr sz="3100" dirty="0">
                <a:solidFill>
                  <a:srgbClr val="2E7787"/>
                </a:solidFill>
                <a:latin typeface="Arial"/>
                <a:cs typeface="Arial"/>
              </a:rPr>
              <a:t>έγγραφο</a:t>
            </a:r>
            <a:r>
              <a:rPr sz="3100" spc="70" dirty="0">
                <a:solidFill>
                  <a:srgbClr val="2E7787"/>
                </a:solidFill>
                <a:latin typeface="Arial"/>
                <a:cs typeface="Arial"/>
              </a:rPr>
              <a:t> </a:t>
            </a:r>
            <a:r>
              <a:rPr sz="3100" dirty="0">
                <a:solidFill>
                  <a:srgbClr val="2E7787"/>
                </a:solidFill>
                <a:latin typeface="Arial"/>
                <a:cs typeface="Arial"/>
              </a:rPr>
              <a:t>βάσει</a:t>
            </a:r>
            <a:r>
              <a:rPr sz="3100" spc="70" dirty="0">
                <a:solidFill>
                  <a:srgbClr val="2E7787"/>
                </a:solidFill>
                <a:latin typeface="Arial"/>
                <a:cs typeface="Arial"/>
              </a:rPr>
              <a:t> </a:t>
            </a:r>
            <a:r>
              <a:rPr sz="3100" dirty="0">
                <a:solidFill>
                  <a:srgbClr val="2E7787"/>
                </a:solidFill>
                <a:latin typeface="Arial"/>
                <a:cs typeface="Arial"/>
              </a:rPr>
              <a:t>του</a:t>
            </a:r>
            <a:r>
              <a:rPr sz="3100" spc="70" dirty="0">
                <a:solidFill>
                  <a:srgbClr val="2E7787"/>
                </a:solidFill>
                <a:latin typeface="Arial"/>
                <a:cs typeface="Arial"/>
              </a:rPr>
              <a:t> </a:t>
            </a:r>
            <a:r>
              <a:rPr sz="3100" dirty="0">
                <a:solidFill>
                  <a:srgbClr val="2E7787"/>
                </a:solidFill>
                <a:latin typeface="Arial"/>
                <a:cs typeface="Arial"/>
              </a:rPr>
              <a:t>οποίου</a:t>
            </a:r>
            <a:r>
              <a:rPr sz="3100" spc="70" dirty="0">
                <a:solidFill>
                  <a:srgbClr val="2E7787"/>
                </a:solidFill>
                <a:latin typeface="Arial"/>
                <a:cs typeface="Arial"/>
              </a:rPr>
              <a:t> </a:t>
            </a:r>
            <a:r>
              <a:rPr sz="3100" dirty="0">
                <a:solidFill>
                  <a:srgbClr val="2E7787"/>
                </a:solidFill>
                <a:latin typeface="Arial"/>
                <a:cs typeface="Arial"/>
              </a:rPr>
              <a:t>έχουν</a:t>
            </a:r>
            <a:r>
              <a:rPr sz="3100" spc="75" dirty="0">
                <a:solidFill>
                  <a:srgbClr val="2E7787"/>
                </a:solidFill>
                <a:latin typeface="Arial"/>
                <a:cs typeface="Arial"/>
              </a:rPr>
              <a:t> </a:t>
            </a:r>
            <a:r>
              <a:rPr sz="3100" dirty="0">
                <a:solidFill>
                  <a:srgbClr val="2E7787"/>
                </a:solidFill>
                <a:latin typeface="Arial"/>
                <a:cs typeface="Arial"/>
              </a:rPr>
              <a:t>εγγραφεί</a:t>
            </a:r>
            <a:r>
              <a:rPr sz="3100" spc="70" dirty="0">
                <a:solidFill>
                  <a:srgbClr val="2E7787"/>
                </a:solidFill>
                <a:latin typeface="Arial"/>
                <a:cs typeface="Arial"/>
              </a:rPr>
              <a:t> </a:t>
            </a:r>
            <a:r>
              <a:rPr sz="3100" dirty="0">
                <a:solidFill>
                  <a:srgbClr val="2E7787"/>
                </a:solidFill>
                <a:latin typeface="Arial"/>
                <a:cs typeface="Arial"/>
              </a:rPr>
              <a:t>στον</a:t>
            </a:r>
            <a:r>
              <a:rPr sz="3100" spc="70" dirty="0">
                <a:solidFill>
                  <a:srgbClr val="2E7787"/>
                </a:solidFill>
                <a:latin typeface="Arial"/>
                <a:cs typeface="Arial"/>
              </a:rPr>
              <a:t> </a:t>
            </a:r>
            <a:r>
              <a:rPr sz="3100" dirty="0">
                <a:solidFill>
                  <a:srgbClr val="2E7787"/>
                </a:solidFill>
                <a:latin typeface="Arial"/>
                <a:cs typeface="Arial"/>
              </a:rPr>
              <a:t>αντίστοιχο</a:t>
            </a:r>
            <a:r>
              <a:rPr sz="3100" spc="60" dirty="0">
                <a:solidFill>
                  <a:srgbClr val="2E7787"/>
                </a:solidFill>
                <a:latin typeface="Arial"/>
                <a:cs typeface="Arial"/>
              </a:rPr>
              <a:t> </a:t>
            </a:r>
            <a:r>
              <a:rPr sz="3100" spc="-10" dirty="0">
                <a:solidFill>
                  <a:srgbClr val="2E7787"/>
                </a:solidFill>
                <a:latin typeface="Arial"/>
                <a:cs typeface="Arial"/>
              </a:rPr>
              <a:t>ειδικό </a:t>
            </a:r>
            <a:r>
              <a:rPr sz="3100" dirty="0">
                <a:solidFill>
                  <a:srgbClr val="2E7787"/>
                </a:solidFill>
                <a:latin typeface="Arial"/>
                <a:cs typeface="Arial"/>
              </a:rPr>
              <a:t>εκλογικό</a:t>
            </a:r>
            <a:r>
              <a:rPr sz="3100" spc="105" dirty="0">
                <a:solidFill>
                  <a:srgbClr val="2E7787"/>
                </a:solidFill>
                <a:latin typeface="Arial"/>
                <a:cs typeface="Arial"/>
              </a:rPr>
              <a:t> </a:t>
            </a:r>
            <a:r>
              <a:rPr sz="3100" spc="-10" dirty="0">
                <a:solidFill>
                  <a:srgbClr val="2E7787"/>
                </a:solidFill>
                <a:latin typeface="Arial"/>
                <a:cs typeface="Arial"/>
              </a:rPr>
              <a:t>κατάλογο</a:t>
            </a:r>
            <a:endParaRPr sz="3100">
              <a:latin typeface="Arial"/>
              <a:cs typeface="Arial"/>
            </a:endParaRPr>
          </a:p>
          <a:p>
            <a:pPr>
              <a:lnSpc>
                <a:spcPct val="100000"/>
              </a:lnSpc>
            </a:pPr>
            <a:endParaRPr sz="3100">
              <a:latin typeface="Arial"/>
              <a:cs typeface="Arial"/>
            </a:endParaRPr>
          </a:p>
          <a:p>
            <a:pPr>
              <a:lnSpc>
                <a:spcPct val="100000"/>
              </a:lnSpc>
              <a:spcBef>
                <a:spcPts val="1140"/>
              </a:spcBef>
            </a:pPr>
            <a:endParaRPr sz="3100">
              <a:latin typeface="Arial"/>
              <a:cs typeface="Arial"/>
            </a:endParaRPr>
          </a:p>
          <a:p>
            <a:pPr marL="12700">
              <a:lnSpc>
                <a:spcPct val="100000"/>
              </a:lnSpc>
            </a:pPr>
            <a:r>
              <a:rPr sz="3100" dirty="0">
                <a:solidFill>
                  <a:srgbClr val="2E7787"/>
                </a:solidFill>
                <a:latin typeface="Arial"/>
                <a:cs typeface="Arial"/>
              </a:rPr>
              <a:t>2.</a:t>
            </a:r>
            <a:r>
              <a:rPr sz="3100" spc="415" dirty="0">
                <a:solidFill>
                  <a:srgbClr val="2E7787"/>
                </a:solidFill>
                <a:latin typeface="Arial"/>
                <a:cs typeface="Arial"/>
              </a:rPr>
              <a:t> </a:t>
            </a:r>
            <a:r>
              <a:rPr sz="3100" u="sng" dirty="0">
                <a:solidFill>
                  <a:srgbClr val="2E7787"/>
                </a:solidFill>
                <a:uFill>
                  <a:solidFill>
                    <a:srgbClr val="2E7787"/>
                  </a:solidFill>
                </a:uFill>
                <a:latin typeface="Arial"/>
                <a:cs typeface="Arial"/>
              </a:rPr>
              <a:t>Έντυπο</a:t>
            </a:r>
            <a:r>
              <a:rPr sz="3100" u="sng" spc="35" dirty="0">
                <a:solidFill>
                  <a:srgbClr val="2E7787"/>
                </a:solidFill>
                <a:uFill>
                  <a:solidFill>
                    <a:srgbClr val="2E7787"/>
                  </a:solidFill>
                </a:uFill>
                <a:latin typeface="Arial"/>
                <a:cs typeface="Arial"/>
              </a:rPr>
              <a:t> </a:t>
            </a:r>
            <a:r>
              <a:rPr sz="3100" u="sng" spc="-20" dirty="0">
                <a:solidFill>
                  <a:srgbClr val="2E7787"/>
                </a:solidFill>
                <a:uFill>
                  <a:solidFill>
                    <a:srgbClr val="2E7787"/>
                  </a:solidFill>
                </a:uFill>
                <a:latin typeface="Arial"/>
                <a:cs typeface="Arial"/>
              </a:rPr>
              <a:t>MEU1</a:t>
            </a:r>
            <a:endParaRPr sz="3100">
              <a:latin typeface="Arial"/>
              <a:cs typeface="Arial"/>
            </a:endParaRPr>
          </a:p>
          <a:p>
            <a:pPr marL="452120">
              <a:lnSpc>
                <a:spcPct val="100000"/>
              </a:lnSpc>
              <a:spcBef>
                <a:spcPts val="2280"/>
              </a:spcBef>
            </a:pPr>
            <a:r>
              <a:rPr sz="3100" dirty="0">
                <a:solidFill>
                  <a:srgbClr val="2E7787"/>
                </a:solidFill>
                <a:latin typeface="Arial"/>
                <a:cs typeface="Arial"/>
              </a:rPr>
              <a:t>Στον</a:t>
            </a:r>
            <a:r>
              <a:rPr sz="3100" spc="55" dirty="0">
                <a:solidFill>
                  <a:srgbClr val="2E7787"/>
                </a:solidFill>
                <a:latin typeface="Arial"/>
                <a:cs typeface="Arial"/>
              </a:rPr>
              <a:t> </a:t>
            </a:r>
            <a:r>
              <a:rPr sz="3100" dirty="0">
                <a:solidFill>
                  <a:srgbClr val="2E7787"/>
                </a:solidFill>
                <a:latin typeface="Arial"/>
                <a:cs typeface="Arial"/>
              </a:rPr>
              <a:t>εκλογικό</a:t>
            </a:r>
            <a:r>
              <a:rPr sz="3100" spc="45" dirty="0">
                <a:solidFill>
                  <a:srgbClr val="2E7787"/>
                </a:solidFill>
                <a:latin typeface="Arial"/>
                <a:cs typeface="Arial"/>
              </a:rPr>
              <a:t> </a:t>
            </a:r>
            <a:r>
              <a:rPr sz="3100" dirty="0">
                <a:solidFill>
                  <a:srgbClr val="2E7787"/>
                </a:solidFill>
                <a:latin typeface="Arial"/>
                <a:cs typeface="Arial"/>
              </a:rPr>
              <a:t>κατάλογο</a:t>
            </a:r>
            <a:r>
              <a:rPr sz="3100" spc="50" dirty="0">
                <a:solidFill>
                  <a:srgbClr val="2E7787"/>
                </a:solidFill>
                <a:latin typeface="Arial"/>
                <a:cs typeface="Arial"/>
              </a:rPr>
              <a:t> </a:t>
            </a:r>
            <a:r>
              <a:rPr sz="3100" dirty="0">
                <a:solidFill>
                  <a:srgbClr val="2E7787"/>
                </a:solidFill>
                <a:latin typeface="Arial"/>
                <a:cs typeface="Arial"/>
              </a:rPr>
              <a:t>θα</a:t>
            </a:r>
            <a:r>
              <a:rPr sz="3100" spc="70" dirty="0">
                <a:solidFill>
                  <a:srgbClr val="2E7787"/>
                </a:solidFill>
                <a:latin typeface="Arial"/>
                <a:cs typeface="Arial"/>
              </a:rPr>
              <a:t> </a:t>
            </a:r>
            <a:r>
              <a:rPr sz="3100" dirty="0">
                <a:solidFill>
                  <a:srgbClr val="2E7787"/>
                </a:solidFill>
                <a:latin typeface="Arial"/>
                <a:cs typeface="Arial"/>
              </a:rPr>
              <a:t>αναφέρεται</a:t>
            </a:r>
            <a:r>
              <a:rPr sz="3100" spc="80" dirty="0">
                <a:solidFill>
                  <a:srgbClr val="2E7787"/>
                </a:solidFill>
                <a:latin typeface="Arial"/>
                <a:cs typeface="Arial"/>
              </a:rPr>
              <a:t> </a:t>
            </a:r>
            <a:r>
              <a:rPr sz="3100" dirty="0">
                <a:solidFill>
                  <a:srgbClr val="2E7787"/>
                </a:solidFill>
                <a:latin typeface="Arial"/>
                <a:cs typeface="Arial"/>
              </a:rPr>
              <a:t>με</a:t>
            </a:r>
            <a:r>
              <a:rPr sz="3100" spc="60" dirty="0">
                <a:solidFill>
                  <a:srgbClr val="2E7787"/>
                </a:solidFill>
                <a:latin typeface="Arial"/>
                <a:cs typeface="Arial"/>
              </a:rPr>
              <a:t> </a:t>
            </a:r>
            <a:r>
              <a:rPr sz="3100" dirty="0">
                <a:solidFill>
                  <a:srgbClr val="2E7787"/>
                </a:solidFill>
                <a:latin typeface="Arial"/>
                <a:cs typeface="Arial"/>
              </a:rPr>
              <a:t>το</a:t>
            </a:r>
            <a:r>
              <a:rPr sz="3100" spc="75" dirty="0">
                <a:solidFill>
                  <a:srgbClr val="2E7787"/>
                </a:solidFill>
                <a:latin typeface="Arial"/>
                <a:cs typeface="Arial"/>
              </a:rPr>
              <a:t> </a:t>
            </a:r>
            <a:r>
              <a:rPr sz="3100" dirty="0">
                <a:solidFill>
                  <a:srgbClr val="2E7787"/>
                </a:solidFill>
                <a:latin typeface="Arial"/>
                <a:cs typeface="Arial"/>
              </a:rPr>
              <a:t>πρόθεμα</a:t>
            </a:r>
            <a:r>
              <a:rPr sz="3100" spc="70" dirty="0">
                <a:solidFill>
                  <a:srgbClr val="2E7787"/>
                </a:solidFill>
                <a:latin typeface="Arial"/>
                <a:cs typeface="Arial"/>
              </a:rPr>
              <a:t> </a:t>
            </a:r>
            <a:r>
              <a:rPr sz="3100" spc="-20" dirty="0">
                <a:solidFill>
                  <a:srgbClr val="2E7787"/>
                </a:solidFill>
                <a:latin typeface="Arial"/>
                <a:cs typeface="Arial"/>
              </a:rPr>
              <a:t>“05”</a:t>
            </a:r>
            <a:endParaRPr sz="310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Δικαίωμα</a:t>
            </a:r>
            <a:r>
              <a:rPr spc="285" dirty="0"/>
              <a:t> </a:t>
            </a:r>
            <a:r>
              <a:rPr spc="65" dirty="0"/>
              <a:t>ψήφου</a:t>
            </a:r>
            <a:r>
              <a:rPr spc="285" dirty="0"/>
              <a:t> </a:t>
            </a:r>
            <a:r>
              <a:rPr dirty="0"/>
              <a:t>&amp;</a:t>
            </a:r>
            <a:r>
              <a:rPr spc="245" dirty="0"/>
              <a:t> </a:t>
            </a:r>
            <a:r>
              <a:rPr spc="75" dirty="0"/>
              <a:t>έγγραφα</a:t>
            </a:r>
            <a:r>
              <a:rPr spc="295" dirty="0"/>
              <a:t> </a:t>
            </a:r>
            <a:r>
              <a:rPr spc="80" dirty="0"/>
              <a:t>άσκησης</a:t>
            </a:r>
            <a:r>
              <a:rPr spc="280" dirty="0"/>
              <a:t> </a:t>
            </a:r>
            <a:r>
              <a:rPr spc="65" dirty="0"/>
              <a:t>εκλογικού</a:t>
            </a:r>
            <a:r>
              <a:rPr spc="285" dirty="0"/>
              <a:t> </a:t>
            </a:r>
            <a:r>
              <a:rPr spc="60" dirty="0"/>
              <a:t>δικαιώματος</a:t>
            </a:r>
          </a:p>
        </p:txBody>
      </p:sp>
      <p:grpSp>
        <p:nvGrpSpPr>
          <p:cNvPr id="4" name="object 4"/>
          <p:cNvGrpSpPr/>
          <p:nvPr/>
        </p:nvGrpSpPr>
        <p:grpSpPr>
          <a:xfrm>
            <a:off x="14132498" y="1779883"/>
            <a:ext cx="5296535" cy="7385050"/>
            <a:chOff x="14132498" y="1779883"/>
            <a:chExt cx="5296535" cy="7385050"/>
          </a:xfrm>
        </p:grpSpPr>
        <p:pic>
          <p:nvPicPr>
            <p:cNvPr id="5" name="object 5"/>
            <p:cNvPicPr/>
            <p:nvPr/>
          </p:nvPicPr>
          <p:blipFill>
            <a:blip r:embed="rId2" cstate="print"/>
            <a:stretch>
              <a:fillRect/>
            </a:stretch>
          </p:blipFill>
          <p:spPr>
            <a:xfrm>
              <a:off x="14132498" y="1779883"/>
              <a:ext cx="5296493" cy="7384611"/>
            </a:xfrm>
            <a:prstGeom prst="rect">
              <a:avLst/>
            </a:prstGeom>
          </p:spPr>
        </p:pic>
        <p:pic>
          <p:nvPicPr>
            <p:cNvPr id="6" name="object 6"/>
            <p:cNvPicPr/>
            <p:nvPr/>
          </p:nvPicPr>
          <p:blipFill>
            <a:blip r:embed="rId3" cstate="print"/>
            <a:stretch>
              <a:fillRect/>
            </a:stretch>
          </p:blipFill>
          <p:spPr>
            <a:xfrm>
              <a:off x="14361866" y="2009153"/>
              <a:ext cx="4865192" cy="6953505"/>
            </a:xfrm>
            <a:prstGeom prst="rect">
              <a:avLst/>
            </a:prstGeom>
          </p:spPr>
        </p:pic>
        <p:sp>
          <p:nvSpPr>
            <p:cNvPr id="7" name="object 7"/>
            <p:cNvSpPr/>
            <p:nvPr/>
          </p:nvSpPr>
          <p:spPr>
            <a:xfrm>
              <a:off x="14325217" y="1972505"/>
              <a:ext cx="4939030" cy="7026909"/>
            </a:xfrm>
            <a:custGeom>
              <a:avLst/>
              <a:gdLst/>
              <a:ahLst/>
              <a:cxnLst/>
              <a:rect l="l" t="t" r="r" b="b"/>
              <a:pathLst>
                <a:path w="4939030" h="7026909">
                  <a:moveTo>
                    <a:pt x="847094" y="0"/>
                  </a:moveTo>
                  <a:lnTo>
                    <a:pt x="4938488" y="0"/>
                  </a:lnTo>
                  <a:lnTo>
                    <a:pt x="4938488" y="6179707"/>
                  </a:lnTo>
                  <a:lnTo>
                    <a:pt x="4937441" y="6222847"/>
                  </a:lnTo>
                  <a:lnTo>
                    <a:pt x="4934090" y="6265882"/>
                  </a:lnTo>
                  <a:lnTo>
                    <a:pt x="4928750" y="6308289"/>
                  </a:lnTo>
                  <a:lnTo>
                    <a:pt x="4921211" y="6350487"/>
                  </a:lnTo>
                  <a:lnTo>
                    <a:pt x="4900374" y="6431322"/>
                  </a:lnTo>
                  <a:lnTo>
                    <a:pt x="4871893" y="6509225"/>
                  </a:lnTo>
                  <a:lnTo>
                    <a:pt x="4836187" y="6583255"/>
                  </a:lnTo>
                  <a:lnTo>
                    <a:pt x="4793780" y="6653200"/>
                  </a:lnTo>
                  <a:lnTo>
                    <a:pt x="4744986" y="6718434"/>
                  </a:lnTo>
                  <a:lnTo>
                    <a:pt x="4690328" y="6778641"/>
                  </a:lnTo>
                  <a:lnTo>
                    <a:pt x="4630120" y="6833299"/>
                  </a:lnTo>
                  <a:lnTo>
                    <a:pt x="4564887" y="6882094"/>
                  </a:lnTo>
                  <a:lnTo>
                    <a:pt x="4494941" y="6924501"/>
                  </a:lnTo>
                  <a:lnTo>
                    <a:pt x="4420912" y="6960206"/>
                  </a:lnTo>
                  <a:lnTo>
                    <a:pt x="4343009" y="6988687"/>
                  </a:lnTo>
                  <a:lnTo>
                    <a:pt x="4262173" y="7009524"/>
                  </a:lnTo>
                  <a:lnTo>
                    <a:pt x="4219976" y="7017063"/>
                  </a:lnTo>
                  <a:lnTo>
                    <a:pt x="4177569" y="7022403"/>
                  </a:lnTo>
                  <a:lnTo>
                    <a:pt x="4134533" y="7025754"/>
                  </a:lnTo>
                  <a:lnTo>
                    <a:pt x="4091393" y="7026801"/>
                  </a:lnTo>
                  <a:lnTo>
                    <a:pt x="0" y="7026801"/>
                  </a:lnTo>
                  <a:lnTo>
                    <a:pt x="0" y="847094"/>
                  </a:lnTo>
                  <a:lnTo>
                    <a:pt x="1047" y="803954"/>
                  </a:lnTo>
                  <a:lnTo>
                    <a:pt x="4397" y="760919"/>
                  </a:lnTo>
                  <a:lnTo>
                    <a:pt x="9737" y="718512"/>
                  </a:lnTo>
                  <a:lnTo>
                    <a:pt x="17276" y="676314"/>
                  </a:lnTo>
                  <a:lnTo>
                    <a:pt x="38009" y="595479"/>
                  </a:lnTo>
                  <a:lnTo>
                    <a:pt x="66594" y="517575"/>
                  </a:lnTo>
                  <a:lnTo>
                    <a:pt x="102300" y="443546"/>
                  </a:lnTo>
                  <a:lnTo>
                    <a:pt x="144707" y="373601"/>
                  </a:lnTo>
                  <a:lnTo>
                    <a:pt x="193501" y="308367"/>
                  </a:lnTo>
                  <a:lnTo>
                    <a:pt x="248159" y="248159"/>
                  </a:lnTo>
                  <a:lnTo>
                    <a:pt x="308367" y="193501"/>
                  </a:lnTo>
                  <a:lnTo>
                    <a:pt x="373601" y="144707"/>
                  </a:lnTo>
                  <a:lnTo>
                    <a:pt x="443546" y="102300"/>
                  </a:lnTo>
                  <a:lnTo>
                    <a:pt x="517575" y="66594"/>
                  </a:lnTo>
                  <a:lnTo>
                    <a:pt x="595479" y="38114"/>
                  </a:lnTo>
                  <a:lnTo>
                    <a:pt x="676314" y="17276"/>
                  </a:lnTo>
                  <a:lnTo>
                    <a:pt x="718512" y="9737"/>
                  </a:lnTo>
                  <a:lnTo>
                    <a:pt x="760919" y="4397"/>
                  </a:lnTo>
                  <a:lnTo>
                    <a:pt x="803954" y="1047"/>
                  </a:lnTo>
                  <a:lnTo>
                    <a:pt x="847094" y="0"/>
                  </a:lnTo>
                  <a:close/>
                </a:path>
              </a:pathLst>
            </a:custGeom>
            <a:ln w="73296">
              <a:solidFill>
                <a:srgbClr val="FFFFFF"/>
              </a:solidFill>
            </a:ln>
          </p:spPr>
          <p:txBody>
            <a:bodyPr wrap="square" lIns="0" tIns="0" rIns="0" bIns="0" rtlCol="0"/>
            <a:lstStyle/>
            <a:p>
              <a:endParaRPr/>
            </a:p>
          </p:txBody>
        </p:sp>
      </p:grpSp>
      <p:pic>
        <p:nvPicPr>
          <p:cNvPr id="8" name="object 8"/>
          <p:cNvPicPr/>
          <p:nvPr/>
        </p:nvPicPr>
        <p:blipFill>
          <a:blip r:embed="rId4"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70902" y="7486887"/>
            <a:ext cx="4218940" cy="960755"/>
          </a:xfrm>
          <a:prstGeom prst="rect">
            <a:avLst/>
          </a:prstGeom>
        </p:spPr>
        <p:txBody>
          <a:bodyPr vert="horz" wrap="square" lIns="0" tIns="48895" rIns="0" bIns="0" rtlCol="0">
            <a:spAutoFit/>
          </a:bodyPr>
          <a:lstStyle/>
          <a:p>
            <a:pPr marL="12700" marR="5080">
              <a:lnSpc>
                <a:spcPct val="119200"/>
              </a:lnSpc>
              <a:spcBef>
                <a:spcPts val="385"/>
              </a:spcBef>
            </a:pPr>
            <a:r>
              <a:rPr sz="2850" dirty="0">
                <a:solidFill>
                  <a:srgbClr val="5E5E5E"/>
                </a:solidFill>
                <a:latin typeface="Arial"/>
                <a:cs typeface="Arial"/>
              </a:rPr>
              <a:t>Κοινοταρχών,</a:t>
            </a:r>
            <a:r>
              <a:rPr sz="2850" spc="114" dirty="0">
                <a:solidFill>
                  <a:srgbClr val="5E5E5E"/>
                </a:solidFill>
                <a:latin typeface="Arial"/>
                <a:cs typeface="Arial"/>
              </a:rPr>
              <a:t> </a:t>
            </a:r>
            <a:r>
              <a:rPr sz="1950" b="0" spc="75" dirty="0">
                <a:solidFill>
                  <a:srgbClr val="5F5F5F"/>
                </a:solidFill>
                <a:latin typeface="Roboto Light"/>
                <a:cs typeface="Roboto Light"/>
              </a:rPr>
              <a:t>που </a:t>
            </a:r>
            <a:r>
              <a:rPr sz="1950" b="0" spc="-10" dirty="0">
                <a:solidFill>
                  <a:srgbClr val="5F5F5F"/>
                </a:solidFill>
                <a:latin typeface="Roboto Light"/>
                <a:cs typeface="Roboto Light"/>
              </a:rPr>
              <a:t>εκλέγονται </a:t>
            </a:r>
            <a:r>
              <a:rPr sz="1950" b="0" spc="50" dirty="0">
                <a:solidFill>
                  <a:srgbClr val="5F5F5F"/>
                </a:solidFill>
                <a:latin typeface="Roboto Light"/>
                <a:cs typeface="Roboto Light"/>
              </a:rPr>
              <a:t>σε</a:t>
            </a:r>
            <a:r>
              <a:rPr sz="1950" b="0" spc="110" dirty="0">
                <a:solidFill>
                  <a:srgbClr val="5F5F5F"/>
                </a:solidFill>
                <a:latin typeface="Roboto Light"/>
                <a:cs typeface="Roboto Light"/>
              </a:rPr>
              <a:t> </a:t>
            </a:r>
            <a:r>
              <a:rPr sz="1950" b="0" dirty="0">
                <a:solidFill>
                  <a:srgbClr val="5F5F5F"/>
                </a:solidFill>
                <a:latin typeface="Roboto Light"/>
                <a:cs typeface="Roboto Light"/>
              </a:rPr>
              <a:t>επίπεδο</a:t>
            </a:r>
            <a:r>
              <a:rPr sz="1950" b="0" spc="120" dirty="0">
                <a:solidFill>
                  <a:srgbClr val="5F5F5F"/>
                </a:solidFill>
                <a:latin typeface="Roboto Light"/>
                <a:cs typeface="Roboto Light"/>
              </a:rPr>
              <a:t> </a:t>
            </a:r>
            <a:r>
              <a:rPr sz="1950" b="0" spc="45" dirty="0">
                <a:solidFill>
                  <a:srgbClr val="5F5F5F"/>
                </a:solidFill>
                <a:latin typeface="Roboto Light"/>
                <a:cs typeface="Roboto Light"/>
              </a:rPr>
              <a:t>Κοινότητας</a:t>
            </a:r>
            <a:endParaRPr sz="1950">
              <a:latin typeface="Roboto Light"/>
              <a:cs typeface="Roboto Light"/>
            </a:endParaRPr>
          </a:p>
        </p:txBody>
      </p:sp>
      <p:sp>
        <p:nvSpPr>
          <p:cNvPr id="3" name="object 3"/>
          <p:cNvSpPr/>
          <p:nvPr/>
        </p:nvSpPr>
        <p:spPr>
          <a:xfrm>
            <a:off x="10179585" y="3743760"/>
            <a:ext cx="4542790" cy="0"/>
          </a:xfrm>
          <a:custGeom>
            <a:avLst/>
            <a:gdLst/>
            <a:ahLst/>
            <a:cxnLst/>
            <a:rect l="l" t="t" r="r" b="b"/>
            <a:pathLst>
              <a:path w="4542790">
                <a:moveTo>
                  <a:pt x="0" y="0"/>
                </a:moveTo>
                <a:lnTo>
                  <a:pt x="4542270" y="0"/>
                </a:lnTo>
              </a:path>
            </a:pathLst>
          </a:custGeom>
          <a:ln w="23559">
            <a:solidFill>
              <a:srgbClr val="2E7787"/>
            </a:solidFill>
          </a:ln>
        </p:spPr>
        <p:txBody>
          <a:bodyPr wrap="square" lIns="0" tIns="0" rIns="0" bIns="0" rtlCol="0"/>
          <a:lstStyle/>
          <a:p>
            <a:endParaRPr/>
          </a:p>
        </p:txBody>
      </p:sp>
      <p:sp>
        <p:nvSpPr>
          <p:cNvPr id="4" name="object 4"/>
          <p:cNvSpPr/>
          <p:nvPr/>
        </p:nvSpPr>
        <p:spPr>
          <a:xfrm>
            <a:off x="15027186" y="3743760"/>
            <a:ext cx="4541520" cy="0"/>
          </a:xfrm>
          <a:custGeom>
            <a:avLst/>
            <a:gdLst/>
            <a:ahLst/>
            <a:cxnLst/>
            <a:rect l="l" t="t" r="r" b="b"/>
            <a:pathLst>
              <a:path w="4541519">
                <a:moveTo>
                  <a:pt x="0" y="0"/>
                </a:moveTo>
                <a:lnTo>
                  <a:pt x="4541013" y="0"/>
                </a:lnTo>
              </a:path>
            </a:pathLst>
          </a:custGeom>
          <a:ln w="23559">
            <a:solidFill>
              <a:srgbClr val="2E7787"/>
            </a:solidFill>
          </a:ln>
        </p:spPr>
        <p:txBody>
          <a:bodyPr wrap="square" lIns="0" tIns="0" rIns="0" bIns="0" rtlCol="0"/>
          <a:lstStyle/>
          <a:p>
            <a:endParaRPr/>
          </a:p>
        </p:txBody>
      </p:sp>
      <p:sp>
        <p:nvSpPr>
          <p:cNvPr id="5" name="object 5"/>
          <p:cNvSpPr/>
          <p:nvPr/>
        </p:nvSpPr>
        <p:spPr>
          <a:xfrm>
            <a:off x="664063" y="7473070"/>
            <a:ext cx="4541520" cy="0"/>
          </a:xfrm>
          <a:custGeom>
            <a:avLst/>
            <a:gdLst/>
            <a:ahLst/>
            <a:cxnLst/>
            <a:rect l="l" t="t" r="r" b="b"/>
            <a:pathLst>
              <a:path w="4541520">
                <a:moveTo>
                  <a:pt x="0" y="0"/>
                </a:moveTo>
                <a:lnTo>
                  <a:pt x="4541013" y="0"/>
                </a:lnTo>
              </a:path>
            </a:pathLst>
          </a:custGeom>
          <a:ln w="23559">
            <a:solidFill>
              <a:srgbClr val="2E7787"/>
            </a:solidFill>
          </a:ln>
        </p:spPr>
        <p:txBody>
          <a:bodyPr wrap="square" lIns="0" tIns="0" rIns="0" bIns="0" rtlCol="0"/>
          <a:lstStyle/>
          <a:p>
            <a:endParaRPr/>
          </a:p>
        </p:txBody>
      </p:sp>
      <p:sp>
        <p:nvSpPr>
          <p:cNvPr id="6" name="object 6"/>
          <p:cNvSpPr/>
          <p:nvPr/>
        </p:nvSpPr>
        <p:spPr>
          <a:xfrm>
            <a:off x="5442556" y="7473070"/>
            <a:ext cx="4541520" cy="0"/>
          </a:xfrm>
          <a:custGeom>
            <a:avLst/>
            <a:gdLst/>
            <a:ahLst/>
            <a:cxnLst/>
            <a:rect l="l" t="t" r="r" b="b"/>
            <a:pathLst>
              <a:path w="4541520">
                <a:moveTo>
                  <a:pt x="0" y="0"/>
                </a:moveTo>
                <a:lnTo>
                  <a:pt x="4541013" y="0"/>
                </a:lnTo>
              </a:path>
            </a:pathLst>
          </a:custGeom>
          <a:ln w="23559">
            <a:solidFill>
              <a:srgbClr val="2E7787"/>
            </a:solidFill>
          </a:ln>
        </p:spPr>
        <p:txBody>
          <a:bodyPr wrap="square" lIns="0" tIns="0" rIns="0" bIns="0" rtlCol="0"/>
          <a:lstStyle/>
          <a:p>
            <a:endParaRPr/>
          </a:p>
        </p:txBody>
      </p:sp>
      <p:sp>
        <p:nvSpPr>
          <p:cNvPr id="7" name="object 7"/>
          <p:cNvSpPr txBox="1"/>
          <p:nvPr/>
        </p:nvSpPr>
        <p:spPr>
          <a:xfrm>
            <a:off x="10261541" y="3756538"/>
            <a:ext cx="4166235" cy="961390"/>
          </a:xfrm>
          <a:prstGeom prst="rect">
            <a:avLst/>
          </a:prstGeom>
        </p:spPr>
        <p:txBody>
          <a:bodyPr vert="horz" wrap="square" lIns="0" tIns="48895" rIns="0" bIns="0" rtlCol="0">
            <a:spAutoFit/>
          </a:bodyPr>
          <a:lstStyle/>
          <a:p>
            <a:pPr marL="12700" marR="5080">
              <a:lnSpc>
                <a:spcPct val="119200"/>
              </a:lnSpc>
              <a:spcBef>
                <a:spcPts val="385"/>
              </a:spcBef>
            </a:pPr>
            <a:r>
              <a:rPr sz="2850" spc="10" dirty="0">
                <a:solidFill>
                  <a:srgbClr val="5E5E5E"/>
                </a:solidFill>
                <a:latin typeface="Arial"/>
                <a:cs typeface="Arial"/>
              </a:rPr>
              <a:t>Δημάρχων,</a:t>
            </a:r>
            <a:r>
              <a:rPr sz="2850" spc="200" dirty="0">
                <a:solidFill>
                  <a:srgbClr val="5E5E5E"/>
                </a:solidFill>
                <a:latin typeface="Arial"/>
                <a:cs typeface="Arial"/>
              </a:rPr>
              <a:t> </a:t>
            </a:r>
            <a:r>
              <a:rPr sz="1950" b="0" spc="75" dirty="0">
                <a:solidFill>
                  <a:srgbClr val="5F5F5F"/>
                </a:solidFill>
                <a:latin typeface="Roboto Light"/>
                <a:cs typeface="Roboto Light"/>
              </a:rPr>
              <a:t>που</a:t>
            </a:r>
            <a:r>
              <a:rPr sz="1950" b="0" spc="135" dirty="0">
                <a:solidFill>
                  <a:srgbClr val="5F5F5F"/>
                </a:solidFill>
                <a:latin typeface="Roboto Light"/>
                <a:cs typeface="Roboto Light"/>
              </a:rPr>
              <a:t> </a:t>
            </a:r>
            <a:r>
              <a:rPr sz="1950" b="0" spc="10" dirty="0">
                <a:solidFill>
                  <a:srgbClr val="5F5F5F"/>
                </a:solidFill>
                <a:latin typeface="Roboto Light"/>
                <a:cs typeface="Roboto Light"/>
              </a:rPr>
              <a:t>εκλέγονται</a:t>
            </a:r>
            <a:r>
              <a:rPr sz="1950" b="0" spc="140" dirty="0">
                <a:solidFill>
                  <a:srgbClr val="5F5F5F"/>
                </a:solidFill>
                <a:latin typeface="Roboto Light"/>
                <a:cs typeface="Roboto Light"/>
              </a:rPr>
              <a:t> </a:t>
            </a:r>
            <a:r>
              <a:rPr sz="1950" b="0" spc="25" dirty="0">
                <a:solidFill>
                  <a:srgbClr val="5F5F5F"/>
                </a:solidFill>
                <a:latin typeface="Roboto Light"/>
                <a:cs typeface="Roboto Light"/>
              </a:rPr>
              <a:t>σε </a:t>
            </a:r>
            <a:r>
              <a:rPr sz="1950" b="0" dirty="0">
                <a:solidFill>
                  <a:srgbClr val="5F5F5F"/>
                </a:solidFill>
                <a:latin typeface="Roboto Light"/>
                <a:cs typeface="Roboto Light"/>
              </a:rPr>
              <a:t>επίπεδο</a:t>
            </a:r>
            <a:r>
              <a:rPr sz="1950" b="0" spc="240" dirty="0">
                <a:solidFill>
                  <a:srgbClr val="5F5F5F"/>
                </a:solidFill>
                <a:latin typeface="Roboto Light"/>
                <a:cs typeface="Roboto Light"/>
              </a:rPr>
              <a:t> </a:t>
            </a:r>
            <a:r>
              <a:rPr sz="1950" b="0" spc="65" dirty="0">
                <a:solidFill>
                  <a:srgbClr val="5F5F5F"/>
                </a:solidFill>
                <a:latin typeface="Roboto Light"/>
                <a:cs typeface="Roboto Light"/>
              </a:rPr>
              <a:t>Δήμου</a:t>
            </a:r>
            <a:endParaRPr sz="1950">
              <a:latin typeface="Roboto Light"/>
              <a:cs typeface="Roboto Light"/>
            </a:endParaRPr>
          </a:p>
        </p:txBody>
      </p:sp>
      <p:sp>
        <p:nvSpPr>
          <p:cNvPr id="8" name="object 8"/>
          <p:cNvSpPr txBox="1"/>
          <p:nvPr/>
        </p:nvSpPr>
        <p:spPr>
          <a:xfrm>
            <a:off x="15108829" y="3756538"/>
            <a:ext cx="4516755" cy="961390"/>
          </a:xfrm>
          <a:prstGeom prst="rect">
            <a:avLst/>
          </a:prstGeom>
        </p:spPr>
        <p:txBody>
          <a:bodyPr vert="horz" wrap="square" lIns="0" tIns="48895" rIns="0" bIns="0" rtlCol="0">
            <a:spAutoFit/>
          </a:bodyPr>
          <a:lstStyle/>
          <a:p>
            <a:pPr marL="12700" marR="5080">
              <a:lnSpc>
                <a:spcPct val="119200"/>
              </a:lnSpc>
              <a:spcBef>
                <a:spcPts val="385"/>
              </a:spcBef>
            </a:pPr>
            <a:r>
              <a:rPr sz="2850" dirty="0">
                <a:solidFill>
                  <a:srgbClr val="5E5E5E"/>
                </a:solidFill>
                <a:latin typeface="Arial"/>
                <a:cs typeface="Arial"/>
              </a:rPr>
              <a:t>Αντιδημάρχων,</a:t>
            </a:r>
            <a:r>
              <a:rPr sz="2850" spc="114" dirty="0">
                <a:solidFill>
                  <a:srgbClr val="5E5E5E"/>
                </a:solidFill>
                <a:latin typeface="Arial"/>
                <a:cs typeface="Arial"/>
              </a:rPr>
              <a:t> </a:t>
            </a:r>
            <a:r>
              <a:rPr sz="1950" b="0" spc="75" dirty="0">
                <a:solidFill>
                  <a:srgbClr val="5F5F5F"/>
                </a:solidFill>
                <a:latin typeface="Roboto Light"/>
                <a:cs typeface="Roboto Light"/>
              </a:rPr>
              <a:t>που</a:t>
            </a:r>
            <a:r>
              <a:rPr sz="1950" b="0" spc="90" dirty="0">
                <a:solidFill>
                  <a:srgbClr val="5F5F5F"/>
                </a:solidFill>
                <a:latin typeface="Roboto Light"/>
                <a:cs typeface="Roboto Light"/>
              </a:rPr>
              <a:t> </a:t>
            </a:r>
            <a:r>
              <a:rPr sz="1950" b="0" spc="-10" dirty="0">
                <a:solidFill>
                  <a:srgbClr val="5F5F5F"/>
                </a:solidFill>
                <a:latin typeface="Roboto Light"/>
                <a:cs typeface="Roboto Light"/>
              </a:rPr>
              <a:t>εκλέγονται </a:t>
            </a:r>
            <a:r>
              <a:rPr sz="1950" b="0" spc="50" dirty="0">
                <a:solidFill>
                  <a:srgbClr val="5F5F5F"/>
                </a:solidFill>
                <a:latin typeface="Roboto Light"/>
                <a:cs typeface="Roboto Light"/>
              </a:rPr>
              <a:t>σε</a:t>
            </a:r>
            <a:r>
              <a:rPr sz="1950" b="0" spc="75" dirty="0">
                <a:solidFill>
                  <a:srgbClr val="5F5F5F"/>
                </a:solidFill>
                <a:latin typeface="Roboto Light"/>
                <a:cs typeface="Roboto Light"/>
              </a:rPr>
              <a:t> </a:t>
            </a:r>
            <a:r>
              <a:rPr sz="1950" b="0" dirty="0">
                <a:solidFill>
                  <a:srgbClr val="5F5F5F"/>
                </a:solidFill>
                <a:latin typeface="Roboto Light"/>
                <a:cs typeface="Roboto Light"/>
              </a:rPr>
              <a:t>επίπεδο</a:t>
            </a:r>
            <a:r>
              <a:rPr sz="1950" b="0" spc="95" dirty="0">
                <a:solidFill>
                  <a:srgbClr val="5F5F5F"/>
                </a:solidFill>
                <a:latin typeface="Roboto Light"/>
                <a:cs typeface="Roboto Light"/>
              </a:rPr>
              <a:t> </a:t>
            </a:r>
            <a:r>
              <a:rPr sz="1950" b="0" spc="65" dirty="0">
                <a:solidFill>
                  <a:srgbClr val="5F5F5F"/>
                </a:solidFill>
                <a:latin typeface="Roboto Light"/>
                <a:cs typeface="Roboto Light"/>
              </a:rPr>
              <a:t>Δημοτικού</a:t>
            </a:r>
            <a:r>
              <a:rPr sz="1950" b="0" spc="90" dirty="0">
                <a:solidFill>
                  <a:srgbClr val="5F5F5F"/>
                </a:solidFill>
                <a:latin typeface="Roboto Light"/>
                <a:cs typeface="Roboto Light"/>
              </a:rPr>
              <a:t> </a:t>
            </a:r>
            <a:r>
              <a:rPr sz="1950" b="0" spc="40" dirty="0">
                <a:solidFill>
                  <a:srgbClr val="5F5F5F"/>
                </a:solidFill>
                <a:latin typeface="Roboto Light"/>
                <a:cs typeface="Roboto Light"/>
              </a:rPr>
              <a:t>Διαμερίσματος</a:t>
            </a:r>
            <a:endParaRPr sz="1950">
              <a:latin typeface="Roboto Light"/>
              <a:cs typeface="Roboto Light"/>
            </a:endParaRPr>
          </a:p>
        </p:txBody>
      </p:sp>
      <p:sp>
        <p:nvSpPr>
          <p:cNvPr id="9" name="object 9"/>
          <p:cNvSpPr txBox="1"/>
          <p:nvPr/>
        </p:nvSpPr>
        <p:spPr>
          <a:xfrm>
            <a:off x="692702" y="7486887"/>
            <a:ext cx="4429760" cy="1322705"/>
          </a:xfrm>
          <a:prstGeom prst="rect">
            <a:avLst/>
          </a:prstGeom>
        </p:spPr>
        <p:txBody>
          <a:bodyPr vert="horz" wrap="square" lIns="0" tIns="43180" rIns="0" bIns="0" rtlCol="0">
            <a:spAutoFit/>
          </a:bodyPr>
          <a:lstStyle/>
          <a:p>
            <a:pPr marL="12700" marR="5080">
              <a:lnSpc>
                <a:spcPct val="120500"/>
              </a:lnSpc>
              <a:spcBef>
                <a:spcPts val="340"/>
              </a:spcBef>
            </a:pPr>
            <a:r>
              <a:rPr sz="2850" dirty="0">
                <a:solidFill>
                  <a:srgbClr val="5E5E5E"/>
                </a:solidFill>
                <a:latin typeface="Arial"/>
                <a:cs typeface="Arial"/>
              </a:rPr>
              <a:t>Δημοτικών</a:t>
            </a:r>
            <a:r>
              <a:rPr sz="2850" spc="150" dirty="0">
                <a:solidFill>
                  <a:srgbClr val="5E5E5E"/>
                </a:solidFill>
                <a:latin typeface="Arial"/>
                <a:cs typeface="Arial"/>
              </a:rPr>
              <a:t> </a:t>
            </a:r>
            <a:r>
              <a:rPr sz="2850" dirty="0">
                <a:solidFill>
                  <a:srgbClr val="5E5E5E"/>
                </a:solidFill>
                <a:latin typeface="Arial"/>
                <a:cs typeface="Arial"/>
              </a:rPr>
              <a:t>Συμβούλων,</a:t>
            </a:r>
            <a:r>
              <a:rPr sz="2850" spc="114" dirty="0">
                <a:solidFill>
                  <a:srgbClr val="5E5E5E"/>
                </a:solidFill>
                <a:latin typeface="Arial"/>
                <a:cs typeface="Arial"/>
              </a:rPr>
              <a:t> </a:t>
            </a:r>
            <a:r>
              <a:rPr sz="1950" b="0" spc="50" dirty="0">
                <a:solidFill>
                  <a:srgbClr val="5F5F5F"/>
                </a:solidFill>
                <a:latin typeface="Roboto Light"/>
                <a:cs typeface="Roboto Light"/>
              </a:rPr>
              <a:t>που </a:t>
            </a:r>
            <a:r>
              <a:rPr sz="1950" b="0" spc="10" dirty="0">
                <a:solidFill>
                  <a:srgbClr val="5F5F5F"/>
                </a:solidFill>
                <a:latin typeface="Roboto Light"/>
                <a:cs typeface="Roboto Light"/>
              </a:rPr>
              <a:t>εκλέγονται</a:t>
            </a:r>
            <a:r>
              <a:rPr sz="1950" b="0" spc="195" dirty="0">
                <a:solidFill>
                  <a:srgbClr val="5F5F5F"/>
                </a:solidFill>
                <a:latin typeface="Roboto Light"/>
                <a:cs typeface="Roboto Light"/>
              </a:rPr>
              <a:t> </a:t>
            </a:r>
            <a:r>
              <a:rPr sz="1950" b="0" spc="50" dirty="0">
                <a:solidFill>
                  <a:srgbClr val="5F5F5F"/>
                </a:solidFill>
                <a:latin typeface="Roboto Light"/>
                <a:cs typeface="Roboto Light"/>
              </a:rPr>
              <a:t>σε</a:t>
            </a:r>
            <a:r>
              <a:rPr sz="1950" b="0" spc="215" dirty="0">
                <a:solidFill>
                  <a:srgbClr val="5F5F5F"/>
                </a:solidFill>
                <a:latin typeface="Roboto Light"/>
                <a:cs typeface="Roboto Light"/>
              </a:rPr>
              <a:t> </a:t>
            </a:r>
            <a:r>
              <a:rPr sz="1950" b="0" spc="10" dirty="0">
                <a:solidFill>
                  <a:srgbClr val="5F5F5F"/>
                </a:solidFill>
                <a:latin typeface="Roboto Light"/>
                <a:cs typeface="Roboto Light"/>
              </a:rPr>
              <a:t>επίπεδο</a:t>
            </a:r>
            <a:r>
              <a:rPr sz="1950" b="0" spc="210" dirty="0">
                <a:solidFill>
                  <a:srgbClr val="5F5F5F"/>
                </a:solidFill>
                <a:latin typeface="Roboto Light"/>
                <a:cs typeface="Roboto Light"/>
              </a:rPr>
              <a:t> </a:t>
            </a:r>
            <a:r>
              <a:rPr sz="1950" b="0" spc="55" dirty="0">
                <a:solidFill>
                  <a:srgbClr val="5F5F5F"/>
                </a:solidFill>
                <a:latin typeface="Roboto Light"/>
                <a:cs typeface="Roboto Light"/>
              </a:rPr>
              <a:t>Δημοτικού </a:t>
            </a:r>
            <a:r>
              <a:rPr sz="1950" b="0" spc="40" dirty="0">
                <a:solidFill>
                  <a:srgbClr val="5F5F5F"/>
                </a:solidFill>
                <a:latin typeface="Roboto Light"/>
                <a:cs typeface="Roboto Light"/>
              </a:rPr>
              <a:t>Διαμερίσματος</a:t>
            </a:r>
            <a:endParaRPr sz="1950">
              <a:latin typeface="Roboto Light"/>
              <a:cs typeface="Roboto Light"/>
            </a:endParaRPr>
          </a:p>
        </p:txBody>
      </p:sp>
      <p:sp>
        <p:nvSpPr>
          <p:cNvPr id="10" name="object 10"/>
          <p:cNvSpPr txBox="1"/>
          <p:nvPr/>
        </p:nvSpPr>
        <p:spPr>
          <a:xfrm>
            <a:off x="692702" y="3787372"/>
            <a:ext cx="4275455" cy="1461770"/>
          </a:xfrm>
          <a:prstGeom prst="rect">
            <a:avLst/>
          </a:prstGeom>
        </p:spPr>
        <p:txBody>
          <a:bodyPr vert="horz" wrap="square" lIns="0" tIns="105410" rIns="0" bIns="0" rtlCol="0">
            <a:spAutoFit/>
          </a:bodyPr>
          <a:lstStyle/>
          <a:p>
            <a:pPr marL="12700">
              <a:lnSpc>
                <a:spcPct val="100000"/>
              </a:lnSpc>
              <a:spcBef>
                <a:spcPts val="830"/>
              </a:spcBef>
            </a:pPr>
            <a:r>
              <a:rPr sz="2850" dirty="0">
                <a:solidFill>
                  <a:srgbClr val="5E5E5E"/>
                </a:solidFill>
                <a:latin typeface="Arial"/>
                <a:cs typeface="Arial"/>
              </a:rPr>
              <a:t>Μελών</a:t>
            </a:r>
            <a:r>
              <a:rPr sz="2850" spc="95" dirty="0">
                <a:solidFill>
                  <a:srgbClr val="5E5E5E"/>
                </a:solidFill>
                <a:latin typeface="Arial"/>
                <a:cs typeface="Arial"/>
              </a:rPr>
              <a:t> </a:t>
            </a:r>
            <a:r>
              <a:rPr sz="2850" spc="-10" dirty="0">
                <a:solidFill>
                  <a:srgbClr val="5E5E5E"/>
                </a:solidFill>
                <a:latin typeface="Arial"/>
                <a:cs typeface="Arial"/>
              </a:rPr>
              <a:t>Ευρωπαϊκού</a:t>
            </a:r>
            <a:endParaRPr sz="2850">
              <a:latin typeface="Arial"/>
              <a:cs typeface="Arial"/>
            </a:endParaRPr>
          </a:p>
          <a:p>
            <a:pPr marL="12700" marR="5080">
              <a:lnSpc>
                <a:spcPct val="119200"/>
              </a:lnSpc>
              <a:spcBef>
                <a:spcPts val="80"/>
              </a:spcBef>
            </a:pPr>
            <a:r>
              <a:rPr sz="2850" dirty="0">
                <a:solidFill>
                  <a:srgbClr val="5E5E5E"/>
                </a:solidFill>
                <a:latin typeface="Arial"/>
                <a:cs typeface="Arial"/>
              </a:rPr>
              <a:t>Κοινοβουλίου,</a:t>
            </a:r>
            <a:r>
              <a:rPr sz="2850" spc="110" dirty="0">
                <a:solidFill>
                  <a:srgbClr val="5E5E5E"/>
                </a:solidFill>
                <a:latin typeface="Arial"/>
                <a:cs typeface="Arial"/>
              </a:rPr>
              <a:t> </a:t>
            </a:r>
            <a:r>
              <a:rPr sz="1950" b="0" spc="75" dirty="0">
                <a:solidFill>
                  <a:srgbClr val="5F5F5F"/>
                </a:solidFill>
                <a:latin typeface="Roboto Light"/>
                <a:cs typeface="Roboto Light"/>
              </a:rPr>
              <a:t>που</a:t>
            </a:r>
            <a:r>
              <a:rPr sz="1950" b="0" spc="80" dirty="0">
                <a:solidFill>
                  <a:srgbClr val="5F5F5F"/>
                </a:solidFill>
                <a:latin typeface="Roboto Light"/>
                <a:cs typeface="Roboto Light"/>
              </a:rPr>
              <a:t> </a:t>
            </a:r>
            <a:r>
              <a:rPr sz="1950" b="0" spc="-10" dirty="0">
                <a:solidFill>
                  <a:srgbClr val="5F5F5F"/>
                </a:solidFill>
                <a:latin typeface="Roboto Light"/>
                <a:cs typeface="Roboto Light"/>
              </a:rPr>
              <a:t>εκλέγονται </a:t>
            </a:r>
            <a:r>
              <a:rPr sz="1950" b="0" spc="50" dirty="0">
                <a:solidFill>
                  <a:srgbClr val="5F5F5F"/>
                </a:solidFill>
                <a:latin typeface="Roboto Light"/>
                <a:cs typeface="Roboto Light"/>
              </a:rPr>
              <a:t>σε</a:t>
            </a:r>
            <a:r>
              <a:rPr sz="1950" b="0" spc="30" dirty="0">
                <a:solidFill>
                  <a:srgbClr val="5F5F5F"/>
                </a:solidFill>
                <a:latin typeface="Roboto Light"/>
                <a:cs typeface="Roboto Light"/>
              </a:rPr>
              <a:t> </a:t>
            </a:r>
            <a:r>
              <a:rPr sz="1950" b="0" spc="65" dirty="0">
                <a:solidFill>
                  <a:srgbClr val="5F5F5F"/>
                </a:solidFill>
                <a:latin typeface="Roboto Light"/>
                <a:cs typeface="Roboto Light"/>
              </a:rPr>
              <a:t>παγκύπριο</a:t>
            </a:r>
            <a:r>
              <a:rPr sz="1950" b="0" spc="25" dirty="0">
                <a:solidFill>
                  <a:srgbClr val="5F5F5F"/>
                </a:solidFill>
                <a:latin typeface="Roboto Light"/>
                <a:cs typeface="Roboto Light"/>
              </a:rPr>
              <a:t> </a:t>
            </a:r>
            <a:r>
              <a:rPr sz="1950" b="0" spc="-10" dirty="0">
                <a:solidFill>
                  <a:srgbClr val="5F5F5F"/>
                </a:solidFill>
                <a:latin typeface="Roboto Light"/>
                <a:cs typeface="Roboto Light"/>
              </a:rPr>
              <a:t>επίπεδο</a:t>
            </a:r>
            <a:endParaRPr sz="1950">
              <a:latin typeface="Roboto Light"/>
              <a:cs typeface="Roboto Light"/>
            </a:endParaRPr>
          </a:p>
        </p:txBody>
      </p:sp>
      <p:sp>
        <p:nvSpPr>
          <p:cNvPr id="11" name="object 11"/>
          <p:cNvSpPr/>
          <p:nvPr/>
        </p:nvSpPr>
        <p:spPr>
          <a:xfrm>
            <a:off x="10158224" y="7483123"/>
            <a:ext cx="4541520" cy="0"/>
          </a:xfrm>
          <a:custGeom>
            <a:avLst/>
            <a:gdLst/>
            <a:ahLst/>
            <a:cxnLst/>
            <a:rect l="l" t="t" r="r" b="b"/>
            <a:pathLst>
              <a:path w="4541519">
                <a:moveTo>
                  <a:pt x="0" y="0"/>
                </a:moveTo>
                <a:lnTo>
                  <a:pt x="4541013" y="0"/>
                </a:lnTo>
              </a:path>
            </a:pathLst>
          </a:custGeom>
          <a:ln w="23559">
            <a:solidFill>
              <a:srgbClr val="2E7787"/>
            </a:solidFill>
          </a:ln>
        </p:spPr>
        <p:txBody>
          <a:bodyPr wrap="square" lIns="0" tIns="0" rIns="0" bIns="0" rtlCol="0"/>
          <a:lstStyle/>
          <a:p>
            <a:endParaRPr/>
          </a:p>
        </p:txBody>
      </p:sp>
      <p:sp>
        <p:nvSpPr>
          <p:cNvPr id="12" name="object 12"/>
          <p:cNvSpPr/>
          <p:nvPr/>
        </p:nvSpPr>
        <p:spPr>
          <a:xfrm>
            <a:off x="5299314" y="3743760"/>
            <a:ext cx="4541520" cy="0"/>
          </a:xfrm>
          <a:custGeom>
            <a:avLst/>
            <a:gdLst/>
            <a:ahLst/>
            <a:cxnLst/>
            <a:rect l="l" t="t" r="r" b="b"/>
            <a:pathLst>
              <a:path w="4541520">
                <a:moveTo>
                  <a:pt x="0" y="0"/>
                </a:moveTo>
                <a:lnTo>
                  <a:pt x="4541013" y="0"/>
                </a:lnTo>
              </a:path>
            </a:pathLst>
          </a:custGeom>
          <a:ln w="23559">
            <a:solidFill>
              <a:srgbClr val="2E7787"/>
            </a:solidFill>
          </a:ln>
        </p:spPr>
        <p:txBody>
          <a:bodyPr wrap="square" lIns="0" tIns="0" rIns="0" bIns="0" rtlCol="0"/>
          <a:lstStyle/>
          <a:p>
            <a:endParaRPr/>
          </a:p>
        </p:txBody>
      </p:sp>
      <p:sp>
        <p:nvSpPr>
          <p:cNvPr id="13" name="object 13"/>
          <p:cNvSpPr/>
          <p:nvPr/>
        </p:nvSpPr>
        <p:spPr>
          <a:xfrm>
            <a:off x="15191788" y="7483123"/>
            <a:ext cx="4541520" cy="0"/>
          </a:xfrm>
          <a:custGeom>
            <a:avLst/>
            <a:gdLst/>
            <a:ahLst/>
            <a:cxnLst/>
            <a:rect l="l" t="t" r="r" b="b"/>
            <a:pathLst>
              <a:path w="4541519">
                <a:moveTo>
                  <a:pt x="0" y="0"/>
                </a:moveTo>
                <a:lnTo>
                  <a:pt x="4541013" y="0"/>
                </a:lnTo>
              </a:path>
            </a:pathLst>
          </a:custGeom>
          <a:ln w="23559">
            <a:solidFill>
              <a:srgbClr val="2E7787"/>
            </a:solidFill>
          </a:ln>
        </p:spPr>
        <p:txBody>
          <a:bodyPr wrap="square" lIns="0" tIns="0" rIns="0" bIns="0" rtlCol="0"/>
          <a:lstStyle/>
          <a:p>
            <a:endParaRPr/>
          </a:p>
        </p:txBody>
      </p:sp>
      <p:sp>
        <p:nvSpPr>
          <p:cNvPr id="14" name="object 14"/>
          <p:cNvSpPr/>
          <p:nvPr/>
        </p:nvSpPr>
        <p:spPr>
          <a:xfrm>
            <a:off x="664063" y="3746273"/>
            <a:ext cx="4541520" cy="0"/>
          </a:xfrm>
          <a:custGeom>
            <a:avLst/>
            <a:gdLst/>
            <a:ahLst/>
            <a:cxnLst/>
            <a:rect l="l" t="t" r="r" b="b"/>
            <a:pathLst>
              <a:path w="4541520">
                <a:moveTo>
                  <a:pt x="0" y="0"/>
                </a:moveTo>
                <a:lnTo>
                  <a:pt x="4541013" y="0"/>
                </a:lnTo>
              </a:path>
            </a:pathLst>
          </a:custGeom>
          <a:ln w="23559">
            <a:solidFill>
              <a:srgbClr val="2E7787"/>
            </a:solidFill>
          </a:ln>
        </p:spPr>
        <p:txBody>
          <a:bodyPr wrap="square" lIns="0" tIns="0" rIns="0" bIns="0" rtlCol="0"/>
          <a:lstStyle/>
          <a:p>
            <a:endParaRPr/>
          </a:p>
        </p:txBody>
      </p:sp>
      <p:sp>
        <p:nvSpPr>
          <p:cNvPr id="15" name="object 15"/>
          <p:cNvSpPr txBox="1"/>
          <p:nvPr/>
        </p:nvSpPr>
        <p:spPr>
          <a:xfrm>
            <a:off x="10239657" y="7525373"/>
            <a:ext cx="4410710" cy="1461135"/>
          </a:xfrm>
          <a:prstGeom prst="rect">
            <a:avLst/>
          </a:prstGeom>
        </p:spPr>
        <p:txBody>
          <a:bodyPr vert="horz" wrap="square" lIns="0" tIns="104775" rIns="0" bIns="0" rtlCol="0">
            <a:spAutoFit/>
          </a:bodyPr>
          <a:lstStyle/>
          <a:p>
            <a:pPr marL="12700">
              <a:lnSpc>
                <a:spcPct val="100000"/>
              </a:lnSpc>
              <a:spcBef>
                <a:spcPts val="825"/>
              </a:spcBef>
            </a:pPr>
            <a:r>
              <a:rPr sz="2850" dirty="0">
                <a:solidFill>
                  <a:srgbClr val="5E5E5E"/>
                </a:solidFill>
                <a:latin typeface="Arial"/>
                <a:cs typeface="Arial"/>
              </a:rPr>
              <a:t>Μελών</a:t>
            </a:r>
            <a:r>
              <a:rPr sz="2850" spc="95" dirty="0">
                <a:solidFill>
                  <a:srgbClr val="5E5E5E"/>
                </a:solidFill>
                <a:latin typeface="Arial"/>
                <a:cs typeface="Arial"/>
              </a:rPr>
              <a:t> </a:t>
            </a:r>
            <a:r>
              <a:rPr sz="2850" spc="-10" dirty="0">
                <a:solidFill>
                  <a:srgbClr val="5E5E5E"/>
                </a:solidFill>
                <a:latin typeface="Arial"/>
                <a:cs typeface="Arial"/>
              </a:rPr>
              <a:t>Κοινοτικών</a:t>
            </a:r>
            <a:endParaRPr sz="2850">
              <a:latin typeface="Arial"/>
              <a:cs typeface="Arial"/>
            </a:endParaRPr>
          </a:p>
          <a:p>
            <a:pPr marL="12700" marR="5080">
              <a:lnSpc>
                <a:spcPct val="119200"/>
              </a:lnSpc>
              <a:spcBef>
                <a:spcPts val="80"/>
              </a:spcBef>
            </a:pPr>
            <a:r>
              <a:rPr sz="2850" spc="10" dirty="0">
                <a:solidFill>
                  <a:srgbClr val="5E5E5E"/>
                </a:solidFill>
                <a:latin typeface="Arial"/>
                <a:cs typeface="Arial"/>
              </a:rPr>
              <a:t>Συμβουλίων,</a:t>
            </a:r>
            <a:r>
              <a:rPr sz="2850" spc="190" dirty="0">
                <a:solidFill>
                  <a:srgbClr val="5E5E5E"/>
                </a:solidFill>
                <a:latin typeface="Arial"/>
                <a:cs typeface="Arial"/>
              </a:rPr>
              <a:t> </a:t>
            </a:r>
            <a:r>
              <a:rPr sz="1950" b="0" spc="75" dirty="0">
                <a:solidFill>
                  <a:srgbClr val="5F5F5F"/>
                </a:solidFill>
                <a:latin typeface="Roboto Light"/>
                <a:cs typeface="Roboto Light"/>
              </a:rPr>
              <a:t>που</a:t>
            </a:r>
            <a:r>
              <a:rPr sz="1950" b="0" spc="140" dirty="0">
                <a:solidFill>
                  <a:srgbClr val="5F5F5F"/>
                </a:solidFill>
                <a:latin typeface="Roboto Light"/>
                <a:cs typeface="Roboto Light"/>
              </a:rPr>
              <a:t> </a:t>
            </a:r>
            <a:r>
              <a:rPr sz="1950" b="0" spc="10" dirty="0">
                <a:solidFill>
                  <a:srgbClr val="5F5F5F"/>
                </a:solidFill>
                <a:latin typeface="Roboto Light"/>
                <a:cs typeface="Roboto Light"/>
              </a:rPr>
              <a:t>εκλέγονται</a:t>
            </a:r>
            <a:r>
              <a:rPr sz="1950" b="0" spc="140" dirty="0">
                <a:solidFill>
                  <a:srgbClr val="5F5F5F"/>
                </a:solidFill>
                <a:latin typeface="Roboto Light"/>
                <a:cs typeface="Roboto Light"/>
              </a:rPr>
              <a:t> </a:t>
            </a:r>
            <a:r>
              <a:rPr sz="1950" b="0" spc="25" dirty="0">
                <a:solidFill>
                  <a:srgbClr val="5F5F5F"/>
                </a:solidFill>
                <a:latin typeface="Roboto Light"/>
                <a:cs typeface="Roboto Light"/>
              </a:rPr>
              <a:t>σε </a:t>
            </a:r>
            <a:r>
              <a:rPr sz="1950" b="0" dirty="0">
                <a:solidFill>
                  <a:srgbClr val="5F5F5F"/>
                </a:solidFill>
                <a:latin typeface="Roboto Light"/>
                <a:cs typeface="Roboto Light"/>
              </a:rPr>
              <a:t>επίπεδο</a:t>
            </a:r>
            <a:r>
              <a:rPr sz="1950" b="0" spc="240" dirty="0">
                <a:solidFill>
                  <a:srgbClr val="5F5F5F"/>
                </a:solidFill>
                <a:latin typeface="Roboto Light"/>
                <a:cs typeface="Roboto Light"/>
              </a:rPr>
              <a:t> </a:t>
            </a:r>
            <a:r>
              <a:rPr sz="1950" b="0" spc="45" dirty="0">
                <a:solidFill>
                  <a:srgbClr val="5F5F5F"/>
                </a:solidFill>
                <a:latin typeface="Roboto Light"/>
                <a:cs typeface="Roboto Light"/>
              </a:rPr>
              <a:t>Κοινότητας</a:t>
            </a:r>
            <a:endParaRPr sz="1950">
              <a:latin typeface="Roboto Light"/>
              <a:cs typeface="Roboto Light"/>
            </a:endParaRPr>
          </a:p>
        </p:txBody>
      </p:sp>
      <p:sp>
        <p:nvSpPr>
          <p:cNvPr id="16" name="object 16"/>
          <p:cNvSpPr txBox="1"/>
          <p:nvPr/>
        </p:nvSpPr>
        <p:spPr>
          <a:xfrm>
            <a:off x="5380015" y="3784441"/>
            <a:ext cx="4651375" cy="1585595"/>
          </a:xfrm>
          <a:prstGeom prst="rect">
            <a:avLst/>
          </a:prstGeom>
        </p:spPr>
        <p:txBody>
          <a:bodyPr vert="horz" wrap="square" lIns="0" tIns="11430" rIns="0" bIns="0" rtlCol="0">
            <a:spAutoFit/>
          </a:bodyPr>
          <a:lstStyle/>
          <a:p>
            <a:pPr marL="12700" marR="5080">
              <a:lnSpc>
                <a:spcPct val="121500"/>
              </a:lnSpc>
              <a:spcBef>
                <a:spcPts val="90"/>
              </a:spcBef>
            </a:pPr>
            <a:r>
              <a:rPr sz="2850" dirty="0">
                <a:solidFill>
                  <a:srgbClr val="5E5E5E"/>
                </a:solidFill>
                <a:latin typeface="Arial"/>
                <a:cs typeface="Arial"/>
              </a:rPr>
              <a:t>Προέδρων</a:t>
            </a:r>
            <a:r>
              <a:rPr sz="2850" spc="120" dirty="0">
                <a:solidFill>
                  <a:srgbClr val="5E5E5E"/>
                </a:solidFill>
                <a:latin typeface="Arial"/>
                <a:cs typeface="Arial"/>
              </a:rPr>
              <a:t> </a:t>
            </a:r>
            <a:r>
              <a:rPr sz="2850" spc="-10" dirty="0">
                <a:solidFill>
                  <a:srgbClr val="5E5E5E"/>
                </a:solidFill>
                <a:latin typeface="Arial"/>
                <a:cs typeface="Arial"/>
              </a:rPr>
              <a:t>Επαρχιακών </a:t>
            </a:r>
            <a:r>
              <a:rPr sz="2850" dirty="0">
                <a:solidFill>
                  <a:srgbClr val="5E5E5E"/>
                </a:solidFill>
                <a:latin typeface="Arial"/>
                <a:cs typeface="Arial"/>
              </a:rPr>
              <a:t>Οργανισμών</a:t>
            </a:r>
            <a:r>
              <a:rPr sz="2850" spc="155" dirty="0">
                <a:solidFill>
                  <a:srgbClr val="5E5E5E"/>
                </a:solidFill>
                <a:latin typeface="Arial"/>
                <a:cs typeface="Arial"/>
              </a:rPr>
              <a:t> </a:t>
            </a:r>
            <a:r>
              <a:rPr sz="2850" spc="-10" dirty="0">
                <a:solidFill>
                  <a:srgbClr val="5E5E5E"/>
                </a:solidFill>
                <a:latin typeface="Arial"/>
                <a:cs typeface="Arial"/>
              </a:rPr>
              <a:t>Αυτοδιοίκησης,</a:t>
            </a:r>
            <a:endParaRPr sz="2850">
              <a:latin typeface="Arial"/>
              <a:cs typeface="Arial"/>
            </a:endParaRPr>
          </a:p>
          <a:p>
            <a:pPr marL="12700">
              <a:lnSpc>
                <a:spcPct val="100000"/>
              </a:lnSpc>
              <a:spcBef>
                <a:spcPts val="1635"/>
              </a:spcBef>
            </a:pPr>
            <a:r>
              <a:rPr sz="1950" b="0" spc="75" dirty="0">
                <a:solidFill>
                  <a:srgbClr val="5F5F5F"/>
                </a:solidFill>
                <a:latin typeface="Roboto Light"/>
                <a:cs typeface="Roboto Light"/>
              </a:rPr>
              <a:t>που</a:t>
            </a:r>
            <a:r>
              <a:rPr sz="1950" b="0" spc="145" dirty="0">
                <a:solidFill>
                  <a:srgbClr val="5F5F5F"/>
                </a:solidFill>
                <a:latin typeface="Roboto Light"/>
                <a:cs typeface="Roboto Light"/>
              </a:rPr>
              <a:t> </a:t>
            </a:r>
            <a:r>
              <a:rPr sz="1950" b="0" spc="10" dirty="0">
                <a:solidFill>
                  <a:srgbClr val="5F5F5F"/>
                </a:solidFill>
                <a:latin typeface="Roboto Light"/>
                <a:cs typeface="Roboto Light"/>
              </a:rPr>
              <a:t>εκλέγονται</a:t>
            </a:r>
            <a:r>
              <a:rPr sz="1950" b="0" spc="150" dirty="0">
                <a:solidFill>
                  <a:srgbClr val="5F5F5F"/>
                </a:solidFill>
                <a:latin typeface="Roboto Light"/>
                <a:cs typeface="Roboto Light"/>
              </a:rPr>
              <a:t> </a:t>
            </a:r>
            <a:r>
              <a:rPr sz="1950" b="0" spc="50" dirty="0">
                <a:solidFill>
                  <a:srgbClr val="5F5F5F"/>
                </a:solidFill>
                <a:latin typeface="Roboto Light"/>
                <a:cs typeface="Roboto Light"/>
              </a:rPr>
              <a:t>σε</a:t>
            </a:r>
            <a:r>
              <a:rPr sz="1950" b="0" spc="145" dirty="0">
                <a:solidFill>
                  <a:srgbClr val="5F5F5F"/>
                </a:solidFill>
                <a:latin typeface="Roboto Light"/>
                <a:cs typeface="Roboto Light"/>
              </a:rPr>
              <a:t> </a:t>
            </a:r>
            <a:r>
              <a:rPr sz="1950" b="0" spc="10" dirty="0">
                <a:solidFill>
                  <a:srgbClr val="5F5F5F"/>
                </a:solidFill>
                <a:latin typeface="Roboto Light"/>
                <a:cs typeface="Roboto Light"/>
              </a:rPr>
              <a:t>επίπεδο</a:t>
            </a:r>
            <a:r>
              <a:rPr sz="1950" b="0" spc="160" dirty="0">
                <a:solidFill>
                  <a:srgbClr val="5F5F5F"/>
                </a:solidFill>
                <a:latin typeface="Roboto Light"/>
                <a:cs typeface="Roboto Light"/>
              </a:rPr>
              <a:t> </a:t>
            </a:r>
            <a:r>
              <a:rPr sz="1950" b="0" spc="45" dirty="0">
                <a:solidFill>
                  <a:srgbClr val="5F5F5F"/>
                </a:solidFill>
                <a:latin typeface="Roboto Light"/>
                <a:cs typeface="Roboto Light"/>
              </a:rPr>
              <a:t>Επαρχίας.</a:t>
            </a:r>
            <a:endParaRPr sz="1950">
              <a:latin typeface="Roboto Light"/>
              <a:cs typeface="Roboto Light"/>
            </a:endParaRPr>
          </a:p>
        </p:txBody>
      </p:sp>
      <p:sp>
        <p:nvSpPr>
          <p:cNvPr id="17" name="object 17"/>
          <p:cNvSpPr txBox="1"/>
          <p:nvPr/>
        </p:nvSpPr>
        <p:spPr>
          <a:xfrm>
            <a:off x="15221704" y="7525373"/>
            <a:ext cx="4034154" cy="1461135"/>
          </a:xfrm>
          <a:prstGeom prst="rect">
            <a:avLst/>
          </a:prstGeom>
        </p:spPr>
        <p:txBody>
          <a:bodyPr vert="horz" wrap="square" lIns="0" tIns="104775" rIns="0" bIns="0" rtlCol="0">
            <a:spAutoFit/>
          </a:bodyPr>
          <a:lstStyle/>
          <a:p>
            <a:pPr marL="12700">
              <a:lnSpc>
                <a:spcPct val="100000"/>
              </a:lnSpc>
              <a:spcBef>
                <a:spcPts val="825"/>
              </a:spcBef>
            </a:pPr>
            <a:r>
              <a:rPr sz="2850" dirty="0">
                <a:solidFill>
                  <a:srgbClr val="5E5E5E"/>
                </a:solidFill>
                <a:latin typeface="Arial"/>
                <a:cs typeface="Arial"/>
              </a:rPr>
              <a:t>Μελών</a:t>
            </a:r>
            <a:r>
              <a:rPr sz="2850" spc="95" dirty="0">
                <a:solidFill>
                  <a:srgbClr val="5E5E5E"/>
                </a:solidFill>
                <a:latin typeface="Arial"/>
                <a:cs typeface="Arial"/>
              </a:rPr>
              <a:t> </a:t>
            </a:r>
            <a:r>
              <a:rPr sz="2850" spc="-10" dirty="0">
                <a:solidFill>
                  <a:srgbClr val="5E5E5E"/>
                </a:solidFill>
                <a:latin typeface="Arial"/>
                <a:cs typeface="Arial"/>
              </a:rPr>
              <a:t>Σχολικών</a:t>
            </a:r>
            <a:endParaRPr sz="2850">
              <a:latin typeface="Arial"/>
              <a:cs typeface="Arial"/>
            </a:endParaRPr>
          </a:p>
          <a:p>
            <a:pPr marL="12700" marR="5080">
              <a:lnSpc>
                <a:spcPct val="119200"/>
              </a:lnSpc>
              <a:spcBef>
                <a:spcPts val="80"/>
              </a:spcBef>
            </a:pPr>
            <a:r>
              <a:rPr sz="2850" spc="10" dirty="0">
                <a:solidFill>
                  <a:srgbClr val="5E5E5E"/>
                </a:solidFill>
                <a:latin typeface="Arial"/>
                <a:cs typeface="Arial"/>
              </a:rPr>
              <a:t>Εφορειών,</a:t>
            </a:r>
            <a:r>
              <a:rPr sz="2850" spc="204" dirty="0">
                <a:solidFill>
                  <a:srgbClr val="5E5E5E"/>
                </a:solidFill>
                <a:latin typeface="Arial"/>
                <a:cs typeface="Arial"/>
              </a:rPr>
              <a:t> </a:t>
            </a:r>
            <a:r>
              <a:rPr sz="1950" b="0" spc="75" dirty="0">
                <a:solidFill>
                  <a:srgbClr val="5F5F5F"/>
                </a:solidFill>
                <a:latin typeface="Roboto Light"/>
                <a:cs typeface="Roboto Light"/>
              </a:rPr>
              <a:t>που</a:t>
            </a:r>
            <a:r>
              <a:rPr sz="1950" b="0" spc="135" dirty="0">
                <a:solidFill>
                  <a:srgbClr val="5F5F5F"/>
                </a:solidFill>
                <a:latin typeface="Roboto Light"/>
                <a:cs typeface="Roboto Light"/>
              </a:rPr>
              <a:t> </a:t>
            </a:r>
            <a:r>
              <a:rPr sz="1950" b="0" spc="10" dirty="0">
                <a:solidFill>
                  <a:srgbClr val="5F5F5F"/>
                </a:solidFill>
                <a:latin typeface="Roboto Light"/>
                <a:cs typeface="Roboto Light"/>
              </a:rPr>
              <a:t>εκλέγονται</a:t>
            </a:r>
            <a:r>
              <a:rPr sz="1950" b="0" spc="135" dirty="0">
                <a:solidFill>
                  <a:srgbClr val="5F5F5F"/>
                </a:solidFill>
                <a:latin typeface="Roboto Light"/>
                <a:cs typeface="Roboto Light"/>
              </a:rPr>
              <a:t> </a:t>
            </a:r>
            <a:r>
              <a:rPr sz="1950" b="0" spc="25" dirty="0">
                <a:solidFill>
                  <a:srgbClr val="5F5F5F"/>
                </a:solidFill>
                <a:latin typeface="Roboto Light"/>
                <a:cs typeface="Roboto Light"/>
              </a:rPr>
              <a:t>σε </a:t>
            </a:r>
            <a:r>
              <a:rPr sz="1950" b="0" dirty="0">
                <a:solidFill>
                  <a:srgbClr val="5F5F5F"/>
                </a:solidFill>
                <a:latin typeface="Roboto Light"/>
                <a:cs typeface="Roboto Light"/>
              </a:rPr>
              <a:t>επίπεδο</a:t>
            </a:r>
            <a:r>
              <a:rPr sz="1950" b="0" spc="240" dirty="0">
                <a:solidFill>
                  <a:srgbClr val="5F5F5F"/>
                </a:solidFill>
                <a:latin typeface="Roboto Light"/>
                <a:cs typeface="Roboto Light"/>
              </a:rPr>
              <a:t> </a:t>
            </a:r>
            <a:r>
              <a:rPr sz="1950" b="0" spc="65" dirty="0">
                <a:solidFill>
                  <a:srgbClr val="5F5F5F"/>
                </a:solidFill>
                <a:latin typeface="Roboto Light"/>
                <a:cs typeface="Roboto Light"/>
              </a:rPr>
              <a:t>Δήμου</a:t>
            </a:r>
            <a:endParaRPr sz="1950">
              <a:latin typeface="Roboto Light"/>
              <a:cs typeface="Roboto Light"/>
            </a:endParaRPr>
          </a:p>
        </p:txBody>
      </p:sp>
      <p:pic>
        <p:nvPicPr>
          <p:cNvPr id="18" name="object 18"/>
          <p:cNvPicPr/>
          <p:nvPr/>
        </p:nvPicPr>
        <p:blipFill>
          <a:blip r:embed="rId2" cstate="print"/>
          <a:stretch>
            <a:fillRect/>
          </a:stretch>
        </p:blipFill>
        <p:spPr>
          <a:xfrm>
            <a:off x="18260804" y="2112186"/>
            <a:ext cx="1320587" cy="1517859"/>
          </a:xfrm>
          <a:prstGeom prst="rect">
            <a:avLst/>
          </a:prstGeom>
        </p:spPr>
      </p:pic>
      <p:pic>
        <p:nvPicPr>
          <p:cNvPr id="19" name="object 19"/>
          <p:cNvPicPr/>
          <p:nvPr/>
        </p:nvPicPr>
        <p:blipFill>
          <a:blip r:embed="rId3" cstate="print"/>
          <a:stretch>
            <a:fillRect/>
          </a:stretch>
        </p:blipFill>
        <p:spPr>
          <a:xfrm>
            <a:off x="3553399" y="5831445"/>
            <a:ext cx="1643928" cy="1518278"/>
          </a:xfrm>
          <a:prstGeom prst="rect">
            <a:avLst/>
          </a:prstGeom>
        </p:spPr>
      </p:pic>
      <p:pic>
        <p:nvPicPr>
          <p:cNvPr id="20" name="object 20"/>
          <p:cNvPicPr/>
          <p:nvPr/>
        </p:nvPicPr>
        <p:blipFill>
          <a:blip r:embed="rId4" cstate="print"/>
          <a:stretch>
            <a:fillRect/>
          </a:stretch>
        </p:blipFill>
        <p:spPr>
          <a:xfrm>
            <a:off x="13184520" y="5840241"/>
            <a:ext cx="1518278" cy="1539220"/>
          </a:xfrm>
          <a:prstGeom prst="rect">
            <a:avLst/>
          </a:prstGeom>
        </p:spPr>
      </p:pic>
      <p:pic>
        <p:nvPicPr>
          <p:cNvPr id="21" name="object 21"/>
          <p:cNvPicPr/>
          <p:nvPr/>
        </p:nvPicPr>
        <p:blipFill>
          <a:blip r:embed="rId5" cstate="print"/>
          <a:stretch>
            <a:fillRect/>
          </a:stretch>
        </p:blipFill>
        <p:spPr>
          <a:xfrm>
            <a:off x="8483930" y="2298575"/>
            <a:ext cx="1309279" cy="1351575"/>
          </a:xfrm>
          <a:prstGeom prst="rect">
            <a:avLst/>
          </a:prstGeom>
        </p:spPr>
      </p:pic>
      <p:pic>
        <p:nvPicPr>
          <p:cNvPr id="22" name="object 22"/>
          <p:cNvPicPr/>
          <p:nvPr/>
        </p:nvPicPr>
        <p:blipFill>
          <a:blip r:embed="rId6" cstate="print"/>
          <a:stretch>
            <a:fillRect/>
          </a:stretch>
        </p:blipFill>
        <p:spPr>
          <a:xfrm>
            <a:off x="18371790" y="5840241"/>
            <a:ext cx="1349919" cy="1540052"/>
          </a:xfrm>
          <a:prstGeom prst="rect">
            <a:avLst/>
          </a:prstGeom>
        </p:spPr>
      </p:pic>
      <p:pic>
        <p:nvPicPr>
          <p:cNvPr id="23" name="object 23"/>
          <p:cNvPicPr/>
          <p:nvPr/>
        </p:nvPicPr>
        <p:blipFill>
          <a:blip r:embed="rId7" cstate="print"/>
          <a:stretch>
            <a:fillRect/>
          </a:stretch>
        </p:blipFill>
        <p:spPr>
          <a:xfrm>
            <a:off x="13317709" y="2100878"/>
            <a:ext cx="1403098" cy="1528749"/>
          </a:xfrm>
          <a:prstGeom prst="rect">
            <a:avLst/>
          </a:prstGeom>
        </p:spPr>
      </p:pic>
      <p:pic>
        <p:nvPicPr>
          <p:cNvPr id="24" name="object 24"/>
          <p:cNvPicPr/>
          <p:nvPr/>
        </p:nvPicPr>
        <p:blipFill>
          <a:blip r:embed="rId8" cstate="print"/>
          <a:stretch>
            <a:fillRect/>
          </a:stretch>
        </p:blipFill>
        <p:spPr>
          <a:xfrm>
            <a:off x="3588581" y="2166216"/>
            <a:ext cx="1581103" cy="1486865"/>
          </a:xfrm>
          <a:prstGeom prst="rect">
            <a:avLst/>
          </a:prstGeom>
        </p:spPr>
      </p:pic>
      <p:pic>
        <p:nvPicPr>
          <p:cNvPr id="25" name="object 25"/>
          <p:cNvPicPr/>
          <p:nvPr/>
        </p:nvPicPr>
        <p:blipFill>
          <a:blip r:embed="rId9" cstate="print"/>
          <a:stretch>
            <a:fillRect/>
          </a:stretch>
        </p:blipFill>
        <p:spPr>
          <a:xfrm>
            <a:off x="8532934" y="5831445"/>
            <a:ext cx="1414825" cy="1529168"/>
          </a:xfrm>
          <a:prstGeom prst="rect">
            <a:avLst/>
          </a:prstGeom>
        </p:spPr>
      </p:pic>
      <p:sp>
        <p:nvSpPr>
          <p:cNvPr id="26" name="object 26"/>
          <p:cNvSpPr txBox="1">
            <a:spLocks noGrp="1"/>
          </p:cNvSpPr>
          <p:nvPr>
            <p:ph type="title"/>
          </p:nvPr>
        </p:nvSpPr>
        <p:spPr>
          <a:xfrm>
            <a:off x="906559" y="1478773"/>
            <a:ext cx="6697980" cy="527685"/>
          </a:xfrm>
          <a:prstGeom prst="rect">
            <a:avLst/>
          </a:prstGeom>
        </p:spPr>
        <p:txBody>
          <a:bodyPr vert="horz" wrap="square" lIns="0" tIns="12065" rIns="0" bIns="0" rtlCol="0">
            <a:spAutoFit/>
          </a:bodyPr>
          <a:lstStyle/>
          <a:p>
            <a:pPr marL="12700">
              <a:lnSpc>
                <a:spcPct val="100000"/>
              </a:lnSpc>
              <a:spcBef>
                <a:spcPts val="95"/>
              </a:spcBef>
            </a:pPr>
            <a:r>
              <a:rPr spc="70" dirty="0"/>
              <a:t>Είδη</a:t>
            </a:r>
            <a:r>
              <a:rPr spc="245" dirty="0"/>
              <a:t> </a:t>
            </a:r>
            <a:r>
              <a:rPr spc="65" dirty="0"/>
              <a:t>Εκλογικών</a:t>
            </a:r>
            <a:r>
              <a:rPr spc="160" dirty="0"/>
              <a:t> </a:t>
            </a:r>
            <a:r>
              <a:rPr spc="70" dirty="0"/>
              <a:t>Αναμετρήσεων</a:t>
            </a:r>
          </a:p>
        </p:txBody>
      </p:sp>
      <p:pic>
        <p:nvPicPr>
          <p:cNvPr id="27" name="object 27"/>
          <p:cNvPicPr/>
          <p:nvPr/>
        </p:nvPicPr>
        <p:blipFill>
          <a:blip r:embed="rId10" cstate="print"/>
          <a:stretch>
            <a:fillRect/>
          </a:stretch>
        </p:blipFill>
        <p:spPr>
          <a:xfrm>
            <a:off x="1222580" y="0"/>
            <a:ext cx="2798239" cy="1873450"/>
          </a:xfrm>
          <a:prstGeom prst="rect">
            <a:avLst/>
          </a:prstGeom>
        </p:spPr>
      </p:pic>
      <p:sp>
        <p:nvSpPr>
          <p:cNvPr id="28" name="object 28"/>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61612" y="2599283"/>
            <a:ext cx="13156565" cy="6189345"/>
          </a:xfrm>
          <a:prstGeom prst="rect">
            <a:avLst/>
          </a:prstGeom>
        </p:spPr>
        <p:txBody>
          <a:bodyPr vert="horz" wrap="square" lIns="0" tIns="12700" rIns="0" bIns="0" rtlCol="0">
            <a:spAutoFit/>
          </a:bodyPr>
          <a:lstStyle/>
          <a:p>
            <a:pPr marL="12700" marR="1264285">
              <a:lnSpc>
                <a:spcPct val="119900"/>
              </a:lnSpc>
              <a:spcBef>
                <a:spcPts val="100"/>
              </a:spcBef>
            </a:pPr>
            <a:r>
              <a:rPr sz="3300" b="1" dirty="0">
                <a:solidFill>
                  <a:srgbClr val="2E7787"/>
                </a:solidFill>
                <a:latin typeface="Arial"/>
                <a:cs typeface="Arial"/>
              </a:rPr>
              <a:t>Κοινοτικοί</a:t>
            </a:r>
            <a:r>
              <a:rPr sz="3300" b="1" spc="-114" dirty="0">
                <a:solidFill>
                  <a:srgbClr val="2E7787"/>
                </a:solidFill>
                <a:latin typeface="Arial"/>
                <a:cs typeface="Arial"/>
              </a:rPr>
              <a:t> </a:t>
            </a:r>
            <a:r>
              <a:rPr sz="3300" b="1" dirty="0">
                <a:solidFill>
                  <a:srgbClr val="2E7787"/>
                </a:solidFill>
                <a:latin typeface="Arial"/>
                <a:cs typeface="Arial"/>
              </a:rPr>
              <a:t>εκλογείς</a:t>
            </a:r>
            <a:r>
              <a:rPr sz="3300" b="1" spc="-110" dirty="0">
                <a:solidFill>
                  <a:srgbClr val="2E7787"/>
                </a:solidFill>
                <a:latin typeface="Arial"/>
                <a:cs typeface="Arial"/>
              </a:rPr>
              <a:t> </a:t>
            </a:r>
            <a:r>
              <a:rPr sz="3300" b="1" dirty="0">
                <a:solidFill>
                  <a:srgbClr val="2E7787"/>
                </a:solidFill>
                <a:latin typeface="Arial"/>
                <a:cs typeface="Arial"/>
              </a:rPr>
              <a:t>για</a:t>
            </a:r>
            <a:r>
              <a:rPr sz="3300" b="1" spc="-105" dirty="0">
                <a:solidFill>
                  <a:srgbClr val="2E7787"/>
                </a:solidFill>
                <a:latin typeface="Arial"/>
                <a:cs typeface="Arial"/>
              </a:rPr>
              <a:t> </a:t>
            </a:r>
            <a:r>
              <a:rPr sz="3300" b="1" dirty="0">
                <a:solidFill>
                  <a:srgbClr val="2E7787"/>
                </a:solidFill>
                <a:latin typeface="Arial"/>
                <a:cs typeface="Arial"/>
              </a:rPr>
              <a:t>τις</a:t>
            </a:r>
            <a:r>
              <a:rPr sz="3300" b="1" spc="-110" dirty="0">
                <a:solidFill>
                  <a:srgbClr val="2E7787"/>
                </a:solidFill>
                <a:latin typeface="Arial"/>
                <a:cs typeface="Arial"/>
              </a:rPr>
              <a:t> </a:t>
            </a:r>
            <a:r>
              <a:rPr sz="3300" b="1" dirty="0">
                <a:solidFill>
                  <a:srgbClr val="2E7787"/>
                </a:solidFill>
                <a:latin typeface="Arial"/>
                <a:cs typeface="Arial"/>
              </a:rPr>
              <a:t>εκλογές</a:t>
            </a:r>
            <a:r>
              <a:rPr sz="3300" b="1" spc="-114" dirty="0">
                <a:solidFill>
                  <a:srgbClr val="2E7787"/>
                </a:solidFill>
                <a:latin typeface="Arial"/>
                <a:cs typeface="Arial"/>
              </a:rPr>
              <a:t> </a:t>
            </a:r>
            <a:r>
              <a:rPr sz="3300" b="1" dirty="0">
                <a:solidFill>
                  <a:srgbClr val="2E7787"/>
                </a:solidFill>
                <a:latin typeface="Arial"/>
                <a:cs typeface="Arial"/>
              </a:rPr>
              <a:t>Μελών</a:t>
            </a:r>
            <a:r>
              <a:rPr sz="3300" b="1" spc="-95" dirty="0">
                <a:solidFill>
                  <a:srgbClr val="2E7787"/>
                </a:solidFill>
                <a:latin typeface="Arial"/>
                <a:cs typeface="Arial"/>
              </a:rPr>
              <a:t> </a:t>
            </a:r>
            <a:r>
              <a:rPr sz="3300" b="1" dirty="0">
                <a:solidFill>
                  <a:srgbClr val="2E7787"/>
                </a:solidFill>
                <a:latin typeface="Arial"/>
                <a:cs typeface="Arial"/>
              </a:rPr>
              <a:t>του</a:t>
            </a:r>
            <a:r>
              <a:rPr sz="3300" b="1" spc="-114" dirty="0">
                <a:solidFill>
                  <a:srgbClr val="2E7787"/>
                </a:solidFill>
                <a:latin typeface="Arial"/>
                <a:cs typeface="Arial"/>
              </a:rPr>
              <a:t> </a:t>
            </a:r>
            <a:r>
              <a:rPr sz="3300" b="1" spc="-10" dirty="0">
                <a:solidFill>
                  <a:srgbClr val="2E7787"/>
                </a:solidFill>
                <a:latin typeface="Arial"/>
                <a:cs typeface="Arial"/>
              </a:rPr>
              <a:t>Ευρωπαϊκού Κοινοβουλίου</a:t>
            </a:r>
            <a:endParaRPr sz="3300">
              <a:latin typeface="Arial"/>
              <a:cs typeface="Arial"/>
            </a:endParaRPr>
          </a:p>
          <a:p>
            <a:pPr marL="12700" marR="1137920">
              <a:lnSpc>
                <a:spcPct val="121300"/>
              </a:lnSpc>
              <a:spcBef>
                <a:spcPts val="1505"/>
              </a:spcBef>
            </a:pPr>
            <a:r>
              <a:rPr sz="3100" dirty="0">
                <a:solidFill>
                  <a:srgbClr val="2E7787"/>
                </a:solidFill>
                <a:latin typeface="Arial"/>
                <a:cs typeface="Arial"/>
              </a:rPr>
              <a:t>Το</a:t>
            </a:r>
            <a:r>
              <a:rPr sz="3100" spc="60" dirty="0">
                <a:solidFill>
                  <a:srgbClr val="2E7787"/>
                </a:solidFill>
                <a:latin typeface="Arial"/>
                <a:cs typeface="Arial"/>
              </a:rPr>
              <a:t> </a:t>
            </a:r>
            <a:r>
              <a:rPr sz="3100" dirty="0">
                <a:solidFill>
                  <a:srgbClr val="2E7787"/>
                </a:solidFill>
                <a:latin typeface="Arial"/>
                <a:cs typeface="Arial"/>
              </a:rPr>
              <a:t>έγγραφο</a:t>
            </a:r>
            <a:r>
              <a:rPr sz="3100" spc="70" dirty="0">
                <a:solidFill>
                  <a:srgbClr val="2E7787"/>
                </a:solidFill>
                <a:latin typeface="Arial"/>
                <a:cs typeface="Arial"/>
              </a:rPr>
              <a:t> </a:t>
            </a:r>
            <a:r>
              <a:rPr sz="3100" dirty="0">
                <a:solidFill>
                  <a:srgbClr val="2E7787"/>
                </a:solidFill>
                <a:latin typeface="Arial"/>
                <a:cs typeface="Arial"/>
              </a:rPr>
              <a:t>βάσει</a:t>
            </a:r>
            <a:r>
              <a:rPr sz="3100" spc="70" dirty="0">
                <a:solidFill>
                  <a:srgbClr val="2E7787"/>
                </a:solidFill>
                <a:latin typeface="Arial"/>
                <a:cs typeface="Arial"/>
              </a:rPr>
              <a:t> </a:t>
            </a:r>
            <a:r>
              <a:rPr sz="3100" dirty="0">
                <a:solidFill>
                  <a:srgbClr val="2E7787"/>
                </a:solidFill>
                <a:latin typeface="Arial"/>
                <a:cs typeface="Arial"/>
              </a:rPr>
              <a:t>του</a:t>
            </a:r>
            <a:r>
              <a:rPr sz="3100" spc="70" dirty="0">
                <a:solidFill>
                  <a:srgbClr val="2E7787"/>
                </a:solidFill>
                <a:latin typeface="Arial"/>
                <a:cs typeface="Arial"/>
              </a:rPr>
              <a:t> </a:t>
            </a:r>
            <a:r>
              <a:rPr sz="3100" dirty="0">
                <a:solidFill>
                  <a:srgbClr val="2E7787"/>
                </a:solidFill>
                <a:latin typeface="Arial"/>
                <a:cs typeface="Arial"/>
              </a:rPr>
              <a:t>οποίου</a:t>
            </a:r>
            <a:r>
              <a:rPr sz="3100" spc="70" dirty="0">
                <a:solidFill>
                  <a:srgbClr val="2E7787"/>
                </a:solidFill>
                <a:latin typeface="Arial"/>
                <a:cs typeface="Arial"/>
              </a:rPr>
              <a:t> </a:t>
            </a:r>
            <a:r>
              <a:rPr sz="3100" dirty="0">
                <a:solidFill>
                  <a:srgbClr val="2E7787"/>
                </a:solidFill>
                <a:latin typeface="Arial"/>
                <a:cs typeface="Arial"/>
              </a:rPr>
              <a:t>έχουν</a:t>
            </a:r>
            <a:r>
              <a:rPr sz="3100" spc="75" dirty="0">
                <a:solidFill>
                  <a:srgbClr val="2E7787"/>
                </a:solidFill>
                <a:latin typeface="Arial"/>
                <a:cs typeface="Arial"/>
              </a:rPr>
              <a:t> </a:t>
            </a:r>
            <a:r>
              <a:rPr sz="3100" dirty="0">
                <a:solidFill>
                  <a:srgbClr val="2E7787"/>
                </a:solidFill>
                <a:latin typeface="Arial"/>
                <a:cs typeface="Arial"/>
              </a:rPr>
              <a:t>εγγραφεί</a:t>
            </a:r>
            <a:r>
              <a:rPr sz="3100" spc="70" dirty="0">
                <a:solidFill>
                  <a:srgbClr val="2E7787"/>
                </a:solidFill>
                <a:latin typeface="Arial"/>
                <a:cs typeface="Arial"/>
              </a:rPr>
              <a:t> </a:t>
            </a:r>
            <a:r>
              <a:rPr sz="3100" dirty="0">
                <a:solidFill>
                  <a:srgbClr val="2E7787"/>
                </a:solidFill>
                <a:latin typeface="Arial"/>
                <a:cs typeface="Arial"/>
              </a:rPr>
              <a:t>στον</a:t>
            </a:r>
            <a:r>
              <a:rPr sz="3100" spc="70" dirty="0">
                <a:solidFill>
                  <a:srgbClr val="2E7787"/>
                </a:solidFill>
                <a:latin typeface="Arial"/>
                <a:cs typeface="Arial"/>
              </a:rPr>
              <a:t> </a:t>
            </a:r>
            <a:r>
              <a:rPr sz="3100" dirty="0">
                <a:solidFill>
                  <a:srgbClr val="2E7787"/>
                </a:solidFill>
                <a:latin typeface="Arial"/>
                <a:cs typeface="Arial"/>
              </a:rPr>
              <a:t>αντίστοιχο</a:t>
            </a:r>
            <a:r>
              <a:rPr sz="3100" spc="60" dirty="0">
                <a:solidFill>
                  <a:srgbClr val="2E7787"/>
                </a:solidFill>
                <a:latin typeface="Arial"/>
                <a:cs typeface="Arial"/>
              </a:rPr>
              <a:t> </a:t>
            </a:r>
            <a:r>
              <a:rPr sz="3100" spc="-10" dirty="0">
                <a:solidFill>
                  <a:srgbClr val="2E7787"/>
                </a:solidFill>
                <a:latin typeface="Arial"/>
                <a:cs typeface="Arial"/>
              </a:rPr>
              <a:t>ειδικό </a:t>
            </a:r>
            <a:r>
              <a:rPr sz="3100" dirty="0">
                <a:solidFill>
                  <a:srgbClr val="2E7787"/>
                </a:solidFill>
                <a:latin typeface="Arial"/>
                <a:cs typeface="Arial"/>
              </a:rPr>
              <a:t>εκλογικό</a:t>
            </a:r>
            <a:r>
              <a:rPr sz="3100" spc="105" dirty="0">
                <a:solidFill>
                  <a:srgbClr val="2E7787"/>
                </a:solidFill>
                <a:latin typeface="Arial"/>
                <a:cs typeface="Arial"/>
              </a:rPr>
              <a:t> </a:t>
            </a:r>
            <a:r>
              <a:rPr sz="3100" spc="-10" dirty="0">
                <a:solidFill>
                  <a:srgbClr val="2E7787"/>
                </a:solidFill>
                <a:latin typeface="Arial"/>
                <a:cs typeface="Arial"/>
              </a:rPr>
              <a:t>κατάλογο</a:t>
            </a:r>
            <a:endParaRPr sz="3100">
              <a:latin typeface="Arial"/>
              <a:cs typeface="Arial"/>
            </a:endParaRPr>
          </a:p>
          <a:p>
            <a:pPr marL="389255" marR="1006475" indent="-377190">
              <a:lnSpc>
                <a:spcPts val="6000"/>
              </a:lnSpc>
              <a:spcBef>
                <a:spcPts val="575"/>
              </a:spcBef>
              <a:buAutoNum type="arabicPeriod" startAt="3"/>
              <a:tabLst>
                <a:tab pos="389255" algn="l"/>
                <a:tab pos="452755" algn="l"/>
              </a:tabLst>
            </a:pPr>
            <a:r>
              <a:rPr sz="3100" dirty="0">
                <a:solidFill>
                  <a:srgbClr val="2E7787"/>
                </a:solidFill>
                <a:latin typeface="Arial"/>
                <a:cs typeface="Arial"/>
              </a:rPr>
              <a:t>	</a:t>
            </a:r>
            <a:r>
              <a:rPr sz="3100" u="sng" dirty="0">
                <a:solidFill>
                  <a:srgbClr val="2E7787"/>
                </a:solidFill>
                <a:uFill>
                  <a:solidFill>
                    <a:srgbClr val="2E7787"/>
                  </a:solidFill>
                </a:uFill>
                <a:latin typeface="Arial"/>
                <a:cs typeface="Arial"/>
              </a:rPr>
              <a:t>Πιστοποιητικό</a:t>
            </a:r>
            <a:r>
              <a:rPr sz="3100" u="sng" spc="125" dirty="0">
                <a:solidFill>
                  <a:srgbClr val="2E7787"/>
                </a:solidFill>
                <a:uFill>
                  <a:solidFill>
                    <a:srgbClr val="2E7787"/>
                  </a:solidFill>
                </a:uFill>
                <a:latin typeface="Arial"/>
                <a:cs typeface="Arial"/>
              </a:rPr>
              <a:t> </a:t>
            </a:r>
            <a:r>
              <a:rPr sz="3100" u="sng" dirty="0">
                <a:solidFill>
                  <a:srgbClr val="2E7787"/>
                </a:solidFill>
                <a:uFill>
                  <a:solidFill>
                    <a:srgbClr val="2E7787"/>
                  </a:solidFill>
                </a:uFill>
                <a:latin typeface="Arial"/>
                <a:cs typeface="Arial"/>
              </a:rPr>
              <a:t>Εγγραφής</a:t>
            </a:r>
            <a:r>
              <a:rPr sz="3100" u="sng" spc="120" dirty="0">
                <a:solidFill>
                  <a:srgbClr val="2E7787"/>
                </a:solidFill>
                <a:uFill>
                  <a:solidFill>
                    <a:srgbClr val="2E7787"/>
                  </a:solidFill>
                </a:uFill>
                <a:latin typeface="Arial"/>
                <a:cs typeface="Arial"/>
              </a:rPr>
              <a:t> </a:t>
            </a:r>
            <a:r>
              <a:rPr sz="3100" u="sng" dirty="0">
                <a:solidFill>
                  <a:srgbClr val="2E7787"/>
                </a:solidFill>
                <a:uFill>
                  <a:solidFill>
                    <a:srgbClr val="2E7787"/>
                  </a:solidFill>
                </a:uFill>
                <a:latin typeface="Arial"/>
                <a:cs typeface="Arial"/>
              </a:rPr>
              <a:t>Αλλοδαπού</a:t>
            </a:r>
            <a:r>
              <a:rPr sz="3100" u="sng" spc="80" dirty="0">
                <a:solidFill>
                  <a:srgbClr val="2E7787"/>
                </a:solidFill>
                <a:uFill>
                  <a:solidFill>
                    <a:srgbClr val="2E7787"/>
                  </a:solidFill>
                </a:uFill>
                <a:latin typeface="Arial"/>
                <a:cs typeface="Arial"/>
              </a:rPr>
              <a:t> </a:t>
            </a:r>
            <a:r>
              <a:rPr sz="3100" u="none" dirty="0">
                <a:solidFill>
                  <a:srgbClr val="2E7787"/>
                </a:solidFill>
                <a:latin typeface="Arial"/>
                <a:cs typeface="Arial"/>
              </a:rPr>
              <a:t>(Alien</a:t>
            </a:r>
            <a:r>
              <a:rPr sz="3100" u="none" spc="125" dirty="0">
                <a:solidFill>
                  <a:srgbClr val="2E7787"/>
                </a:solidFill>
                <a:latin typeface="Arial"/>
                <a:cs typeface="Arial"/>
              </a:rPr>
              <a:t> </a:t>
            </a:r>
            <a:r>
              <a:rPr sz="3100" u="none" dirty="0">
                <a:solidFill>
                  <a:srgbClr val="2E7787"/>
                </a:solidFill>
                <a:latin typeface="Arial"/>
                <a:cs typeface="Arial"/>
              </a:rPr>
              <a:t>registration</a:t>
            </a:r>
            <a:r>
              <a:rPr sz="3100" u="none" spc="90" dirty="0">
                <a:solidFill>
                  <a:srgbClr val="2E7787"/>
                </a:solidFill>
                <a:latin typeface="Arial"/>
                <a:cs typeface="Arial"/>
              </a:rPr>
              <a:t> </a:t>
            </a:r>
            <a:r>
              <a:rPr sz="3100" u="none" spc="-10" dirty="0">
                <a:solidFill>
                  <a:srgbClr val="2E7787"/>
                </a:solidFill>
                <a:latin typeface="Arial"/>
                <a:cs typeface="Arial"/>
              </a:rPr>
              <a:t>certificate) </a:t>
            </a:r>
            <a:r>
              <a:rPr sz="3100" u="none" dirty="0">
                <a:solidFill>
                  <a:srgbClr val="2E7787"/>
                </a:solidFill>
                <a:latin typeface="Arial"/>
                <a:cs typeface="Arial"/>
              </a:rPr>
              <a:t>Στον</a:t>
            </a:r>
            <a:r>
              <a:rPr sz="3100" u="none" spc="65" dirty="0">
                <a:solidFill>
                  <a:srgbClr val="2E7787"/>
                </a:solidFill>
                <a:latin typeface="Arial"/>
                <a:cs typeface="Arial"/>
              </a:rPr>
              <a:t> </a:t>
            </a:r>
            <a:r>
              <a:rPr sz="3100" u="none" dirty="0">
                <a:solidFill>
                  <a:srgbClr val="2E7787"/>
                </a:solidFill>
                <a:latin typeface="Arial"/>
                <a:cs typeface="Arial"/>
              </a:rPr>
              <a:t>εκλογικό</a:t>
            </a:r>
            <a:r>
              <a:rPr sz="3100" u="none" spc="55" dirty="0">
                <a:solidFill>
                  <a:srgbClr val="2E7787"/>
                </a:solidFill>
                <a:latin typeface="Arial"/>
                <a:cs typeface="Arial"/>
              </a:rPr>
              <a:t> </a:t>
            </a:r>
            <a:r>
              <a:rPr sz="3100" u="none" dirty="0">
                <a:solidFill>
                  <a:srgbClr val="2E7787"/>
                </a:solidFill>
                <a:latin typeface="Arial"/>
                <a:cs typeface="Arial"/>
              </a:rPr>
              <a:t>κατάλογο</a:t>
            </a:r>
            <a:r>
              <a:rPr sz="3100" u="none" spc="55" dirty="0">
                <a:solidFill>
                  <a:srgbClr val="2E7787"/>
                </a:solidFill>
                <a:latin typeface="Arial"/>
                <a:cs typeface="Arial"/>
              </a:rPr>
              <a:t> </a:t>
            </a:r>
            <a:r>
              <a:rPr sz="3100" u="none" dirty="0">
                <a:solidFill>
                  <a:srgbClr val="2E7787"/>
                </a:solidFill>
                <a:latin typeface="Arial"/>
                <a:cs typeface="Arial"/>
              </a:rPr>
              <a:t>θα</a:t>
            </a:r>
            <a:r>
              <a:rPr sz="3100" u="none" spc="80" dirty="0">
                <a:solidFill>
                  <a:srgbClr val="2E7787"/>
                </a:solidFill>
                <a:latin typeface="Arial"/>
                <a:cs typeface="Arial"/>
              </a:rPr>
              <a:t> </a:t>
            </a:r>
            <a:r>
              <a:rPr sz="3100" u="none" dirty="0">
                <a:solidFill>
                  <a:srgbClr val="2E7787"/>
                </a:solidFill>
                <a:latin typeface="Arial"/>
                <a:cs typeface="Arial"/>
              </a:rPr>
              <a:t>αναφέρεται</a:t>
            </a:r>
            <a:r>
              <a:rPr sz="3100" u="none" spc="85" dirty="0">
                <a:solidFill>
                  <a:srgbClr val="2E7787"/>
                </a:solidFill>
                <a:latin typeface="Arial"/>
                <a:cs typeface="Arial"/>
              </a:rPr>
              <a:t> </a:t>
            </a:r>
            <a:r>
              <a:rPr sz="3100" u="none" dirty="0">
                <a:solidFill>
                  <a:srgbClr val="2E7787"/>
                </a:solidFill>
                <a:latin typeface="Arial"/>
                <a:cs typeface="Arial"/>
              </a:rPr>
              <a:t>με</a:t>
            </a:r>
            <a:r>
              <a:rPr sz="3100" u="none" spc="70" dirty="0">
                <a:solidFill>
                  <a:srgbClr val="2E7787"/>
                </a:solidFill>
                <a:latin typeface="Arial"/>
                <a:cs typeface="Arial"/>
              </a:rPr>
              <a:t> </a:t>
            </a:r>
            <a:r>
              <a:rPr sz="3100" u="none" dirty="0">
                <a:solidFill>
                  <a:srgbClr val="2E7787"/>
                </a:solidFill>
                <a:latin typeface="Arial"/>
                <a:cs typeface="Arial"/>
              </a:rPr>
              <a:t>το</a:t>
            </a:r>
            <a:r>
              <a:rPr sz="3100" u="none" spc="80" dirty="0">
                <a:solidFill>
                  <a:srgbClr val="2E7787"/>
                </a:solidFill>
                <a:latin typeface="Arial"/>
                <a:cs typeface="Arial"/>
              </a:rPr>
              <a:t> </a:t>
            </a:r>
            <a:r>
              <a:rPr sz="3100" u="none" dirty="0">
                <a:solidFill>
                  <a:srgbClr val="2E7787"/>
                </a:solidFill>
                <a:latin typeface="Arial"/>
                <a:cs typeface="Arial"/>
              </a:rPr>
              <a:t>πρόθεμα</a:t>
            </a:r>
            <a:r>
              <a:rPr sz="3100" u="none" spc="80" dirty="0">
                <a:solidFill>
                  <a:srgbClr val="2E7787"/>
                </a:solidFill>
                <a:latin typeface="Arial"/>
                <a:cs typeface="Arial"/>
              </a:rPr>
              <a:t> </a:t>
            </a:r>
            <a:r>
              <a:rPr sz="3100" u="none" spc="-20" dirty="0">
                <a:solidFill>
                  <a:srgbClr val="2E7787"/>
                </a:solidFill>
                <a:latin typeface="Arial"/>
                <a:cs typeface="Arial"/>
              </a:rPr>
              <a:t>“05”</a:t>
            </a:r>
            <a:endParaRPr sz="3100">
              <a:latin typeface="Arial"/>
              <a:cs typeface="Arial"/>
            </a:endParaRPr>
          </a:p>
          <a:p>
            <a:pPr marL="453390" indent="-440690">
              <a:lnSpc>
                <a:spcPct val="100000"/>
              </a:lnSpc>
              <a:spcBef>
                <a:spcPts val="1689"/>
              </a:spcBef>
              <a:buAutoNum type="arabicPeriod" startAt="3"/>
              <a:tabLst>
                <a:tab pos="453390" algn="l"/>
              </a:tabLst>
            </a:pPr>
            <a:r>
              <a:rPr sz="3100" u="sng" dirty="0">
                <a:solidFill>
                  <a:srgbClr val="2E7787"/>
                </a:solidFill>
                <a:uFill>
                  <a:solidFill>
                    <a:srgbClr val="2E7787"/>
                  </a:solidFill>
                </a:uFill>
                <a:latin typeface="Arial"/>
                <a:cs typeface="Arial"/>
              </a:rPr>
              <a:t>Δελτίο</a:t>
            </a:r>
            <a:r>
              <a:rPr sz="3100" u="sng" spc="55" dirty="0">
                <a:solidFill>
                  <a:srgbClr val="2E7787"/>
                </a:solidFill>
                <a:uFill>
                  <a:solidFill>
                    <a:srgbClr val="2E7787"/>
                  </a:solidFill>
                </a:uFill>
                <a:latin typeface="Arial"/>
                <a:cs typeface="Arial"/>
              </a:rPr>
              <a:t> </a:t>
            </a:r>
            <a:r>
              <a:rPr sz="3100" u="sng" dirty="0">
                <a:solidFill>
                  <a:srgbClr val="2E7787"/>
                </a:solidFill>
                <a:uFill>
                  <a:solidFill>
                    <a:srgbClr val="2E7787"/>
                  </a:solidFill>
                </a:uFill>
                <a:latin typeface="Arial"/>
                <a:cs typeface="Arial"/>
              </a:rPr>
              <a:t>Ταυτότητας</a:t>
            </a:r>
            <a:r>
              <a:rPr sz="3100" u="sng" spc="55" dirty="0">
                <a:solidFill>
                  <a:srgbClr val="2E7787"/>
                </a:solidFill>
                <a:uFill>
                  <a:solidFill>
                    <a:srgbClr val="2E7787"/>
                  </a:solidFill>
                </a:uFill>
                <a:latin typeface="Arial"/>
                <a:cs typeface="Arial"/>
              </a:rPr>
              <a:t> </a:t>
            </a:r>
            <a:r>
              <a:rPr sz="3100" u="sng" dirty="0">
                <a:solidFill>
                  <a:srgbClr val="2E7787"/>
                </a:solidFill>
                <a:uFill>
                  <a:solidFill>
                    <a:srgbClr val="2E7787"/>
                  </a:solidFill>
                </a:uFill>
                <a:latin typeface="Arial"/>
                <a:cs typeface="Arial"/>
              </a:rPr>
              <a:t>Κράτους</a:t>
            </a:r>
            <a:r>
              <a:rPr sz="3100" u="sng" spc="60" dirty="0">
                <a:solidFill>
                  <a:srgbClr val="2E7787"/>
                </a:solidFill>
                <a:uFill>
                  <a:solidFill>
                    <a:srgbClr val="2E7787"/>
                  </a:solidFill>
                </a:uFill>
                <a:latin typeface="Arial"/>
                <a:cs typeface="Arial"/>
              </a:rPr>
              <a:t> </a:t>
            </a:r>
            <a:r>
              <a:rPr sz="3100" u="sng" dirty="0">
                <a:solidFill>
                  <a:srgbClr val="2E7787"/>
                </a:solidFill>
                <a:uFill>
                  <a:solidFill>
                    <a:srgbClr val="2E7787"/>
                  </a:solidFill>
                </a:uFill>
                <a:latin typeface="Arial"/>
                <a:cs typeface="Arial"/>
              </a:rPr>
              <a:t>Μέλους</a:t>
            </a:r>
            <a:r>
              <a:rPr sz="3100" u="sng" spc="55" dirty="0">
                <a:solidFill>
                  <a:srgbClr val="2E7787"/>
                </a:solidFill>
                <a:uFill>
                  <a:solidFill>
                    <a:srgbClr val="2E7787"/>
                  </a:solidFill>
                </a:uFill>
                <a:latin typeface="Arial"/>
                <a:cs typeface="Arial"/>
              </a:rPr>
              <a:t> </a:t>
            </a:r>
            <a:r>
              <a:rPr sz="3100" u="sng" dirty="0">
                <a:solidFill>
                  <a:srgbClr val="2E7787"/>
                </a:solidFill>
                <a:uFill>
                  <a:solidFill>
                    <a:srgbClr val="2E7787"/>
                  </a:solidFill>
                </a:uFill>
                <a:latin typeface="Arial"/>
                <a:cs typeface="Arial"/>
              </a:rPr>
              <a:t>της</a:t>
            </a:r>
            <a:r>
              <a:rPr sz="3100" u="sng" spc="55" dirty="0">
                <a:solidFill>
                  <a:srgbClr val="2E7787"/>
                </a:solidFill>
                <a:uFill>
                  <a:solidFill>
                    <a:srgbClr val="2E7787"/>
                  </a:solidFill>
                </a:uFill>
                <a:latin typeface="Arial"/>
                <a:cs typeface="Arial"/>
              </a:rPr>
              <a:t> </a:t>
            </a:r>
            <a:r>
              <a:rPr sz="3100" u="sng" spc="-20" dirty="0">
                <a:solidFill>
                  <a:srgbClr val="2E7787"/>
                </a:solidFill>
                <a:uFill>
                  <a:solidFill>
                    <a:srgbClr val="2E7787"/>
                  </a:solidFill>
                </a:uFill>
                <a:latin typeface="Arial"/>
                <a:cs typeface="Arial"/>
              </a:rPr>
              <a:t>Ε.Ε.</a:t>
            </a:r>
            <a:endParaRPr sz="3100">
              <a:latin typeface="Arial"/>
              <a:cs typeface="Arial"/>
            </a:endParaRPr>
          </a:p>
          <a:p>
            <a:pPr marL="389255" marR="5080">
              <a:lnSpc>
                <a:spcPct val="121300"/>
              </a:lnSpc>
              <a:spcBef>
                <a:spcPts val="1485"/>
              </a:spcBef>
            </a:pPr>
            <a:r>
              <a:rPr sz="3100" dirty="0">
                <a:solidFill>
                  <a:srgbClr val="2E7787"/>
                </a:solidFill>
                <a:latin typeface="Arial"/>
                <a:cs typeface="Arial"/>
              </a:rPr>
              <a:t>Στον</a:t>
            </a:r>
            <a:r>
              <a:rPr sz="3100" spc="55" dirty="0">
                <a:solidFill>
                  <a:srgbClr val="2E7787"/>
                </a:solidFill>
                <a:latin typeface="Arial"/>
                <a:cs typeface="Arial"/>
              </a:rPr>
              <a:t> </a:t>
            </a:r>
            <a:r>
              <a:rPr sz="3100" dirty="0">
                <a:solidFill>
                  <a:srgbClr val="2E7787"/>
                </a:solidFill>
                <a:latin typeface="Arial"/>
                <a:cs typeface="Arial"/>
              </a:rPr>
              <a:t>εκλογικό</a:t>
            </a:r>
            <a:r>
              <a:rPr sz="3100" spc="45" dirty="0">
                <a:solidFill>
                  <a:srgbClr val="2E7787"/>
                </a:solidFill>
                <a:latin typeface="Arial"/>
                <a:cs typeface="Arial"/>
              </a:rPr>
              <a:t> </a:t>
            </a:r>
            <a:r>
              <a:rPr sz="3100" dirty="0">
                <a:solidFill>
                  <a:srgbClr val="2E7787"/>
                </a:solidFill>
                <a:latin typeface="Arial"/>
                <a:cs typeface="Arial"/>
              </a:rPr>
              <a:t>κατάλογο</a:t>
            </a:r>
            <a:r>
              <a:rPr sz="3100" spc="50" dirty="0">
                <a:solidFill>
                  <a:srgbClr val="2E7787"/>
                </a:solidFill>
                <a:latin typeface="Arial"/>
                <a:cs typeface="Arial"/>
              </a:rPr>
              <a:t> </a:t>
            </a:r>
            <a:r>
              <a:rPr sz="3100" dirty="0">
                <a:solidFill>
                  <a:srgbClr val="2E7787"/>
                </a:solidFill>
                <a:latin typeface="Arial"/>
                <a:cs typeface="Arial"/>
              </a:rPr>
              <a:t>θα</a:t>
            </a:r>
            <a:r>
              <a:rPr sz="3100" spc="70" dirty="0">
                <a:solidFill>
                  <a:srgbClr val="2E7787"/>
                </a:solidFill>
                <a:latin typeface="Arial"/>
                <a:cs typeface="Arial"/>
              </a:rPr>
              <a:t> </a:t>
            </a:r>
            <a:r>
              <a:rPr sz="3100" dirty="0">
                <a:solidFill>
                  <a:srgbClr val="2E7787"/>
                </a:solidFill>
                <a:latin typeface="Arial"/>
                <a:cs typeface="Arial"/>
              </a:rPr>
              <a:t>αναφέρεται</a:t>
            </a:r>
            <a:r>
              <a:rPr sz="3100" spc="75" dirty="0">
                <a:solidFill>
                  <a:srgbClr val="2E7787"/>
                </a:solidFill>
                <a:latin typeface="Arial"/>
                <a:cs typeface="Arial"/>
              </a:rPr>
              <a:t> </a:t>
            </a:r>
            <a:r>
              <a:rPr sz="3100" dirty="0">
                <a:solidFill>
                  <a:srgbClr val="2E7787"/>
                </a:solidFill>
                <a:latin typeface="Arial"/>
                <a:cs typeface="Arial"/>
              </a:rPr>
              <a:t>με</a:t>
            </a:r>
            <a:r>
              <a:rPr sz="3100" spc="55" dirty="0">
                <a:solidFill>
                  <a:srgbClr val="2E7787"/>
                </a:solidFill>
                <a:latin typeface="Arial"/>
                <a:cs typeface="Arial"/>
              </a:rPr>
              <a:t> </a:t>
            </a:r>
            <a:r>
              <a:rPr sz="3100" dirty="0">
                <a:solidFill>
                  <a:srgbClr val="2E7787"/>
                </a:solidFill>
                <a:latin typeface="Arial"/>
                <a:cs typeface="Arial"/>
              </a:rPr>
              <a:t>το</a:t>
            </a:r>
            <a:r>
              <a:rPr sz="3100" spc="70" dirty="0">
                <a:solidFill>
                  <a:srgbClr val="2E7787"/>
                </a:solidFill>
                <a:latin typeface="Arial"/>
                <a:cs typeface="Arial"/>
              </a:rPr>
              <a:t> </a:t>
            </a:r>
            <a:r>
              <a:rPr sz="3100" dirty="0">
                <a:solidFill>
                  <a:srgbClr val="2E7787"/>
                </a:solidFill>
                <a:latin typeface="Arial"/>
                <a:cs typeface="Arial"/>
              </a:rPr>
              <a:t>πρόθεμα</a:t>
            </a:r>
            <a:r>
              <a:rPr sz="3100" spc="70" dirty="0">
                <a:solidFill>
                  <a:srgbClr val="2E7787"/>
                </a:solidFill>
                <a:latin typeface="Arial"/>
                <a:cs typeface="Arial"/>
              </a:rPr>
              <a:t> </a:t>
            </a:r>
            <a:r>
              <a:rPr sz="3100" dirty="0">
                <a:solidFill>
                  <a:srgbClr val="2E7787"/>
                </a:solidFill>
                <a:latin typeface="Arial"/>
                <a:cs typeface="Arial"/>
              </a:rPr>
              <a:t>“99”.</a:t>
            </a:r>
            <a:r>
              <a:rPr sz="3100" spc="35" dirty="0">
                <a:solidFill>
                  <a:srgbClr val="2E7787"/>
                </a:solidFill>
                <a:latin typeface="Arial"/>
                <a:cs typeface="Arial"/>
              </a:rPr>
              <a:t> </a:t>
            </a:r>
            <a:r>
              <a:rPr sz="3100" dirty="0">
                <a:solidFill>
                  <a:srgbClr val="2E7787"/>
                </a:solidFill>
                <a:latin typeface="Arial"/>
                <a:cs typeface="Arial"/>
              </a:rPr>
              <a:t>Στη</a:t>
            </a:r>
            <a:r>
              <a:rPr sz="3100" spc="50" dirty="0">
                <a:solidFill>
                  <a:srgbClr val="2E7787"/>
                </a:solidFill>
                <a:latin typeface="Arial"/>
                <a:cs typeface="Arial"/>
              </a:rPr>
              <a:t> </a:t>
            </a:r>
            <a:r>
              <a:rPr sz="3100" spc="-10" dirty="0">
                <a:solidFill>
                  <a:srgbClr val="2E7787"/>
                </a:solidFill>
                <a:latin typeface="Arial"/>
                <a:cs typeface="Arial"/>
              </a:rPr>
              <a:t>διπλανή </a:t>
            </a:r>
            <a:r>
              <a:rPr sz="3100" dirty="0">
                <a:solidFill>
                  <a:srgbClr val="2E7787"/>
                </a:solidFill>
                <a:latin typeface="Arial"/>
                <a:cs typeface="Arial"/>
              </a:rPr>
              <a:t>στήλη</a:t>
            </a:r>
            <a:r>
              <a:rPr sz="3100" spc="75" dirty="0">
                <a:solidFill>
                  <a:srgbClr val="2E7787"/>
                </a:solidFill>
                <a:latin typeface="Arial"/>
                <a:cs typeface="Arial"/>
              </a:rPr>
              <a:t> </a:t>
            </a:r>
            <a:r>
              <a:rPr sz="3100" dirty="0">
                <a:solidFill>
                  <a:srgbClr val="2E7787"/>
                </a:solidFill>
                <a:latin typeface="Arial"/>
                <a:cs typeface="Arial"/>
              </a:rPr>
              <a:t>θα</a:t>
            </a:r>
            <a:r>
              <a:rPr sz="3100" spc="75" dirty="0">
                <a:solidFill>
                  <a:srgbClr val="2E7787"/>
                </a:solidFill>
                <a:latin typeface="Arial"/>
                <a:cs typeface="Arial"/>
              </a:rPr>
              <a:t> </a:t>
            </a:r>
            <a:r>
              <a:rPr sz="3100" dirty="0">
                <a:solidFill>
                  <a:srgbClr val="2E7787"/>
                </a:solidFill>
                <a:latin typeface="Arial"/>
                <a:cs typeface="Arial"/>
              </a:rPr>
              <a:t>αναγράφεται</a:t>
            </a:r>
            <a:r>
              <a:rPr sz="3100" spc="70" dirty="0">
                <a:solidFill>
                  <a:srgbClr val="2E7787"/>
                </a:solidFill>
                <a:latin typeface="Arial"/>
                <a:cs typeface="Arial"/>
              </a:rPr>
              <a:t> </a:t>
            </a:r>
            <a:r>
              <a:rPr sz="3100" dirty="0">
                <a:solidFill>
                  <a:srgbClr val="2E7787"/>
                </a:solidFill>
                <a:latin typeface="Arial"/>
                <a:cs typeface="Arial"/>
              </a:rPr>
              <a:t>ο</a:t>
            </a:r>
            <a:r>
              <a:rPr sz="3100" spc="75" dirty="0">
                <a:solidFill>
                  <a:srgbClr val="2E7787"/>
                </a:solidFill>
                <a:latin typeface="Arial"/>
                <a:cs typeface="Arial"/>
              </a:rPr>
              <a:t> </a:t>
            </a:r>
            <a:r>
              <a:rPr sz="3100" dirty="0">
                <a:solidFill>
                  <a:srgbClr val="2E7787"/>
                </a:solidFill>
                <a:latin typeface="Arial"/>
                <a:cs typeface="Arial"/>
              </a:rPr>
              <a:t>αριθμός</a:t>
            </a:r>
            <a:r>
              <a:rPr sz="3100" spc="75" dirty="0">
                <a:solidFill>
                  <a:srgbClr val="2E7787"/>
                </a:solidFill>
                <a:latin typeface="Arial"/>
                <a:cs typeface="Arial"/>
              </a:rPr>
              <a:t> </a:t>
            </a:r>
            <a:r>
              <a:rPr sz="3100" dirty="0">
                <a:solidFill>
                  <a:srgbClr val="2E7787"/>
                </a:solidFill>
                <a:latin typeface="Arial"/>
                <a:cs typeface="Arial"/>
              </a:rPr>
              <a:t>του</a:t>
            </a:r>
            <a:r>
              <a:rPr sz="3100" spc="50" dirty="0">
                <a:solidFill>
                  <a:srgbClr val="2E7787"/>
                </a:solidFill>
                <a:latin typeface="Arial"/>
                <a:cs typeface="Arial"/>
              </a:rPr>
              <a:t> </a:t>
            </a:r>
            <a:r>
              <a:rPr sz="3100" dirty="0">
                <a:solidFill>
                  <a:srgbClr val="2E7787"/>
                </a:solidFill>
                <a:latin typeface="Arial"/>
                <a:cs typeface="Arial"/>
              </a:rPr>
              <a:t>εγγράφου</a:t>
            </a:r>
            <a:r>
              <a:rPr sz="3100" spc="60" dirty="0">
                <a:solidFill>
                  <a:srgbClr val="2E7787"/>
                </a:solidFill>
                <a:latin typeface="Arial"/>
                <a:cs typeface="Arial"/>
              </a:rPr>
              <a:t> </a:t>
            </a:r>
            <a:r>
              <a:rPr sz="3100" dirty="0">
                <a:solidFill>
                  <a:srgbClr val="2E7787"/>
                </a:solidFill>
                <a:latin typeface="Arial"/>
                <a:cs typeface="Arial"/>
              </a:rPr>
              <a:t>της</a:t>
            </a:r>
            <a:r>
              <a:rPr sz="3100" spc="80" dirty="0">
                <a:solidFill>
                  <a:srgbClr val="2E7787"/>
                </a:solidFill>
                <a:latin typeface="Arial"/>
                <a:cs typeface="Arial"/>
              </a:rPr>
              <a:t> </a:t>
            </a:r>
            <a:r>
              <a:rPr sz="3100" dirty="0">
                <a:solidFill>
                  <a:srgbClr val="2E7787"/>
                </a:solidFill>
                <a:latin typeface="Arial"/>
                <a:cs typeface="Arial"/>
              </a:rPr>
              <a:t>χώρας</a:t>
            </a:r>
            <a:r>
              <a:rPr sz="3100" spc="75" dirty="0">
                <a:solidFill>
                  <a:srgbClr val="2E7787"/>
                </a:solidFill>
                <a:latin typeface="Arial"/>
                <a:cs typeface="Arial"/>
              </a:rPr>
              <a:t> </a:t>
            </a:r>
            <a:r>
              <a:rPr sz="3100" spc="-10" dirty="0">
                <a:solidFill>
                  <a:srgbClr val="2E7787"/>
                </a:solidFill>
                <a:latin typeface="Arial"/>
                <a:cs typeface="Arial"/>
              </a:rPr>
              <a:t>καταγωγής)</a:t>
            </a:r>
            <a:endParaRPr sz="310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Δικαίωμα</a:t>
            </a:r>
            <a:r>
              <a:rPr spc="285" dirty="0"/>
              <a:t> </a:t>
            </a:r>
            <a:r>
              <a:rPr spc="65" dirty="0"/>
              <a:t>ψήφου</a:t>
            </a:r>
            <a:r>
              <a:rPr spc="285" dirty="0"/>
              <a:t> </a:t>
            </a:r>
            <a:r>
              <a:rPr dirty="0"/>
              <a:t>&amp;</a:t>
            </a:r>
            <a:r>
              <a:rPr spc="245" dirty="0"/>
              <a:t> </a:t>
            </a:r>
            <a:r>
              <a:rPr spc="75" dirty="0"/>
              <a:t>έγγραφα</a:t>
            </a:r>
            <a:r>
              <a:rPr spc="295" dirty="0"/>
              <a:t> </a:t>
            </a:r>
            <a:r>
              <a:rPr spc="80" dirty="0"/>
              <a:t>άσκησης</a:t>
            </a:r>
            <a:r>
              <a:rPr spc="280" dirty="0"/>
              <a:t> </a:t>
            </a:r>
            <a:r>
              <a:rPr spc="65" dirty="0"/>
              <a:t>εκλογικού</a:t>
            </a:r>
            <a:r>
              <a:rPr spc="285" dirty="0"/>
              <a:t> </a:t>
            </a:r>
            <a:r>
              <a:rPr spc="60" dirty="0"/>
              <a:t>δικαιώματος</a:t>
            </a:r>
          </a:p>
        </p:txBody>
      </p:sp>
      <p:grpSp>
        <p:nvGrpSpPr>
          <p:cNvPr id="4" name="object 4"/>
          <p:cNvGrpSpPr/>
          <p:nvPr/>
        </p:nvGrpSpPr>
        <p:grpSpPr>
          <a:xfrm>
            <a:off x="15079732" y="2175741"/>
            <a:ext cx="4354830" cy="6407150"/>
            <a:chOff x="15079732" y="2175741"/>
            <a:chExt cx="4354830" cy="6407150"/>
          </a:xfrm>
        </p:grpSpPr>
        <p:pic>
          <p:nvPicPr>
            <p:cNvPr id="5" name="object 5"/>
            <p:cNvPicPr/>
            <p:nvPr/>
          </p:nvPicPr>
          <p:blipFill>
            <a:blip r:embed="rId2" cstate="print"/>
            <a:stretch>
              <a:fillRect/>
            </a:stretch>
          </p:blipFill>
          <p:spPr>
            <a:xfrm>
              <a:off x="15079732" y="2175741"/>
              <a:ext cx="4354458" cy="6406827"/>
            </a:xfrm>
            <a:prstGeom prst="rect">
              <a:avLst/>
            </a:prstGeom>
          </p:spPr>
        </p:pic>
        <p:pic>
          <p:nvPicPr>
            <p:cNvPr id="6" name="object 6"/>
            <p:cNvPicPr/>
            <p:nvPr/>
          </p:nvPicPr>
          <p:blipFill>
            <a:blip r:embed="rId3" cstate="print"/>
            <a:stretch>
              <a:fillRect/>
            </a:stretch>
          </p:blipFill>
          <p:spPr>
            <a:xfrm>
              <a:off x="15309271" y="2404953"/>
              <a:ext cx="3922812" cy="5975943"/>
            </a:xfrm>
            <a:prstGeom prst="rect">
              <a:avLst/>
            </a:prstGeom>
          </p:spPr>
        </p:pic>
        <p:sp>
          <p:nvSpPr>
            <p:cNvPr id="7" name="object 7"/>
            <p:cNvSpPr/>
            <p:nvPr/>
          </p:nvSpPr>
          <p:spPr>
            <a:xfrm>
              <a:off x="15272623" y="2368304"/>
              <a:ext cx="3996690" cy="6049645"/>
            </a:xfrm>
            <a:custGeom>
              <a:avLst/>
              <a:gdLst/>
              <a:ahLst/>
              <a:cxnLst/>
              <a:rect l="l" t="t" r="r" b="b"/>
              <a:pathLst>
                <a:path w="3996690" h="6049645">
                  <a:moveTo>
                    <a:pt x="689507" y="0"/>
                  </a:moveTo>
                  <a:lnTo>
                    <a:pt x="3996108" y="0"/>
                  </a:lnTo>
                  <a:lnTo>
                    <a:pt x="3996108" y="5359732"/>
                  </a:lnTo>
                  <a:lnTo>
                    <a:pt x="3992548" y="5429363"/>
                  </a:lnTo>
                  <a:lnTo>
                    <a:pt x="3982077" y="5497843"/>
                  </a:lnTo>
                  <a:lnTo>
                    <a:pt x="3965114" y="5564123"/>
                  </a:lnTo>
                  <a:lnTo>
                    <a:pt x="3941869" y="5627577"/>
                  </a:lnTo>
                  <a:lnTo>
                    <a:pt x="3912760" y="5687889"/>
                  </a:lnTo>
                  <a:lnTo>
                    <a:pt x="3878206" y="5744851"/>
                  </a:lnTo>
                  <a:lnTo>
                    <a:pt x="3838417" y="5798043"/>
                  </a:lnTo>
                  <a:lnTo>
                    <a:pt x="3793915" y="5847047"/>
                  </a:lnTo>
                  <a:lnTo>
                    <a:pt x="3744912" y="5891548"/>
                  </a:lnTo>
                  <a:lnTo>
                    <a:pt x="3691720" y="5931337"/>
                  </a:lnTo>
                  <a:lnTo>
                    <a:pt x="3634758" y="5965891"/>
                  </a:lnTo>
                  <a:lnTo>
                    <a:pt x="3574446" y="5995000"/>
                  </a:lnTo>
                  <a:lnTo>
                    <a:pt x="3510992" y="6018246"/>
                  </a:lnTo>
                  <a:lnTo>
                    <a:pt x="3444711" y="6035208"/>
                  </a:lnTo>
                  <a:lnTo>
                    <a:pt x="3376232" y="6045679"/>
                  </a:lnTo>
                  <a:lnTo>
                    <a:pt x="3306600" y="6049239"/>
                  </a:lnTo>
                  <a:lnTo>
                    <a:pt x="0" y="6049239"/>
                  </a:lnTo>
                  <a:lnTo>
                    <a:pt x="0" y="689507"/>
                  </a:lnTo>
                  <a:lnTo>
                    <a:pt x="3560" y="619876"/>
                  </a:lnTo>
                  <a:lnTo>
                    <a:pt x="14030" y="551396"/>
                  </a:lnTo>
                  <a:lnTo>
                    <a:pt x="30993" y="485116"/>
                  </a:lnTo>
                  <a:lnTo>
                    <a:pt x="54239" y="421662"/>
                  </a:lnTo>
                  <a:lnTo>
                    <a:pt x="83348" y="361350"/>
                  </a:lnTo>
                  <a:lnTo>
                    <a:pt x="117902" y="304388"/>
                  </a:lnTo>
                  <a:lnTo>
                    <a:pt x="157691" y="251196"/>
                  </a:lnTo>
                  <a:lnTo>
                    <a:pt x="202192" y="202192"/>
                  </a:lnTo>
                  <a:lnTo>
                    <a:pt x="251196" y="157691"/>
                  </a:lnTo>
                  <a:lnTo>
                    <a:pt x="304388" y="117902"/>
                  </a:lnTo>
                  <a:lnTo>
                    <a:pt x="361350" y="83348"/>
                  </a:lnTo>
                  <a:lnTo>
                    <a:pt x="421662" y="54239"/>
                  </a:lnTo>
                  <a:lnTo>
                    <a:pt x="485116" y="30993"/>
                  </a:lnTo>
                  <a:lnTo>
                    <a:pt x="551396" y="14030"/>
                  </a:lnTo>
                  <a:lnTo>
                    <a:pt x="619876" y="3560"/>
                  </a:lnTo>
                  <a:lnTo>
                    <a:pt x="689507" y="0"/>
                  </a:lnTo>
                  <a:close/>
                </a:path>
              </a:pathLst>
            </a:custGeom>
            <a:ln w="73296">
              <a:solidFill>
                <a:srgbClr val="FFFFFF"/>
              </a:solidFill>
            </a:ln>
          </p:spPr>
          <p:txBody>
            <a:bodyPr wrap="square" lIns="0" tIns="0" rIns="0" bIns="0" rtlCol="0"/>
            <a:lstStyle/>
            <a:p>
              <a:endParaRPr/>
            </a:p>
          </p:txBody>
        </p:sp>
      </p:grpSp>
      <p:pic>
        <p:nvPicPr>
          <p:cNvPr id="8" name="object 8"/>
          <p:cNvPicPr/>
          <p:nvPr/>
        </p:nvPicPr>
        <p:blipFill>
          <a:blip r:embed="rId4"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80460" y="2973031"/>
            <a:ext cx="15407640" cy="4355465"/>
          </a:xfrm>
          <a:prstGeom prst="rect">
            <a:avLst/>
          </a:prstGeom>
        </p:spPr>
        <p:txBody>
          <a:bodyPr vert="horz" wrap="square" lIns="0" tIns="12065" rIns="0" bIns="0" rtlCol="0">
            <a:spAutoFit/>
          </a:bodyPr>
          <a:lstStyle/>
          <a:p>
            <a:pPr marL="12700">
              <a:lnSpc>
                <a:spcPct val="100000"/>
              </a:lnSpc>
              <a:spcBef>
                <a:spcPts val="95"/>
              </a:spcBef>
            </a:pPr>
            <a:r>
              <a:rPr sz="3300" b="1" dirty="0">
                <a:solidFill>
                  <a:srgbClr val="2E7787"/>
                </a:solidFill>
                <a:latin typeface="Arial"/>
                <a:cs typeface="Arial"/>
              </a:rPr>
              <a:t>Κοινοτικοί</a:t>
            </a:r>
            <a:r>
              <a:rPr sz="3300" b="1" spc="-80" dirty="0">
                <a:solidFill>
                  <a:srgbClr val="2E7787"/>
                </a:solidFill>
                <a:latin typeface="Arial"/>
                <a:cs typeface="Arial"/>
              </a:rPr>
              <a:t> </a:t>
            </a:r>
            <a:r>
              <a:rPr sz="3300" b="1" dirty="0">
                <a:solidFill>
                  <a:srgbClr val="2E7787"/>
                </a:solidFill>
                <a:latin typeface="Arial"/>
                <a:cs typeface="Arial"/>
              </a:rPr>
              <a:t>εκλογείς</a:t>
            </a:r>
            <a:r>
              <a:rPr sz="3300" b="1" spc="-85" dirty="0">
                <a:solidFill>
                  <a:srgbClr val="2E7787"/>
                </a:solidFill>
                <a:latin typeface="Arial"/>
                <a:cs typeface="Arial"/>
              </a:rPr>
              <a:t> </a:t>
            </a:r>
            <a:r>
              <a:rPr sz="3300" b="1" dirty="0">
                <a:solidFill>
                  <a:srgbClr val="2E7787"/>
                </a:solidFill>
                <a:latin typeface="Arial"/>
                <a:cs typeface="Arial"/>
              </a:rPr>
              <a:t>για</a:t>
            </a:r>
            <a:r>
              <a:rPr sz="3300" b="1" spc="-75" dirty="0">
                <a:solidFill>
                  <a:srgbClr val="2E7787"/>
                </a:solidFill>
                <a:latin typeface="Arial"/>
                <a:cs typeface="Arial"/>
              </a:rPr>
              <a:t> </a:t>
            </a:r>
            <a:r>
              <a:rPr sz="3300" b="1" dirty="0">
                <a:solidFill>
                  <a:srgbClr val="2E7787"/>
                </a:solidFill>
                <a:latin typeface="Arial"/>
                <a:cs typeface="Arial"/>
              </a:rPr>
              <a:t>τις</a:t>
            </a:r>
            <a:r>
              <a:rPr sz="3300" b="1" spc="-85" dirty="0">
                <a:solidFill>
                  <a:srgbClr val="2E7787"/>
                </a:solidFill>
                <a:latin typeface="Arial"/>
                <a:cs typeface="Arial"/>
              </a:rPr>
              <a:t> </a:t>
            </a:r>
            <a:r>
              <a:rPr sz="3300" b="1" dirty="0">
                <a:solidFill>
                  <a:srgbClr val="2E7787"/>
                </a:solidFill>
                <a:latin typeface="Arial"/>
                <a:cs typeface="Arial"/>
              </a:rPr>
              <a:t>εκλογές</a:t>
            </a:r>
            <a:r>
              <a:rPr sz="3300" b="1" spc="-85" dirty="0">
                <a:solidFill>
                  <a:srgbClr val="2E7787"/>
                </a:solidFill>
                <a:latin typeface="Arial"/>
                <a:cs typeface="Arial"/>
              </a:rPr>
              <a:t> </a:t>
            </a:r>
            <a:r>
              <a:rPr sz="3300" b="1" dirty="0">
                <a:solidFill>
                  <a:srgbClr val="2E7787"/>
                </a:solidFill>
                <a:latin typeface="Arial"/>
                <a:cs typeface="Arial"/>
              </a:rPr>
              <a:t>Μελών</a:t>
            </a:r>
            <a:r>
              <a:rPr sz="3300" b="1" spc="-65" dirty="0">
                <a:solidFill>
                  <a:srgbClr val="2E7787"/>
                </a:solidFill>
                <a:latin typeface="Arial"/>
                <a:cs typeface="Arial"/>
              </a:rPr>
              <a:t> </a:t>
            </a:r>
            <a:r>
              <a:rPr sz="3300" b="1" dirty="0">
                <a:solidFill>
                  <a:srgbClr val="2E7787"/>
                </a:solidFill>
                <a:latin typeface="Arial"/>
                <a:cs typeface="Arial"/>
              </a:rPr>
              <a:t>του</a:t>
            </a:r>
            <a:r>
              <a:rPr sz="3300" b="1" spc="-85" dirty="0">
                <a:solidFill>
                  <a:srgbClr val="2E7787"/>
                </a:solidFill>
                <a:latin typeface="Arial"/>
                <a:cs typeface="Arial"/>
              </a:rPr>
              <a:t> </a:t>
            </a:r>
            <a:r>
              <a:rPr sz="3300" b="1" spc="-10" dirty="0">
                <a:solidFill>
                  <a:srgbClr val="2E7787"/>
                </a:solidFill>
                <a:latin typeface="Arial"/>
                <a:cs typeface="Arial"/>
              </a:rPr>
              <a:t>Ευρωπαϊκού</a:t>
            </a:r>
            <a:r>
              <a:rPr sz="3300" b="1" spc="-85" dirty="0">
                <a:solidFill>
                  <a:srgbClr val="2E7787"/>
                </a:solidFill>
                <a:latin typeface="Arial"/>
                <a:cs typeface="Arial"/>
              </a:rPr>
              <a:t> </a:t>
            </a:r>
            <a:r>
              <a:rPr sz="3300" b="1" spc="-10" dirty="0">
                <a:solidFill>
                  <a:srgbClr val="2E7787"/>
                </a:solidFill>
                <a:latin typeface="Arial"/>
                <a:cs typeface="Arial"/>
              </a:rPr>
              <a:t>Κοινοβουλίου</a:t>
            </a:r>
            <a:endParaRPr sz="3300">
              <a:latin typeface="Arial"/>
              <a:cs typeface="Arial"/>
            </a:endParaRPr>
          </a:p>
          <a:p>
            <a:pPr marL="12700">
              <a:lnSpc>
                <a:spcPct val="100000"/>
              </a:lnSpc>
              <a:spcBef>
                <a:spcPts val="2295"/>
              </a:spcBef>
            </a:pPr>
            <a:r>
              <a:rPr sz="3100" dirty="0">
                <a:solidFill>
                  <a:srgbClr val="2E7787"/>
                </a:solidFill>
                <a:latin typeface="Arial"/>
                <a:cs typeface="Arial"/>
              </a:rPr>
              <a:t>Το</a:t>
            </a:r>
            <a:r>
              <a:rPr sz="3100" spc="65" dirty="0">
                <a:solidFill>
                  <a:srgbClr val="2E7787"/>
                </a:solidFill>
                <a:latin typeface="Arial"/>
                <a:cs typeface="Arial"/>
              </a:rPr>
              <a:t> </a:t>
            </a:r>
            <a:r>
              <a:rPr sz="3100" dirty="0">
                <a:solidFill>
                  <a:srgbClr val="2E7787"/>
                </a:solidFill>
                <a:latin typeface="Arial"/>
                <a:cs typeface="Arial"/>
              </a:rPr>
              <a:t>έγγραφο</a:t>
            </a:r>
            <a:r>
              <a:rPr sz="3100" spc="75" dirty="0">
                <a:solidFill>
                  <a:srgbClr val="2E7787"/>
                </a:solidFill>
                <a:latin typeface="Arial"/>
                <a:cs typeface="Arial"/>
              </a:rPr>
              <a:t> </a:t>
            </a:r>
            <a:r>
              <a:rPr sz="3100" dirty="0">
                <a:solidFill>
                  <a:srgbClr val="2E7787"/>
                </a:solidFill>
                <a:latin typeface="Arial"/>
                <a:cs typeface="Arial"/>
              </a:rPr>
              <a:t>βάσει</a:t>
            </a:r>
            <a:r>
              <a:rPr sz="3100" spc="75" dirty="0">
                <a:solidFill>
                  <a:srgbClr val="2E7787"/>
                </a:solidFill>
                <a:latin typeface="Arial"/>
                <a:cs typeface="Arial"/>
              </a:rPr>
              <a:t> </a:t>
            </a:r>
            <a:r>
              <a:rPr sz="3100" dirty="0">
                <a:solidFill>
                  <a:srgbClr val="2E7787"/>
                </a:solidFill>
                <a:latin typeface="Arial"/>
                <a:cs typeface="Arial"/>
              </a:rPr>
              <a:t>του</a:t>
            </a:r>
            <a:r>
              <a:rPr sz="3100" spc="75" dirty="0">
                <a:solidFill>
                  <a:srgbClr val="2E7787"/>
                </a:solidFill>
                <a:latin typeface="Arial"/>
                <a:cs typeface="Arial"/>
              </a:rPr>
              <a:t> </a:t>
            </a:r>
            <a:r>
              <a:rPr sz="3100" dirty="0">
                <a:solidFill>
                  <a:srgbClr val="2E7787"/>
                </a:solidFill>
                <a:latin typeface="Arial"/>
                <a:cs typeface="Arial"/>
              </a:rPr>
              <a:t>οποίου</a:t>
            </a:r>
            <a:r>
              <a:rPr sz="3100" spc="75" dirty="0">
                <a:solidFill>
                  <a:srgbClr val="2E7787"/>
                </a:solidFill>
                <a:latin typeface="Arial"/>
                <a:cs typeface="Arial"/>
              </a:rPr>
              <a:t> </a:t>
            </a:r>
            <a:r>
              <a:rPr sz="3100" dirty="0">
                <a:solidFill>
                  <a:srgbClr val="2E7787"/>
                </a:solidFill>
                <a:latin typeface="Arial"/>
                <a:cs typeface="Arial"/>
              </a:rPr>
              <a:t>έχουν</a:t>
            </a:r>
            <a:r>
              <a:rPr sz="3100" spc="80" dirty="0">
                <a:solidFill>
                  <a:srgbClr val="2E7787"/>
                </a:solidFill>
                <a:latin typeface="Arial"/>
                <a:cs typeface="Arial"/>
              </a:rPr>
              <a:t> </a:t>
            </a:r>
            <a:r>
              <a:rPr sz="3100" dirty="0">
                <a:solidFill>
                  <a:srgbClr val="2E7787"/>
                </a:solidFill>
                <a:latin typeface="Arial"/>
                <a:cs typeface="Arial"/>
              </a:rPr>
              <a:t>εγγραφεί</a:t>
            </a:r>
            <a:r>
              <a:rPr sz="3100" spc="75" dirty="0">
                <a:solidFill>
                  <a:srgbClr val="2E7787"/>
                </a:solidFill>
                <a:latin typeface="Arial"/>
                <a:cs typeface="Arial"/>
              </a:rPr>
              <a:t> </a:t>
            </a:r>
            <a:r>
              <a:rPr sz="3100" dirty="0">
                <a:solidFill>
                  <a:srgbClr val="2E7787"/>
                </a:solidFill>
                <a:latin typeface="Arial"/>
                <a:cs typeface="Arial"/>
              </a:rPr>
              <a:t>στον</a:t>
            </a:r>
            <a:r>
              <a:rPr sz="3100" spc="75" dirty="0">
                <a:solidFill>
                  <a:srgbClr val="2E7787"/>
                </a:solidFill>
                <a:latin typeface="Arial"/>
                <a:cs typeface="Arial"/>
              </a:rPr>
              <a:t> </a:t>
            </a:r>
            <a:r>
              <a:rPr sz="3100" dirty="0">
                <a:solidFill>
                  <a:srgbClr val="2E7787"/>
                </a:solidFill>
                <a:latin typeface="Arial"/>
                <a:cs typeface="Arial"/>
              </a:rPr>
              <a:t>αντίστοιχο</a:t>
            </a:r>
            <a:r>
              <a:rPr sz="3100" spc="65" dirty="0">
                <a:solidFill>
                  <a:srgbClr val="2E7787"/>
                </a:solidFill>
                <a:latin typeface="Arial"/>
                <a:cs typeface="Arial"/>
              </a:rPr>
              <a:t> </a:t>
            </a:r>
            <a:r>
              <a:rPr sz="3100" dirty="0">
                <a:solidFill>
                  <a:srgbClr val="2E7787"/>
                </a:solidFill>
                <a:latin typeface="Arial"/>
                <a:cs typeface="Arial"/>
              </a:rPr>
              <a:t>ειδικό</a:t>
            </a:r>
            <a:r>
              <a:rPr sz="3100" spc="80" dirty="0">
                <a:solidFill>
                  <a:srgbClr val="2E7787"/>
                </a:solidFill>
                <a:latin typeface="Arial"/>
                <a:cs typeface="Arial"/>
              </a:rPr>
              <a:t> </a:t>
            </a:r>
            <a:r>
              <a:rPr sz="3100" dirty="0">
                <a:solidFill>
                  <a:srgbClr val="2E7787"/>
                </a:solidFill>
                <a:latin typeface="Arial"/>
                <a:cs typeface="Arial"/>
              </a:rPr>
              <a:t>εκλογικό</a:t>
            </a:r>
            <a:r>
              <a:rPr sz="3100" spc="50" dirty="0">
                <a:solidFill>
                  <a:srgbClr val="2E7787"/>
                </a:solidFill>
                <a:latin typeface="Arial"/>
                <a:cs typeface="Arial"/>
              </a:rPr>
              <a:t> </a:t>
            </a:r>
            <a:r>
              <a:rPr sz="3100" spc="-10" dirty="0">
                <a:solidFill>
                  <a:srgbClr val="2E7787"/>
                </a:solidFill>
                <a:latin typeface="Arial"/>
                <a:cs typeface="Arial"/>
              </a:rPr>
              <a:t>κατάλογο</a:t>
            </a:r>
            <a:endParaRPr sz="3100">
              <a:latin typeface="Arial"/>
              <a:cs typeface="Arial"/>
            </a:endParaRPr>
          </a:p>
          <a:p>
            <a:pPr>
              <a:lnSpc>
                <a:spcPct val="100000"/>
              </a:lnSpc>
            </a:pPr>
            <a:endParaRPr sz="3100">
              <a:latin typeface="Arial"/>
              <a:cs typeface="Arial"/>
            </a:endParaRPr>
          </a:p>
          <a:p>
            <a:pPr>
              <a:lnSpc>
                <a:spcPct val="100000"/>
              </a:lnSpc>
              <a:spcBef>
                <a:spcPts val="1145"/>
              </a:spcBef>
            </a:pPr>
            <a:endParaRPr sz="3100">
              <a:latin typeface="Arial"/>
              <a:cs typeface="Arial"/>
            </a:endParaRPr>
          </a:p>
          <a:p>
            <a:pPr marL="452755" indent="-440055">
              <a:lnSpc>
                <a:spcPct val="100000"/>
              </a:lnSpc>
              <a:buAutoNum type="arabicPeriod" startAt="5"/>
              <a:tabLst>
                <a:tab pos="452755" algn="l"/>
              </a:tabLst>
            </a:pPr>
            <a:r>
              <a:rPr sz="3100" u="sng" dirty="0">
                <a:solidFill>
                  <a:srgbClr val="2E7787"/>
                </a:solidFill>
                <a:uFill>
                  <a:solidFill>
                    <a:srgbClr val="2E7787"/>
                  </a:solidFill>
                </a:uFill>
                <a:latin typeface="Arial"/>
                <a:cs typeface="Arial"/>
              </a:rPr>
              <a:t>Διαβατήριο</a:t>
            </a:r>
            <a:r>
              <a:rPr sz="3100" u="sng" spc="75" dirty="0">
                <a:solidFill>
                  <a:srgbClr val="2E7787"/>
                </a:solidFill>
                <a:uFill>
                  <a:solidFill>
                    <a:srgbClr val="2E7787"/>
                  </a:solidFill>
                </a:uFill>
                <a:latin typeface="Arial"/>
                <a:cs typeface="Arial"/>
              </a:rPr>
              <a:t> </a:t>
            </a:r>
            <a:r>
              <a:rPr sz="3100" u="sng" dirty="0">
                <a:solidFill>
                  <a:srgbClr val="2E7787"/>
                </a:solidFill>
                <a:uFill>
                  <a:solidFill>
                    <a:srgbClr val="2E7787"/>
                  </a:solidFill>
                </a:uFill>
                <a:latin typeface="Arial"/>
                <a:cs typeface="Arial"/>
              </a:rPr>
              <a:t>κράτους</a:t>
            </a:r>
            <a:r>
              <a:rPr sz="3100" u="sng" spc="55" dirty="0">
                <a:solidFill>
                  <a:srgbClr val="2E7787"/>
                </a:solidFill>
                <a:uFill>
                  <a:solidFill>
                    <a:srgbClr val="2E7787"/>
                  </a:solidFill>
                </a:uFill>
                <a:latin typeface="Arial"/>
                <a:cs typeface="Arial"/>
              </a:rPr>
              <a:t> </a:t>
            </a:r>
            <a:r>
              <a:rPr sz="3100" u="sng" dirty="0">
                <a:solidFill>
                  <a:srgbClr val="2E7787"/>
                </a:solidFill>
                <a:uFill>
                  <a:solidFill>
                    <a:srgbClr val="2E7787"/>
                  </a:solidFill>
                </a:uFill>
                <a:latin typeface="Arial"/>
                <a:cs typeface="Arial"/>
              </a:rPr>
              <a:t>μέλους</a:t>
            </a:r>
            <a:r>
              <a:rPr sz="3100" u="sng" spc="60" dirty="0">
                <a:solidFill>
                  <a:srgbClr val="2E7787"/>
                </a:solidFill>
                <a:uFill>
                  <a:solidFill>
                    <a:srgbClr val="2E7787"/>
                  </a:solidFill>
                </a:uFill>
                <a:latin typeface="Arial"/>
                <a:cs typeface="Arial"/>
              </a:rPr>
              <a:t> </a:t>
            </a:r>
            <a:r>
              <a:rPr sz="3100" u="sng" dirty="0">
                <a:solidFill>
                  <a:srgbClr val="2E7787"/>
                </a:solidFill>
                <a:uFill>
                  <a:solidFill>
                    <a:srgbClr val="2E7787"/>
                  </a:solidFill>
                </a:uFill>
                <a:latin typeface="Arial"/>
                <a:cs typeface="Arial"/>
              </a:rPr>
              <a:t>της</a:t>
            </a:r>
            <a:r>
              <a:rPr sz="3100" u="sng" spc="75" dirty="0">
                <a:solidFill>
                  <a:srgbClr val="2E7787"/>
                </a:solidFill>
                <a:uFill>
                  <a:solidFill>
                    <a:srgbClr val="2E7787"/>
                  </a:solidFill>
                </a:uFill>
                <a:latin typeface="Arial"/>
                <a:cs typeface="Arial"/>
              </a:rPr>
              <a:t> </a:t>
            </a:r>
            <a:r>
              <a:rPr sz="3100" u="sng" spc="-20" dirty="0">
                <a:solidFill>
                  <a:srgbClr val="2E7787"/>
                </a:solidFill>
                <a:uFill>
                  <a:solidFill>
                    <a:srgbClr val="2E7787"/>
                  </a:solidFill>
                </a:uFill>
                <a:latin typeface="Arial"/>
                <a:cs typeface="Arial"/>
              </a:rPr>
              <a:t>Ε.Ε.</a:t>
            </a:r>
            <a:endParaRPr sz="3100">
              <a:latin typeface="Arial"/>
              <a:cs typeface="Arial"/>
            </a:endParaRPr>
          </a:p>
          <a:p>
            <a:pPr marL="483234" lvl="1" indent="-470534">
              <a:lnSpc>
                <a:spcPct val="100000"/>
              </a:lnSpc>
              <a:spcBef>
                <a:spcPts val="2275"/>
              </a:spcBef>
              <a:buSzPct val="120967"/>
              <a:buChar char="•"/>
              <a:tabLst>
                <a:tab pos="483234" algn="l"/>
              </a:tabLst>
            </a:pPr>
            <a:r>
              <a:rPr sz="3100" dirty="0">
                <a:solidFill>
                  <a:srgbClr val="2E7787"/>
                </a:solidFill>
                <a:latin typeface="Arial"/>
                <a:cs typeface="Arial"/>
              </a:rPr>
              <a:t>Στον</a:t>
            </a:r>
            <a:r>
              <a:rPr sz="3100" spc="65" dirty="0">
                <a:solidFill>
                  <a:srgbClr val="2E7787"/>
                </a:solidFill>
                <a:latin typeface="Arial"/>
                <a:cs typeface="Arial"/>
              </a:rPr>
              <a:t> </a:t>
            </a:r>
            <a:r>
              <a:rPr sz="3100" dirty="0">
                <a:solidFill>
                  <a:srgbClr val="2E7787"/>
                </a:solidFill>
                <a:latin typeface="Arial"/>
                <a:cs typeface="Arial"/>
              </a:rPr>
              <a:t>εκλογικό</a:t>
            </a:r>
            <a:r>
              <a:rPr sz="3100" spc="55" dirty="0">
                <a:solidFill>
                  <a:srgbClr val="2E7787"/>
                </a:solidFill>
                <a:latin typeface="Arial"/>
                <a:cs typeface="Arial"/>
              </a:rPr>
              <a:t> </a:t>
            </a:r>
            <a:r>
              <a:rPr sz="3100" dirty="0">
                <a:solidFill>
                  <a:srgbClr val="2E7787"/>
                </a:solidFill>
                <a:latin typeface="Arial"/>
                <a:cs typeface="Arial"/>
              </a:rPr>
              <a:t>κατάλογο</a:t>
            </a:r>
            <a:r>
              <a:rPr sz="3100" spc="55" dirty="0">
                <a:solidFill>
                  <a:srgbClr val="2E7787"/>
                </a:solidFill>
                <a:latin typeface="Arial"/>
                <a:cs typeface="Arial"/>
              </a:rPr>
              <a:t> </a:t>
            </a:r>
            <a:r>
              <a:rPr sz="3100" dirty="0">
                <a:solidFill>
                  <a:srgbClr val="2E7787"/>
                </a:solidFill>
                <a:latin typeface="Arial"/>
                <a:cs typeface="Arial"/>
              </a:rPr>
              <a:t>θα</a:t>
            </a:r>
            <a:r>
              <a:rPr sz="3100" spc="80" dirty="0">
                <a:solidFill>
                  <a:srgbClr val="2E7787"/>
                </a:solidFill>
                <a:latin typeface="Arial"/>
                <a:cs typeface="Arial"/>
              </a:rPr>
              <a:t> </a:t>
            </a:r>
            <a:r>
              <a:rPr sz="3100" dirty="0">
                <a:solidFill>
                  <a:srgbClr val="2E7787"/>
                </a:solidFill>
                <a:latin typeface="Arial"/>
                <a:cs typeface="Arial"/>
              </a:rPr>
              <a:t>αναφέρεται</a:t>
            </a:r>
            <a:r>
              <a:rPr sz="3100" spc="85" dirty="0">
                <a:solidFill>
                  <a:srgbClr val="2E7787"/>
                </a:solidFill>
                <a:latin typeface="Arial"/>
                <a:cs typeface="Arial"/>
              </a:rPr>
              <a:t> </a:t>
            </a:r>
            <a:r>
              <a:rPr sz="3100" dirty="0">
                <a:solidFill>
                  <a:srgbClr val="2E7787"/>
                </a:solidFill>
                <a:latin typeface="Arial"/>
                <a:cs typeface="Arial"/>
              </a:rPr>
              <a:t>με</a:t>
            </a:r>
            <a:r>
              <a:rPr sz="3100" spc="70" dirty="0">
                <a:solidFill>
                  <a:srgbClr val="2E7787"/>
                </a:solidFill>
                <a:latin typeface="Arial"/>
                <a:cs typeface="Arial"/>
              </a:rPr>
              <a:t> </a:t>
            </a:r>
            <a:r>
              <a:rPr sz="3100" dirty="0">
                <a:solidFill>
                  <a:srgbClr val="2E7787"/>
                </a:solidFill>
                <a:latin typeface="Arial"/>
                <a:cs typeface="Arial"/>
              </a:rPr>
              <a:t>το</a:t>
            </a:r>
            <a:r>
              <a:rPr sz="3100" spc="80" dirty="0">
                <a:solidFill>
                  <a:srgbClr val="2E7787"/>
                </a:solidFill>
                <a:latin typeface="Arial"/>
                <a:cs typeface="Arial"/>
              </a:rPr>
              <a:t> </a:t>
            </a:r>
            <a:r>
              <a:rPr sz="3100" dirty="0">
                <a:solidFill>
                  <a:srgbClr val="2E7787"/>
                </a:solidFill>
                <a:latin typeface="Arial"/>
                <a:cs typeface="Arial"/>
              </a:rPr>
              <a:t>πρόθεμα</a:t>
            </a:r>
            <a:r>
              <a:rPr sz="3100" spc="80" dirty="0">
                <a:solidFill>
                  <a:srgbClr val="2E7787"/>
                </a:solidFill>
                <a:latin typeface="Arial"/>
                <a:cs typeface="Arial"/>
              </a:rPr>
              <a:t> </a:t>
            </a:r>
            <a:r>
              <a:rPr sz="3100" spc="-20" dirty="0">
                <a:solidFill>
                  <a:srgbClr val="2E7787"/>
                </a:solidFill>
                <a:latin typeface="Arial"/>
                <a:cs typeface="Arial"/>
              </a:rPr>
              <a:t>“99”</a:t>
            </a:r>
            <a:endParaRPr sz="3100">
              <a:latin typeface="Arial"/>
              <a:cs typeface="Arial"/>
            </a:endParaRPr>
          </a:p>
          <a:p>
            <a:pPr marL="483234" lvl="1" indent="-470534">
              <a:lnSpc>
                <a:spcPct val="100000"/>
              </a:lnSpc>
              <a:spcBef>
                <a:spcPts val="2275"/>
              </a:spcBef>
              <a:buSzPct val="120967"/>
              <a:buChar char="•"/>
              <a:tabLst>
                <a:tab pos="483234" algn="l"/>
                <a:tab pos="4535805" algn="l"/>
              </a:tabLst>
            </a:pPr>
            <a:r>
              <a:rPr sz="3100" dirty="0">
                <a:solidFill>
                  <a:srgbClr val="2E7787"/>
                </a:solidFill>
                <a:latin typeface="Arial"/>
                <a:cs typeface="Arial"/>
              </a:rPr>
              <a:t>Στη</a:t>
            </a:r>
            <a:r>
              <a:rPr sz="3100" spc="50" dirty="0">
                <a:solidFill>
                  <a:srgbClr val="2E7787"/>
                </a:solidFill>
                <a:latin typeface="Arial"/>
                <a:cs typeface="Arial"/>
              </a:rPr>
              <a:t> </a:t>
            </a:r>
            <a:r>
              <a:rPr sz="3100" dirty="0">
                <a:solidFill>
                  <a:srgbClr val="2E7787"/>
                </a:solidFill>
                <a:latin typeface="Arial"/>
                <a:cs typeface="Arial"/>
              </a:rPr>
              <a:t>διπλανή</a:t>
            </a:r>
            <a:r>
              <a:rPr sz="3100" spc="70" dirty="0">
                <a:solidFill>
                  <a:srgbClr val="2E7787"/>
                </a:solidFill>
                <a:latin typeface="Arial"/>
                <a:cs typeface="Arial"/>
              </a:rPr>
              <a:t> </a:t>
            </a:r>
            <a:r>
              <a:rPr sz="3100" dirty="0">
                <a:solidFill>
                  <a:srgbClr val="2E7787"/>
                </a:solidFill>
                <a:latin typeface="Arial"/>
                <a:cs typeface="Arial"/>
              </a:rPr>
              <a:t>στήλη</a:t>
            </a:r>
            <a:r>
              <a:rPr sz="3100" spc="45" dirty="0">
                <a:solidFill>
                  <a:srgbClr val="2E7787"/>
                </a:solidFill>
                <a:latin typeface="Arial"/>
                <a:cs typeface="Arial"/>
              </a:rPr>
              <a:t> </a:t>
            </a:r>
            <a:r>
              <a:rPr sz="3100" spc="-25" dirty="0">
                <a:solidFill>
                  <a:srgbClr val="2E7787"/>
                </a:solidFill>
                <a:latin typeface="Arial"/>
                <a:cs typeface="Arial"/>
              </a:rPr>
              <a:t>θα</a:t>
            </a:r>
            <a:r>
              <a:rPr sz="3100" dirty="0">
                <a:solidFill>
                  <a:srgbClr val="2E7787"/>
                </a:solidFill>
                <a:latin typeface="Arial"/>
                <a:cs typeface="Arial"/>
              </a:rPr>
              <a:t>	αναγράφεται</a:t>
            </a:r>
            <a:r>
              <a:rPr sz="3100" spc="80" dirty="0">
                <a:solidFill>
                  <a:srgbClr val="2E7787"/>
                </a:solidFill>
                <a:latin typeface="Arial"/>
                <a:cs typeface="Arial"/>
              </a:rPr>
              <a:t> </a:t>
            </a:r>
            <a:r>
              <a:rPr sz="3100" dirty="0">
                <a:solidFill>
                  <a:srgbClr val="2E7787"/>
                </a:solidFill>
                <a:latin typeface="Arial"/>
                <a:cs typeface="Arial"/>
              </a:rPr>
              <a:t>ο</a:t>
            </a:r>
            <a:r>
              <a:rPr sz="3100" spc="75" dirty="0">
                <a:solidFill>
                  <a:srgbClr val="2E7787"/>
                </a:solidFill>
                <a:latin typeface="Arial"/>
                <a:cs typeface="Arial"/>
              </a:rPr>
              <a:t> </a:t>
            </a:r>
            <a:r>
              <a:rPr sz="3100" dirty="0">
                <a:solidFill>
                  <a:srgbClr val="2E7787"/>
                </a:solidFill>
                <a:latin typeface="Arial"/>
                <a:cs typeface="Arial"/>
              </a:rPr>
              <a:t>αριθμός</a:t>
            </a:r>
            <a:r>
              <a:rPr sz="3100" spc="80" dirty="0">
                <a:solidFill>
                  <a:srgbClr val="2E7787"/>
                </a:solidFill>
                <a:latin typeface="Arial"/>
                <a:cs typeface="Arial"/>
              </a:rPr>
              <a:t> </a:t>
            </a:r>
            <a:r>
              <a:rPr sz="3100" dirty="0">
                <a:solidFill>
                  <a:srgbClr val="2E7787"/>
                </a:solidFill>
                <a:latin typeface="Arial"/>
                <a:cs typeface="Arial"/>
              </a:rPr>
              <a:t>του</a:t>
            </a:r>
            <a:r>
              <a:rPr sz="3100" spc="75" dirty="0">
                <a:solidFill>
                  <a:srgbClr val="2E7787"/>
                </a:solidFill>
                <a:latin typeface="Arial"/>
                <a:cs typeface="Arial"/>
              </a:rPr>
              <a:t> </a:t>
            </a:r>
            <a:r>
              <a:rPr sz="3100" dirty="0">
                <a:solidFill>
                  <a:srgbClr val="2E7787"/>
                </a:solidFill>
                <a:latin typeface="Arial"/>
                <a:cs typeface="Arial"/>
              </a:rPr>
              <a:t>εγγράφου</a:t>
            </a:r>
            <a:r>
              <a:rPr sz="3100" spc="55" dirty="0">
                <a:solidFill>
                  <a:srgbClr val="2E7787"/>
                </a:solidFill>
                <a:latin typeface="Arial"/>
                <a:cs typeface="Arial"/>
              </a:rPr>
              <a:t> </a:t>
            </a:r>
            <a:r>
              <a:rPr sz="3100" dirty="0">
                <a:solidFill>
                  <a:srgbClr val="2E7787"/>
                </a:solidFill>
                <a:latin typeface="Arial"/>
                <a:cs typeface="Arial"/>
              </a:rPr>
              <a:t>της</a:t>
            </a:r>
            <a:r>
              <a:rPr sz="3100" spc="80" dirty="0">
                <a:solidFill>
                  <a:srgbClr val="2E7787"/>
                </a:solidFill>
                <a:latin typeface="Arial"/>
                <a:cs typeface="Arial"/>
              </a:rPr>
              <a:t> </a:t>
            </a:r>
            <a:r>
              <a:rPr sz="3100" dirty="0">
                <a:solidFill>
                  <a:srgbClr val="2E7787"/>
                </a:solidFill>
                <a:latin typeface="Arial"/>
                <a:cs typeface="Arial"/>
              </a:rPr>
              <a:t>χώρας</a:t>
            </a:r>
            <a:r>
              <a:rPr sz="3100" spc="85" dirty="0">
                <a:solidFill>
                  <a:srgbClr val="2E7787"/>
                </a:solidFill>
                <a:latin typeface="Arial"/>
                <a:cs typeface="Arial"/>
              </a:rPr>
              <a:t> </a:t>
            </a:r>
            <a:r>
              <a:rPr sz="3100" spc="-10" dirty="0">
                <a:solidFill>
                  <a:srgbClr val="2E7787"/>
                </a:solidFill>
                <a:latin typeface="Arial"/>
                <a:cs typeface="Arial"/>
              </a:rPr>
              <a:t>καταγωγής</a:t>
            </a:r>
            <a:endParaRPr sz="310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Δικαίωμα</a:t>
            </a:r>
            <a:r>
              <a:rPr spc="285" dirty="0"/>
              <a:t> </a:t>
            </a:r>
            <a:r>
              <a:rPr spc="65" dirty="0"/>
              <a:t>ψήφου</a:t>
            </a:r>
            <a:r>
              <a:rPr spc="285" dirty="0"/>
              <a:t> </a:t>
            </a:r>
            <a:r>
              <a:rPr dirty="0"/>
              <a:t>&amp;</a:t>
            </a:r>
            <a:r>
              <a:rPr spc="245" dirty="0"/>
              <a:t> </a:t>
            </a:r>
            <a:r>
              <a:rPr spc="75" dirty="0"/>
              <a:t>έγγραφα</a:t>
            </a:r>
            <a:r>
              <a:rPr spc="295" dirty="0"/>
              <a:t> </a:t>
            </a:r>
            <a:r>
              <a:rPr spc="80" dirty="0"/>
              <a:t>άσκησης</a:t>
            </a:r>
            <a:r>
              <a:rPr spc="280" dirty="0"/>
              <a:t> </a:t>
            </a:r>
            <a:r>
              <a:rPr spc="65" dirty="0"/>
              <a:t>εκλογικού</a:t>
            </a:r>
            <a:r>
              <a:rPr spc="285" dirty="0"/>
              <a:t> </a:t>
            </a:r>
            <a:r>
              <a:rPr spc="60" dirty="0"/>
              <a:t>δικαιώματος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6854" y="1497620"/>
            <a:ext cx="13066394" cy="527685"/>
          </a:xfrm>
          <a:prstGeom prst="rect">
            <a:avLst/>
          </a:prstGeom>
        </p:spPr>
        <p:txBody>
          <a:bodyPr vert="horz" wrap="square" lIns="0" tIns="12065" rIns="0" bIns="0" rtlCol="0">
            <a:spAutoFit/>
          </a:bodyPr>
          <a:lstStyle/>
          <a:p>
            <a:pPr marL="12700">
              <a:lnSpc>
                <a:spcPct val="100000"/>
              </a:lnSpc>
              <a:spcBef>
                <a:spcPts val="95"/>
              </a:spcBef>
            </a:pPr>
            <a:r>
              <a:rPr spc="75" dirty="0"/>
              <a:t>Δικαίωμα</a:t>
            </a:r>
            <a:r>
              <a:rPr spc="285" dirty="0"/>
              <a:t> </a:t>
            </a:r>
            <a:r>
              <a:rPr spc="65" dirty="0"/>
              <a:t>ψήφου</a:t>
            </a:r>
            <a:r>
              <a:rPr spc="285" dirty="0"/>
              <a:t> </a:t>
            </a:r>
            <a:r>
              <a:rPr dirty="0"/>
              <a:t>&amp;</a:t>
            </a:r>
            <a:r>
              <a:rPr spc="245" dirty="0"/>
              <a:t> </a:t>
            </a:r>
            <a:r>
              <a:rPr spc="75" dirty="0"/>
              <a:t>έγγραφα</a:t>
            </a:r>
            <a:r>
              <a:rPr spc="295" dirty="0"/>
              <a:t> </a:t>
            </a:r>
            <a:r>
              <a:rPr spc="80" dirty="0"/>
              <a:t>άσκησης</a:t>
            </a:r>
            <a:r>
              <a:rPr spc="280" dirty="0"/>
              <a:t> </a:t>
            </a:r>
            <a:r>
              <a:rPr spc="65" dirty="0"/>
              <a:t>εκλογικού</a:t>
            </a:r>
            <a:r>
              <a:rPr spc="285" dirty="0"/>
              <a:t> </a:t>
            </a:r>
            <a:r>
              <a:rPr spc="60" dirty="0"/>
              <a:t>δικαιώματος</a:t>
            </a:r>
          </a:p>
        </p:txBody>
      </p:sp>
      <p:grpSp>
        <p:nvGrpSpPr>
          <p:cNvPr id="3" name="object 3"/>
          <p:cNvGrpSpPr/>
          <p:nvPr/>
        </p:nvGrpSpPr>
        <p:grpSpPr>
          <a:xfrm>
            <a:off x="3545860" y="2051835"/>
            <a:ext cx="12919710" cy="9203055"/>
            <a:chOff x="3545860" y="2051835"/>
            <a:chExt cx="12919710" cy="9203055"/>
          </a:xfrm>
        </p:grpSpPr>
        <p:pic>
          <p:nvPicPr>
            <p:cNvPr id="4" name="object 4"/>
            <p:cNvPicPr/>
            <p:nvPr/>
          </p:nvPicPr>
          <p:blipFill>
            <a:blip r:embed="rId2" cstate="print"/>
            <a:stretch>
              <a:fillRect/>
            </a:stretch>
          </p:blipFill>
          <p:spPr>
            <a:xfrm>
              <a:off x="3545860" y="2051835"/>
              <a:ext cx="12919606" cy="9202861"/>
            </a:xfrm>
            <a:prstGeom prst="rect">
              <a:avLst/>
            </a:prstGeom>
          </p:spPr>
        </p:pic>
        <p:pic>
          <p:nvPicPr>
            <p:cNvPr id="5" name="object 5"/>
            <p:cNvPicPr/>
            <p:nvPr/>
          </p:nvPicPr>
          <p:blipFill>
            <a:blip r:embed="rId3" cstate="print"/>
            <a:stretch>
              <a:fillRect/>
            </a:stretch>
          </p:blipFill>
          <p:spPr>
            <a:xfrm>
              <a:off x="3829831" y="2338358"/>
              <a:ext cx="12379099" cy="8659841"/>
            </a:xfrm>
            <a:prstGeom prst="rect">
              <a:avLst/>
            </a:prstGeom>
          </p:spPr>
        </p:pic>
        <p:sp>
          <p:nvSpPr>
            <p:cNvPr id="6" name="object 6"/>
            <p:cNvSpPr/>
            <p:nvPr/>
          </p:nvSpPr>
          <p:spPr>
            <a:xfrm>
              <a:off x="3793183" y="2300767"/>
              <a:ext cx="12452985" cy="8734425"/>
            </a:xfrm>
            <a:custGeom>
              <a:avLst/>
              <a:gdLst/>
              <a:ahLst/>
              <a:cxnLst/>
              <a:rect l="l" t="t" r="r" b="b"/>
              <a:pathLst>
                <a:path w="12452985" h="8734425">
                  <a:moveTo>
                    <a:pt x="1516603" y="0"/>
                  </a:moveTo>
                  <a:lnTo>
                    <a:pt x="1516603" y="942"/>
                  </a:lnTo>
                  <a:lnTo>
                    <a:pt x="12452395" y="942"/>
                  </a:lnTo>
                  <a:lnTo>
                    <a:pt x="12452395" y="7254543"/>
                  </a:lnTo>
                  <a:lnTo>
                    <a:pt x="12450510" y="7330248"/>
                  </a:lnTo>
                  <a:lnTo>
                    <a:pt x="12444751" y="7405324"/>
                  </a:lnTo>
                  <a:lnTo>
                    <a:pt x="12435328" y="7479458"/>
                  </a:lnTo>
                  <a:lnTo>
                    <a:pt x="12422344" y="7552335"/>
                  </a:lnTo>
                  <a:lnTo>
                    <a:pt x="12405800" y="7623956"/>
                  </a:lnTo>
                  <a:lnTo>
                    <a:pt x="12385905" y="7694215"/>
                  </a:lnTo>
                  <a:lnTo>
                    <a:pt x="12362555" y="7763009"/>
                  </a:lnTo>
                  <a:lnTo>
                    <a:pt x="12336064" y="7830232"/>
                  </a:lnTo>
                  <a:lnTo>
                    <a:pt x="12306431" y="7895780"/>
                  </a:lnTo>
                  <a:lnTo>
                    <a:pt x="12273762" y="7959548"/>
                  </a:lnTo>
                  <a:lnTo>
                    <a:pt x="12238161" y="8021556"/>
                  </a:lnTo>
                  <a:lnTo>
                    <a:pt x="12199628" y="8081596"/>
                  </a:lnTo>
                  <a:lnTo>
                    <a:pt x="12158373" y="8139616"/>
                  </a:lnTo>
                  <a:lnTo>
                    <a:pt x="12114395" y="8195520"/>
                  </a:lnTo>
                  <a:lnTo>
                    <a:pt x="12067904" y="8249214"/>
                  </a:lnTo>
                  <a:lnTo>
                    <a:pt x="12018901" y="8300605"/>
                  </a:lnTo>
                  <a:lnTo>
                    <a:pt x="11967489" y="8349609"/>
                  </a:lnTo>
                  <a:lnTo>
                    <a:pt x="11913878" y="8396121"/>
                  </a:lnTo>
                  <a:lnTo>
                    <a:pt x="11857963" y="8440046"/>
                  </a:lnTo>
                  <a:lnTo>
                    <a:pt x="11799954" y="8481312"/>
                  </a:lnTo>
                  <a:lnTo>
                    <a:pt x="11739851" y="8519803"/>
                  </a:lnTo>
                  <a:lnTo>
                    <a:pt x="11677864" y="8555446"/>
                  </a:lnTo>
                  <a:lnTo>
                    <a:pt x="11614096" y="8588125"/>
                  </a:lnTo>
                  <a:lnTo>
                    <a:pt x="11548548" y="8617769"/>
                  </a:lnTo>
                  <a:lnTo>
                    <a:pt x="11481325" y="8644270"/>
                  </a:lnTo>
                  <a:lnTo>
                    <a:pt x="11412532" y="8667547"/>
                  </a:lnTo>
                  <a:lnTo>
                    <a:pt x="11342272" y="8687494"/>
                  </a:lnTo>
                  <a:lnTo>
                    <a:pt x="11270651" y="8704028"/>
                  </a:lnTo>
                  <a:lnTo>
                    <a:pt x="11197774" y="8717043"/>
                  </a:lnTo>
                  <a:lnTo>
                    <a:pt x="11123640" y="8726446"/>
                  </a:lnTo>
                  <a:lnTo>
                    <a:pt x="11048564" y="8732163"/>
                  </a:lnTo>
                  <a:lnTo>
                    <a:pt x="10972859" y="8734079"/>
                  </a:lnTo>
                  <a:lnTo>
                    <a:pt x="0" y="8734079"/>
                  </a:lnTo>
                  <a:lnTo>
                    <a:pt x="0" y="1480478"/>
                  </a:lnTo>
                  <a:lnTo>
                    <a:pt x="1884" y="1404773"/>
                  </a:lnTo>
                  <a:lnTo>
                    <a:pt x="7643" y="1329697"/>
                  </a:lnTo>
                  <a:lnTo>
                    <a:pt x="17067" y="1255563"/>
                  </a:lnTo>
                  <a:lnTo>
                    <a:pt x="30051" y="1182686"/>
                  </a:lnTo>
                  <a:lnTo>
                    <a:pt x="46595" y="1111065"/>
                  </a:lnTo>
                  <a:lnTo>
                    <a:pt x="66490" y="1040806"/>
                  </a:lnTo>
                  <a:lnTo>
                    <a:pt x="89840" y="972012"/>
                  </a:lnTo>
                  <a:lnTo>
                    <a:pt x="116331" y="904789"/>
                  </a:lnTo>
                  <a:lnTo>
                    <a:pt x="145964" y="839241"/>
                  </a:lnTo>
                  <a:lnTo>
                    <a:pt x="178633" y="775473"/>
                  </a:lnTo>
                  <a:lnTo>
                    <a:pt x="214234" y="713486"/>
                  </a:lnTo>
                  <a:lnTo>
                    <a:pt x="252767" y="653383"/>
                  </a:lnTo>
                  <a:lnTo>
                    <a:pt x="294022" y="595374"/>
                  </a:lnTo>
                  <a:lnTo>
                    <a:pt x="338000" y="539460"/>
                  </a:lnTo>
                  <a:lnTo>
                    <a:pt x="384490" y="485849"/>
                  </a:lnTo>
                  <a:lnTo>
                    <a:pt x="433494" y="434437"/>
                  </a:lnTo>
                  <a:lnTo>
                    <a:pt x="484906" y="385433"/>
                  </a:lnTo>
                  <a:lnTo>
                    <a:pt x="538517" y="338942"/>
                  </a:lnTo>
                  <a:lnTo>
                    <a:pt x="594432" y="294964"/>
                  </a:lnTo>
                  <a:lnTo>
                    <a:pt x="652440" y="253709"/>
                  </a:lnTo>
                  <a:lnTo>
                    <a:pt x="712543" y="215176"/>
                  </a:lnTo>
                  <a:lnTo>
                    <a:pt x="774531" y="179575"/>
                  </a:lnTo>
                  <a:lnTo>
                    <a:pt x="838299" y="146906"/>
                  </a:lnTo>
                  <a:lnTo>
                    <a:pt x="903846" y="117273"/>
                  </a:lnTo>
                  <a:lnTo>
                    <a:pt x="971069" y="90782"/>
                  </a:lnTo>
                  <a:lnTo>
                    <a:pt x="1039863" y="67432"/>
                  </a:lnTo>
                  <a:lnTo>
                    <a:pt x="1110123" y="47537"/>
                  </a:lnTo>
                  <a:lnTo>
                    <a:pt x="1181744" y="30993"/>
                  </a:lnTo>
                  <a:lnTo>
                    <a:pt x="1254621" y="18009"/>
                  </a:lnTo>
                  <a:lnTo>
                    <a:pt x="1328755" y="8586"/>
                  </a:lnTo>
                  <a:lnTo>
                    <a:pt x="1403831" y="2827"/>
                  </a:lnTo>
                  <a:lnTo>
                    <a:pt x="1516603" y="0"/>
                  </a:lnTo>
                  <a:close/>
                </a:path>
              </a:pathLst>
            </a:custGeom>
            <a:ln w="73296">
              <a:solidFill>
                <a:srgbClr val="FFFFFF"/>
              </a:solidFill>
            </a:ln>
          </p:spPr>
          <p:txBody>
            <a:bodyPr wrap="square" lIns="0" tIns="0" rIns="0" bIns="0" rtlCol="0"/>
            <a:lstStyle/>
            <a:p>
              <a:endParaRPr/>
            </a:p>
          </p:txBody>
        </p:sp>
      </p:grpSp>
      <p:pic>
        <p:nvPicPr>
          <p:cNvPr id="7" name="object 7"/>
          <p:cNvPicPr/>
          <p:nvPr/>
        </p:nvPicPr>
        <p:blipFill>
          <a:blip r:embed="rId4" cstate="print"/>
          <a:stretch>
            <a:fillRect/>
          </a:stretch>
        </p:blipFill>
        <p:spPr>
          <a:xfrm>
            <a:off x="1032848" y="12565"/>
            <a:ext cx="2798239" cy="1882246"/>
          </a:xfrm>
          <a:prstGeom prst="rect">
            <a:avLst/>
          </a:prstGeom>
        </p:spPr>
      </p:pic>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31941" y="2699572"/>
            <a:ext cx="17728565" cy="6208395"/>
          </a:xfrm>
          <a:prstGeom prst="rect">
            <a:avLst/>
          </a:prstGeom>
        </p:spPr>
        <p:txBody>
          <a:bodyPr vert="horz" wrap="square" lIns="0" tIns="12065" rIns="0" bIns="0" rtlCol="0">
            <a:spAutoFit/>
          </a:bodyPr>
          <a:lstStyle/>
          <a:p>
            <a:pPr marL="389255" marR="560705" indent="-377190">
              <a:lnSpc>
                <a:spcPct val="120700"/>
              </a:lnSpc>
              <a:spcBef>
                <a:spcPts val="95"/>
              </a:spcBef>
              <a:buClr>
                <a:srgbClr val="2E7787"/>
              </a:buClr>
              <a:buSzPct val="120338"/>
              <a:buFont typeface="Arial"/>
              <a:buChar char="•"/>
              <a:tabLst>
                <a:tab pos="389255" algn="l"/>
              </a:tabLst>
            </a:pPr>
            <a:r>
              <a:rPr sz="2950" dirty="0">
                <a:solidFill>
                  <a:srgbClr val="2E7787"/>
                </a:solidFill>
                <a:latin typeface="Arial"/>
                <a:cs typeface="Arial"/>
              </a:rPr>
              <a:t>Υπάλληλοι</a:t>
            </a:r>
            <a:r>
              <a:rPr sz="2950" spc="-5"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εκλογικού</a:t>
            </a:r>
            <a:r>
              <a:rPr sz="2950" spc="-20" dirty="0">
                <a:solidFill>
                  <a:srgbClr val="2E7787"/>
                </a:solidFill>
                <a:latin typeface="Arial"/>
                <a:cs typeface="Arial"/>
              </a:rPr>
              <a:t> </a:t>
            </a:r>
            <a:r>
              <a:rPr sz="2950" dirty="0">
                <a:solidFill>
                  <a:srgbClr val="2E7787"/>
                </a:solidFill>
                <a:latin typeface="Arial"/>
                <a:cs typeface="Arial"/>
              </a:rPr>
              <a:t>κέντρου</a:t>
            </a:r>
            <a:r>
              <a:rPr sz="2950" spc="-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θα</a:t>
            </a:r>
            <a:r>
              <a:rPr sz="2950" spc="-5" dirty="0">
                <a:solidFill>
                  <a:srgbClr val="2E7787"/>
                </a:solidFill>
                <a:latin typeface="Arial"/>
                <a:cs typeface="Arial"/>
              </a:rPr>
              <a:t> </a:t>
            </a:r>
            <a:r>
              <a:rPr sz="2950" dirty="0">
                <a:solidFill>
                  <a:srgbClr val="2E7787"/>
                </a:solidFill>
                <a:latin typeface="Arial"/>
                <a:cs typeface="Arial"/>
              </a:rPr>
              <a:t>ψηφίσουν</a:t>
            </a:r>
            <a:r>
              <a:rPr sz="2950" spc="-20"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εξουσιοδοτήσεις</a:t>
            </a:r>
            <a:r>
              <a:rPr sz="2950" spc="-20" dirty="0">
                <a:solidFill>
                  <a:srgbClr val="2E7787"/>
                </a:solidFill>
                <a:latin typeface="Arial"/>
                <a:cs typeface="Arial"/>
              </a:rPr>
              <a:t> </a:t>
            </a:r>
            <a:r>
              <a:rPr sz="2950" dirty="0">
                <a:solidFill>
                  <a:srgbClr val="2E7787"/>
                </a:solidFill>
                <a:latin typeface="Arial"/>
                <a:cs typeface="Arial"/>
              </a:rPr>
              <a:t>στο</a:t>
            </a:r>
            <a:r>
              <a:rPr sz="2950" spc="-5" dirty="0">
                <a:solidFill>
                  <a:srgbClr val="2E7787"/>
                </a:solidFill>
                <a:latin typeface="Arial"/>
                <a:cs typeface="Arial"/>
              </a:rPr>
              <a:t> </a:t>
            </a:r>
            <a:r>
              <a:rPr sz="2950" dirty="0">
                <a:solidFill>
                  <a:srgbClr val="2E7787"/>
                </a:solidFill>
                <a:latin typeface="Arial"/>
                <a:cs typeface="Arial"/>
              </a:rPr>
              <a:t>εκλογικό</a:t>
            </a:r>
            <a:r>
              <a:rPr sz="2950" spc="-20" dirty="0">
                <a:solidFill>
                  <a:srgbClr val="2E7787"/>
                </a:solidFill>
                <a:latin typeface="Arial"/>
                <a:cs typeface="Arial"/>
              </a:rPr>
              <a:t> </a:t>
            </a:r>
            <a:r>
              <a:rPr sz="2950" dirty="0">
                <a:solidFill>
                  <a:srgbClr val="2E7787"/>
                </a:solidFill>
                <a:latin typeface="Arial"/>
                <a:cs typeface="Arial"/>
              </a:rPr>
              <a:t>κέντρο</a:t>
            </a:r>
            <a:r>
              <a:rPr sz="2950" spc="-1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spc="-25" dirty="0">
                <a:solidFill>
                  <a:srgbClr val="2E7787"/>
                </a:solidFill>
                <a:latin typeface="Arial"/>
                <a:cs typeface="Arial"/>
              </a:rPr>
              <a:t>θα </a:t>
            </a:r>
            <a:r>
              <a:rPr sz="2950" dirty="0">
                <a:solidFill>
                  <a:srgbClr val="2E7787"/>
                </a:solidFill>
                <a:latin typeface="Arial"/>
                <a:cs typeface="Arial"/>
              </a:rPr>
              <a:t>εργαστούν,</a:t>
            </a:r>
            <a:r>
              <a:rPr sz="2950" spc="-15" dirty="0">
                <a:solidFill>
                  <a:srgbClr val="2E7787"/>
                </a:solidFill>
                <a:latin typeface="Arial"/>
                <a:cs typeface="Arial"/>
              </a:rPr>
              <a:t> </a:t>
            </a:r>
            <a:r>
              <a:rPr sz="2950" dirty="0">
                <a:solidFill>
                  <a:srgbClr val="2E7787"/>
                </a:solidFill>
                <a:latin typeface="Arial"/>
                <a:cs typeface="Arial"/>
              </a:rPr>
              <a:t>θα</a:t>
            </a:r>
            <a:r>
              <a:rPr sz="2950" spc="-5" dirty="0">
                <a:solidFill>
                  <a:srgbClr val="2E7787"/>
                </a:solidFill>
                <a:latin typeface="Arial"/>
                <a:cs typeface="Arial"/>
              </a:rPr>
              <a:t> </a:t>
            </a:r>
            <a:r>
              <a:rPr sz="2950" dirty="0">
                <a:solidFill>
                  <a:srgbClr val="2E7787"/>
                </a:solidFill>
                <a:latin typeface="Arial"/>
                <a:cs typeface="Arial"/>
              </a:rPr>
              <a:t>πρέπει</a:t>
            </a:r>
            <a:r>
              <a:rPr sz="2950" spc="-15" dirty="0">
                <a:solidFill>
                  <a:srgbClr val="2E7787"/>
                </a:solidFill>
                <a:latin typeface="Arial"/>
                <a:cs typeface="Arial"/>
              </a:rPr>
              <a:t> </a:t>
            </a:r>
            <a:r>
              <a:rPr sz="2950" dirty="0">
                <a:solidFill>
                  <a:srgbClr val="2E7787"/>
                </a:solidFill>
                <a:latin typeface="Arial"/>
                <a:cs typeface="Arial"/>
              </a:rPr>
              <a:t>επίσης να</a:t>
            </a:r>
            <a:r>
              <a:rPr sz="2950" spc="-10" dirty="0">
                <a:solidFill>
                  <a:srgbClr val="2E7787"/>
                </a:solidFill>
                <a:latin typeface="Arial"/>
                <a:cs typeface="Arial"/>
              </a:rPr>
              <a:t> </a:t>
            </a:r>
            <a:r>
              <a:rPr sz="2950" dirty="0">
                <a:solidFill>
                  <a:srgbClr val="2E7787"/>
                </a:solidFill>
                <a:latin typeface="Arial"/>
                <a:cs typeface="Arial"/>
              </a:rPr>
              <a:t>παρουσιάσουν</a:t>
            </a:r>
            <a:r>
              <a:rPr sz="2950" spc="20" dirty="0">
                <a:solidFill>
                  <a:srgbClr val="2E7787"/>
                </a:solidFill>
                <a:latin typeface="Arial"/>
                <a:cs typeface="Arial"/>
              </a:rPr>
              <a:t> </a:t>
            </a:r>
            <a:r>
              <a:rPr sz="2950" dirty="0">
                <a:solidFill>
                  <a:srgbClr val="2E7787"/>
                </a:solidFill>
                <a:latin typeface="Arial"/>
                <a:cs typeface="Arial"/>
              </a:rPr>
              <a:t>εκλογικό</a:t>
            </a:r>
            <a:r>
              <a:rPr sz="2950" spc="-20" dirty="0">
                <a:solidFill>
                  <a:srgbClr val="2E7787"/>
                </a:solidFill>
                <a:latin typeface="Arial"/>
                <a:cs typeface="Arial"/>
              </a:rPr>
              <a:t> </a:t>
            </a:r>
            <a:r>
              <a:rPr sz="2950" dirty="0">
                <a:solidFill>
                  <a:srgbClr val="2E7787"/>
                </a:solidFill>
                <a:latin typeface="Arial"/>
                <a:cs typeface="Arial"/>
              </a:rPr>
              <a:t>βιβλιάριο</a:t>
            </a:r>
            <a:r>
              <a:rPr sz="2950" spc="-5" dirty="0">
                <a:solidFill>
                  <a:srgbClr val="2E7787"/>
                </a:solidFill>
                <a:latin typeface="Arial"/>
                <a:cs typeface="Arial"/>
              </a:rPr>
              <a:t> </a:t>
            </a:r>
            <a:r>
              <a:rPr sz="2950" dirty="0">
                <a:solidFill>
                  <a:srgbClr val="2E7787"/>
                </a:solidFill>
                <a:latin typeface="Arial"/>
                <a:cs typeface="Arial"/>
              </a:rPr>
              <a:t>ή</a:t>
            </a:r>
            <a:r>
              <a:rPr sz="2950" spc="-5" dirty="0">
                <a:solidFill>
                  <a:srgbClr val="2E7787"/>
                </a:solidFill>
                <a:latin typeface="Arial"/>
                <a:cs typeface="Arial"/>
              </a:rPr>
              <a:t> </a:t>
            </a:r>
            <a:r>
              <a:rPr sz="2950" dirty="0">
                <a:solidFill>
                  <a:srgbClr val="2E7787"/>
                </a:solidFill>
                <a:latin typeface="Arial"/>
                <a:cs typeface="Arial"/>
              </a:rPr>
              <a:t>δελτίο</a:t>
            </a:r>
            <a:r>
              <a:rPr sz="2950" spc="-25" dirty="0">
                <a:solidFill>
                  <a:srgbClr val="2E7787"/>
                </a:solidFill>
                <a:latin typeface="Arial"/>
                <a:cs typeface="Arial"/>
              </a:rPr>
              <a:t> </a:t>
            </a:r>
            <a:r>
              <a:rPr sz="2950" spc="-10" dirty="0">
                <a:solidFill>
                  <a:srgbClr val="2E7787"/>
                </a:solidFill>
                <a:latin typeface="Arial"/>
                <a:cs typeface="Arial"/>
              </a:rPr>
              <a:t>ταυτότητας</a:t>
            </a:r>
            <a:endParaRPr sz="2950">
              <a:latin typeface="Arial"/>
              <a:cs typeface="Arial"/>
            </a:endParaRPr>
          </a:p>
          <a:p>
            <a:pPr marL="389255" marR="5080" indent="-377190">
              <a:lnSpc>
                <a:spcPct val="120800"/>
              </a:lnSpc>
              <a:spcBef>
                <a:spcPts val="1485"/>
              </a:spcBef>
              <a:buSzPct val="120338"/>
              <a:buChar char="•"/>
              <a:tabLst>
                <a:tab pos="389255" algn="l"/>
              </a:tabLst>
            </a:pPr>
            <a:r>
              <a:rPr sz="2950" dirty="0">
                <a:solidFill>
                  <a:srgbClr val="2E7787"/>
                </a:solidFill>
                <a:latin typeface="Arial"/>
                <a:cs typeface="Arial"/>
              </a:rPr>
              <a:t>Στα</a:t>
            </a:r>
            <a:r>
              <a:rPr sz="2950" spc="5" dirty="0">
                <a:solidFill>
                  <a:srgbClr val="2E7787"/>
                </a:solidFill>
                <a:latin typeface="Arial"/>
                <a:cs typeface="Arial"/>
              </a:rPr>
              <a:t> </a:t>
            </a:r>
            <a:r>
              <a:rPr sz="2950" dirty="0">
                <a:solidFill>
                  <a:srgbClr val="2E7787"/>
                </a:solidFill>
                <a:latin typeface="Arial"/>
                <a:cs typeface="Arial"/>
              </a:rPr>
              <a:t>κέντρα</a:t>
            </a:r>
            <a:r>
              <a:rPr sz="2950" spc="5" dirty="0">
                <a:solidFill>
                  <a:srgbClr val="2E7787"/>
                </a:solidFill>
                <a:latin typeface="Arial"/>
                <a:cs typeface="Arial"/>
              </a:rPr>
              <a:t> </a:t>
            </a:r>
            <a:r>
              <a:rPr sz="2950" dirty="0">
                <a:solidFill>
                  <a:srgbClr val="2E7787"/>
                </a:solidFill>
                <a:latin typeface="Arial"/>
                <a:cs typeface="Arial"/>
              </a:rPr>
              <a:t>στα</a:t>
            </a:r>
            <a:r>
              <a:rPr sz="2950" spc="5" dirty="0">
                <a:solidFill>
                  <a:srgbClr val="2E7787"/>
                </a:solidFill>
                <a:latin typeface="Arial"/>
                <a:cs typeface="Arial"/>
              </a:rPr>
              <a:t> </a:t>
            </a:r>
            <a:r>
              <a:rPr sz="2950" dirty="0">
                <a:solidFill>
                  <a:srgbClr val="2E7787"/>
                </a:solidFill>
                <a:latin typeface="Arial"/>
                <a:cs typeface="Arial"/>
              </a:rPr>
              <a:t>οποία,</a:t>
            </a:r>
            <a:r>
              <a:rPr sz="2950" spc="-10" dirty="0">
                <a:solidFill>
                  <a:srgbClr val="2E7787"/>
                </a:solidFill>
                <a:latin typeface="Arial"/>
                <a:cs typeface="Arial"/>
              </a:rPr>
              <a:t> </a:t>
            </a:r>
            <a:r>
              <a:rPr sz="2950" dirty="0">
                <a:solidFill>
                  <a:srgbClr val="2E7787"/>
                </a:solidFill>
                <a:latin typeface="Arial"/>
                <a:cs typeface="Arial"/>
              </a:rPr>
              <a:t>είτε</a:t>
            </a:r>
            <a:r>
              <a:rPr sz="2950" spc="-15" dirty="0">
                <a:solidFill>
                  <a:srgbClr val="2E7787"/>
                </a:solidFill>
                <a:latin typeface="Arial"/>
                <a:cs typeface="Arial"/>
              </a:rPr>
              <a:t> </a:t>
            </a:r>
            <a:r>
              <a:rPr sz="2950" dirty="0">
                <a:solidFill>
                  <a:srgbClr val="2E7787"/>
                </a:solidFill>
                <a:latin typeface="Arial"/>
                <a:cs typeface="Arial"/>
              </a:rPr>
              <a:t>ο</a:t>
            </a:r>
            <a:r>
              <a:rPr sz="2950" spc="15" dirty="0">
                <a:solidFill>
                  <a:srgbClr val="2E7787"/>
                </a:solidFill>
                <a:latin typeface="Arial"/>
                <a:cs typeface="Arial"/>
              </a:rPr>
              <a:t> </a:t>
            </a:r>
            <a:r>
              <a:rPr sz="2950" dirty="0">
                <a:solidFill>
                  <a:srgbClr val="2E7787"/>
                </a:solidFill>
                <a:latin typeface="Arial"/>
                <a:cs typeface="Arial"/>
              </a:rPr>
              <a:t>Προεδρεύων,</a:t>
            </a:r>
            <a:r>
              <a:rPr sz="2950" spc="-20" dirty="0">
                <a:solidFill>
                  <a:srgbClr val="2E7787"/>
                </a:solidFill>
                <a:latin typeface="Arial"/>
                <a:cs typeface="Arial"/>
              </a:rPr>
              <a:t> </a:t>
            </a:r>
            <a:r>
              <a:rPr sz="2950" dirty="0">
                <a:solidFill>
                  <a:srgbClr val="2E7787"/>
                </a:solidFill>
                <a:latin typeface="Arial"/>
                <a:cs typeface="Arial"/>
              </a:rPr>
              <a:t>είτε</a:t>
            </a:r>
            <a:r>
              <a:rPr sz="2950" spc="-5" dirty="0">
                <a:solidFill>
                  <a:srgbClr val="2E7787"/>
                </a:solidFill>
                <a:latin typeface="Arial"/>
                <a:cs typeface="Arial"/>
              </a:rPr>
              <a:t> </a:t>
            </a:r>
            <a:r>
              <a:rPr sz="2950" dirty="0">
                <a:solidFill>
                  <a:srgbClr val="2E7787"/>
                </a:solidFill>
                <a:latin typeface="Arial"/>
                <a:cs typeface="Arial"/>
              </a:rPr>
              <a:t>οι</a:t>
            </a:r>
            <a:r>
              <a:rPr sz="2950" spc="5" dirty="0">
                <a:solidFill>
                  <a:srgbClr val="2E7787"/>
                </a:solidFill>
                <a:latin typeface="Arial"/>
                <a:cs typeface="Arial"/>
              </a:rPr>
              <a:t> </a:t>
            </a:r>
            <a:r>
              <a:rPr sz="2950" dirty="0">
                <a:solidFill>
                  <a:srgbClr val="2E7787"/>
                </a:solidFill>
                <a:latin typeface="Arial"/>
                <a:cs typeface="Arial"/>
              </a:rPr>
              <a:t>Βοηθοί</a:t>
            </a:r>
            <a:r>
              <a:rPr sz="2950" spc="-20" dirty="0">
                <a:solidFill>
                  <a:srgbClr val="2E7787"/>
                </a:solidFill>
                <a:latin typeface="Arial"/>
                <a:cs typeface="Arial"/>
              </a:rPr>
              <a:t> </a:t>
            </a:r>
            <a:r>
              <a:rPr sz="2950" dirty="0">
                <a:solidFill>
                  <a:srgbClr val="2E7787"/>
                </a:solidFill>
                <a:latin typeface="Arial"/>
                <a:cs typeface="Arial"/>
              </a:rPr>
              <a:t>είναι</a:t>
            </a:r>
            <a:r>
              <a:rPr sz="2950" spc="5" dirty="0">
                <a:solidFill>
                  <a:srgbClr val="2E7787"/>
                </a:solidFill>
                <a:latin typeface="Arial"/>
                <a:cs typeface="Arial"/>
              </a:rPr>
              <a:t> </a:t>
            </a:r>
            <a:r>
              <a:rPr sz="2950" dirty="0">
                <a:solidFill>
                  <a:srgbClr val="2E7787"/>
                </a:solidFill>
                <a:latin typeface="Arial"/>
                <a:cs typeface="Arial"/>
              </a:rPr>
              <a:t>εκλογείς</a:t>
            </a:r>
            <a:r>
              <a:rPr sz="2950" spc="-15" dirty="0">
                <a:solidFill>
                  <a:srgbClr val="2E7787"/>
                </a:solidFill>
                <a:latin typeface="Arial"/>
                <a:cs typeface="Arial"/>
              </a:rPr>
              <a:t> </a:t>
            </a:r>
            <a:r>
              <a:rPr sz="2950" dirty="0">
                <a:solidFill>
                  <a:srgbClr val="2E7787"/>
                </a:solidFill>
                <a:latin typeface="Arial"/>
                <a:cs typeface="Arial"/>
              </a:rPr>
              <a:t>άλλου</a:t>
            </a:r>
            <a:r>
              <a:rPr sz="2950" spc="5" dirty="0">
                <a:solidFill>
                  <a:srgbClr val="2E7787"/>
                </a:solidFill>
                <a:latin typeface="Arial"/>
                <a:cs typeface="Arial"/>
              </a:rPr>
              <a:t> </a:t>
            </a:r>
            <a:r>
              <a:rPr sz="2950" dirty="0">
                <a:solidFill>
                  <a:srgbClr val="2E7787"/>
                </a:solidFill>
                <a:latin typeface="Arial"/>
                <a:cs typeface="Arial"/>
              </a:rPr>
              <a:t>Δήμου</a:t>
            </a:r>
            <a:r>
              <a:rPr sz="2950" spc="5" dirty="0">
                <a:solidFill>
                  <a:srgbClr val="2E7787"/>
                </a:solidFill>
                <a:latin typeface="Arial"/>
                <a:cs typeface="Arial"/>
              </a:rPr>
              <a:t> </a:t>
            </a:r>
            <a:r>
              <a:rPr sz="2950" dirty="0">
                <a:solidFill>
                  <a:srgbClr val="2E7787"/>
                </a:solidFill>
                <a:latin typeface="Arial"/>
                <a:cs typeface="Arial"/>
              </a:rPr>
              <a:t>/</a:t>
            </a:r>
            <a:r>
              <a:rPr sz="2950" spc="5" dirty="0">
                <a:solidFill>
                  <a:srgbClr val="2E7787"/>
                </a:solidFill>
                <a:latin typeface="Arial"/>
                <a:cs typeface="Arial"/>
              </a:rPr>
              <a:t> </a:t>
            </a:r>
            <a:r>
              <a:rPr sz="2950" spc="-10" dirty="0">
                <a:solidFill>
                  <a:srgbClr val="2E7787"/>
                </a:solidFill>
                <a:latin typeface="Arial"/>
                <a:cs typeface="Arial"/>
              </a:rPr>
              <a:t>Δημοτικού </a:t>
            </a:r>
            <a:r>
              <a:rPr sz="2950" dirty="0">
                <a:solidFill>
                  <a:srgbClr val="2E7787"/>
                </a:solidFill>
                <a:latin typeface="Arial"/>
                <a:cs typeface="Arial"/>
              </a:rPr>
              <a:t>Διαμερίσματος</a:t>
            </a:r>
            <a:r>
              <a:rPr sz="2950" spc="-10" dirty="0">
                <a:solidFill>
                  <a:srgbClr val="2E7787"/>
                </a:solidFill>
                <a:latin typeface="Arial"/>
                <a:cs typeface="Arial"/>
              </a:rPr>
              <a:t> </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Κοινότητας,</a:t>
            </a:r>
            <a:r>
              <a:rPr sz="2950" spc="-20" dirty="0">
                <a:solidFill>
                  <a:srgbClr val="2E7787"/>
                </a:solidFill>
                <a:latin typeface="Arial"/>
                <a:cs typeface="Arial"/>
              </a:rPr>
              <a:t> </a:t>
            </a:r>
            <a:r>
              <a:rPr sz="2950" dirty="0">
                <a:solidFill>
                  <a:srgbClr val="2E7787"/>
                </a:solidFill>
                <a:latin typeface="Arial"/>
                <a:cs typeface="Arial"/>
              </a:rPr>
              <a:t>θα</a:t>
            </a:r>
            <a:r>
              <a:rPr sz="2950" spc="-5" dirty="0">
                <a:solidFill>
                  <a:srgbClr val="2E7787"/>
                </a:solidFill>
                <a:latin typeface="Arial"/>
                <a:cs typeface="Arial"/>
              </a:rPr>
              <a:t> </a:t>
            </a:r>
            <a:r>
              <a:rPr sz="2950" dirty="0">
                <a:solidFill>
                  <a:srgbClr val="2E7787"/>
                </a:solidFill>
                <a:latin typeface="Arial"/>
                <a:cs typeface="Arial"/>
              </a:rPr>
              <a:t>πρέπει</a:t>
            </a:r>
            <a:r>
              <a:rPr sz="2950" spc="-10"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γίνουν</a:t>
            </a:r>
            <a:r>
              <a:rPr sz="2950" spc="-5" dirty="0">
                <a:solidFill>
                  <a:srgbClr val="2E7787"/>
                </a:solidFill>
                <a:latin typeface="Arial"/>
                <a:cs typeface="Arial"/>
              </a:rPr>
              <a:t> </a:t>
            </a:r>
            <a:r>
              <a:rPr sz="2950" dirty="0">
                <a:solidFill>
                  <a:srgbClr val="2E7787"/>
                </a:solidFill>
                <a:latin typeface="Arial"/>
                <a:cs typeface="Arial"/>
              </a:rPr>
              <a:t>διευθετήσεις</a:t>
            </a:r>
            <a:r>
              <a:rPr sz="2950" spc="-35" dirty="0">
                <a:solidFill>
                  <a:srgbClr val="2E7787"/>
                </a:solidFill>
                <a:latin typeface="Arial"/>
                <a:cs typeface="Arial"/>
              </a:rPr>
              <a:t> </a:t>
            </a:r>
            <a:r>
              <a:rPr sz="2950" dirty="0">
                <a:solidFill>
                  <a:srgbClr val="2E7787"/>
                </a:solidFill>
                <a:latin typeface="Arial"/>
                <a:cs typeface="Arial"/>
              </a:rPr>
              <a:t>για</a:t>
            </a:r>
            <a:r>
              <a:rPr sz="2950" spc="-10" dirty="0">
                <a:solidFill>
                  <a:srgbClr val="2E7787"/>
                </a:solidFill>
                <a:latin typeface="Arial"/>
                <a:cs typeface="Arial"/>
              </a:rPr>
              <a:t> </a:t>
            </a:r>
            <a:r>
              <a:rPr sz="2950" dirty="0">
                <a:solidFill>
                  <a:srgbClr val="2E7787"/>
                </a:solidFill>
                <a:latin typeface="Arial"/>
                <a:cs typeface="Arial"/>
              </a:rPr>
              <a:t>να</a:t>
            </a:r>
            <a:r>
              <a:rPr sz="2950" spc="15" dirty="0">
                <a:solidFill>
                  <a:srgbClr val="2E7787"/>
                </a:solidFill>
                <a:latin typeface="Arial"/>
                <a:cs typeface="Arial"/>
              </a:rPr>
              <a:t> </a:t>
            </a:r>
            <a:r>
              <a:rPr sz="2950" dirty="0">
                <a:solidFill>
                  <a:srgbClr val="2E7787"/>
                </a:solidFill>
                <a:latin typeface="Arial"/>
                <a:cs typeface="Arial"/>
              </a:rPr>
              <a:t>μεταβούν</a:t>
            </a:r>
            <a:r>
              <a:rPr sz="2950" spc="-10" dirty="0">
                <a:solidFill>
                  <a:srgbClr val="2E7787"/>
                </a:solidFill>
                <a:latin typeface="Arial"/>
                <a:cs typeface="Arial"/>
              </a:rPr>
              <a:t> </a:t>
            </a:r>
            <a:r>
              <a:rPr sz="2950" dirty="0">
                <a:solidFill>
                  <a:srgbClr val="2E7787"/>
                </a:solidFill>
                <a:latin typeface="Arial"/>
                <a:cs typeface="Arial"/>
              </a:rPr>
              <a:t>στα</a:t>
            </a:r>
            <a:r>
              <a:rPr sz="2950" spc="-5" dirty="0">
                <a:solidFill>
                  <a:srgbClr val="2E7787"/>
                </a:solidFill>
                <a:latin typeface="Arial"/>
                <a:cs typeface="Arial"/>
              </a:rPr>
              <a:t> </a:t>
            </a:r>
            <a:r>
              <a:rPr sz="2950" dirty="0">
                <a:solidFill>
                  <a:srgbClr val="2E7787"/>
                </a:solidFill>
                <a:latin typeface="Arial"/>
                <a:cs typeface="Arial"/>
              </a:rPr>
              <a:t>εκλογικά</a:t>
            </a:r>
            <a:r>
              <a:rPr sz="2950" spc="-10" dirty="0">
                <a:solidFill>
                  <a:srgbClr val="2E7787"/>
                </a:solidFill>
                <a:latin typeface="Arial"/>
                <a:cs typeface="Arial"/>
              </a:rPr>
              <a:t> </a:t>
            </a:r>
            <a:r>
              <a:rPr sz="2950" dirty="0">
                <a:solidFill>
                  <a:srgbClr val="2E7787"/>
                </a:solidFill>
                <a:latin typeface="Arial"/>
                <a:cs typeface="Arial"/>
              </a:rPr>
              <a:t>κέντρα</a:t>
            </a:r>
            <a:r>
              <a:rPr sz="2950" spc="-5" dirty="0">
                <a:solidFill>
                  <a:srgbClr val="2E7787"/>
                </a:solidFill>
                <a:latin typeface="Arial"/>
                <a:cs typeface="Arial"/>
              </a:rPr>
              <a:t> </a:t>
            </a:r>
            <a:r>
              <a:rPr sz="2950" spc="-25" dirty="0">
                <a:solidFill>
                  <a:srgbClr val="2E7787"/>
                </a:solidFill>
                <a:latin typeface="Arial"/>
                <a:cs typeface="Arial"/>
              </a:rPr>
              <a:t>στα </a:t>
            </a:r>
            <a:r>
              <a:rPr sz="2950" dirty="0">
                <a:solidFill>
                  <a:srgbClr val="2E7787"/>
                </a:solidFill>
                <a:latin typeface="Arial"/>
                <a:cs typeface="Arial"/>
              </a:rPr>
              <a:t>οποία</a:t>
            </a:r>
            <a:r>
              <a:rPr sz="2950" spc="-5" dirty="0">
                <a:solidFill>
                  <a:srgbClr val="2E7787"/>
                </a:solidFill>
                <a:latin typeface="Arial"/>
                <a:cs typeface="Arial"/>
              </a:rPr>
              <a:t> </a:t>
            </a:r>
            <a:r>
              <a:rPr sz="2950" dirty="0">
                <a:solidFill>
                  <a:srgbClr val="2E7787"/>
                </a:solidFill>
                <a:latin typeface="Arial"/>
                <a:cs typeface="Arial"/>
              </a:rPr>
              <a:t>έχουν</a:t>
            </a:r>
            <a:r>
              <a:rPr sz="2950" spc="-5" dirty="0">
                <a:solidFill>
                  <a:srgbClr val="2E7787"/>
                </a:solidFill>
                <a:latin typeface="Arial"/>
                <a:cs typeface="Arial"/>
              </a:rPr>
              <a:t> </a:t>
            </a:r>
            <a:r>
              <a:rPr sz="2950" dirty="0">
                <a:solidFill>
                  <a:srgbClr val="2E7787"/>
                </a:solidFill>
                <a:latin typeface="Arial"/>
                <a:cs typeface="Arial"/>
              </a:rPr>
              <a:t>κατανεμηθεί</a:t>
            </a:r>
            <a:r>
              <a:rPr sz="2950" spc="-10"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spc="-10" dirty="0">
                <a:solidFill>
                  <a:srgbClr val="2E7787"/>
                </a:solidFill>
                <a:latin typeface="Arial"/>
                <a:cs typeface="Arial"/>
              </a:rPr>
              <a:t>ψηφίσουν</a:t>
            </a:r>
            <a:endParaRPr sz="2950">
              <a:latin typeface="Arial"/>
              <a:cs typeface="Arial"/>
            </a:endParaRPr>
          </a:p>
          <a:p>
            <a:pPr marL="389255" marR="76200" indent="-377190">
              <a:lnSpc>
                <a:spcPct val="120800"/>
              </a:lnSpc>
              <a:spcBef>
                <a:spcPts val="1480"/>
              </a:spcBef>
              <a:buSzPct val="120338"/>
              <a:buChar char="•"/>
              <a:tabLst>
                <a:tab pos="389255" algn="l"/>
              </a:tabLst>
            </a:pPr>
            <a:r>
              <a:rPr sz="2950" dirty="0">
                <a:solidFill>
                  <a:srgbClr val="2E7787"/>
                </a:solidFill>
                <a:latin typeface="Arial"/>
                <a:cs typeface="Arial"/>
              </a:rPr>
              <a:t>Οι</a:t>
            </a:r>
            <a:r>
              <a:rPr sz="2950" spc="-15" dirty="0">
                <a:solidFill>
                  <a:srgbClr val="2E7787"/>
                </a:solidFill>
                <a:latin typeface="Arial"/>
                <a:cs typeface="Arial"/>
              </a:rPr>
              <a:t> </a:t>
            </a:r>
            <a:r>
              <a:rPr sz="2950" dirty="0">
                <a:solidFill>
                  <a:srgbClr val="2E7787"/>
                </a:solidFill>
                <a:latin typeface="Arial"/>
                <a:cs typeface="Arial"/>
              </a:rPr>
              <a:t>προεδρεύοντες</a:t>
            </a:r>
            <a:r>
              <a:rPr sz="2950" spc="-10" dirty="0">
                <a:solidFill>
                  <a:srgbClr val="2E7787"/>
                </a:solidFill>
                <a:latin typeface="Arial"/>
                <a:cs typeface="Arial"/>
              </a:rPr>
              <a:t> </a:t>
            </a:r>
            <a:r>
              <a:rPr sz="2950" dirty="0">
                <a:solidFill>
                  <a:srgbClr val="2E7787"/>
                </a:solidFill>
                <a:latin typeface="Arial"/>
                <a:cs typeface="Arial"/>
              </a:rPr>
              <a:t>προτρέπονται</a:t>
            </a:r>
            <a:r>
              <a:rPr sz="2950" spc="-5" dirty="0">
                <a:solidFill>
                  <a:srgbClr val="2E7787"/>
                </a:solidFill>
                <a:latin typeface="Arial"/>
                <a:cs typeface="Arial"/>
              </a:rPr>
              <a:t> </a:t>
            </a:r>
            <a:r>
              <a:rPr sz="2950" dirty="0">
                <a:solidFill>
                  <a:srgbClr val="2E7787"/>
                </a:solidFill>
                <a:latin typeface="Arial"/>
                <a:cs typeface="Arial"/>
              </a:rPr>
              <a:t>όπως</a:t>
            </a:r>
            <a:r>
              <a:rPr sz="2950" spc="10" dirty="0">
                <a:solidFill>
                  <a:srgbClr val="2E7787"/>
                </a:solidFill>
                <a:latin typeface="Arial"/>
                <a:cs typeface="Arial"/>
              </a:rPr>
              <a:t> </a:t>
            </a:r>
            <a:r>
              <a:rPr sz="2950" dirty="0">
                <a:solidFill>
                  <a:srgbClr val="2E7787"/>
                </a:solidFill>
                <a:latin typeface="Arial"/>
                <a:cs typeface="Arial"/>
              </a:rPr>
              <a:t>μεταβούν</a:t>
            </a:r>
            <a:r>
              <a:rPr sz="2950" spc="-5"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ψηφοφορία</a:t>
            </a:r>
            <a:r>
              <a:rPr sz="2950" spc="-20" dirty="0">
                <a:solidFill>
                  <a:srgbClr val="2E7787"/>
                </a:solidFill>
                <a:latin typeface="Arial"/>
                <a:cs typeface="Arial"/>
              </a:rPr>
              <a:t> </a:t>
            </a:r>
            <a:r>
              <a:rPr sz="2950" dirty="0">
                <a:solidFill>
                  <a:srgbClr val="2E7787"/>
                </a:solidFill>
                <a:latin typeface="Arial"/>
                <a:cs typeface="Arial"/>
              </a:rPr>
              <a:t>νωρίς</a:t>
            </a:r>
            <a:r>
              <a:rPr sz="2950" spc="10" dirty="0">
                <a:solidFill>
                  <a:srgbClr val="2E7787"/>
                </a:solidFill>
                <a:latin typeface="Arial"/>
                <a:cs typeface="Arial"/>
              </a:rPr>
              <a:t> </a:t>
            </a:r>
            <a:r>
              <a:rPr sz="2950" dirty="0">
                <a:solidFill>
                  <a:srgbClr val="2E7787"/>
                </a:solidFill>
                <a:latin typeface="Arial"/>
                <a:cs typeface="Arial"/>
              </a:rPr>
              <a:t>το πρωί</a:t>
            </a:r>
            <a:r>
              <a:rPr sz="2950" spc="5" dirty="0">
                <a:solidFill>
                  <a:srgbClr val="2E7787"/>
                </a:solidFill>
                <a:latin typeface="Arial"/>
                <a:cs typeface="Arial"/>
              </a:rPr>
              <a:t> </a:t>
            </a:r>
            <a:r>
              <a:rPr sz="2950" dirty="0">
                <a:solidFill>
                  <a:srgbClr val="2E7787"/>
                </a:solidFill>
                <a:latin typeface="Arial"/>
                <a:cs typeface="Arial"/>
              </a:rPr>
              <a:t>ευθύς</a:t>
            </a:r>
            <a:r>
              <a:rPr sz="2950" spc="5" dirty="0">
                <a:solidFill>
                  <a:srgbClr val="2E7787"/>
                </a:solidFill>
                <a:latin typeface="Arial"/>
                <a:cs typeface="Arial"/>
              </a:rPr>
              <a:t> </a:t>
            </a:r>
            <a:r>
              <a:rPr sz="2950" dirty="0">
                <a:solidFill>
                  <a:srgbClr val="2E7787"/>
                </a:solidFill>
                <a:latin typeface="Arial"/>
                <a:cs typeface="Arial"/>
              </a:rPr>
              <a:t>μόλις</a:t>
            </a:r>
            <a:r>
              <a:rPr sz="2950" spc="5" dirty="0">
                <a:solidFill>
                  <a:srgbClr val="2E7787"/>
                </a:solidFill>
                <a:latin typeface="Arial"/>
                <a:cs typeface="Arial"/>
              </a:rPr>
              <a:t> </a:t>
            </a:r>
            <a:r>
              <a:rPr sz="2950" dirty="0">
                <a:solidFill>
                  <a:srgbClr val="2E7787"/>
                </a:solidFill>
                <a:latin typeface="Arial"/>
                <a:cs typeface="Arial"/>
              </a:rPr>
              <a:t>ξεκινήσει</a:t>
            </a:r>
            <a:r>
              <a:rPr sz="2950" spc="-10" dirty="0">
                <a:solidFill>
                  <a:srgbClr val="2E7787"/>
                </a:solidFill>
                <a:latin typeface="Arial"/>
                <a:cs typeface="Arial"/>
              </a:rPr>
              <a:t> </a:t>
            </a:r>
            <a:r>
              <a:rPr sz="2950" spc="-50" dirty="0">
                <a:solidFill>
                  <a:srgbClr val="2E7787"/>
                </a:solidFill>
                <a:latin typeface="Arial"/>
                <a:cs typeface="Arial"/>
              </a:rPr>
              <a:t>η </a:t>
            </a:r>
            <a:r>
              <a:rPr sz="2950" dirty="0">
                <a:solidFill>
                  <a:srgbClr val="2E7787"/>
                </a:solidFill>
                <a:latin typeface="Arial"/>
                <a:cs typeface="Arial"/>
              </a:rPr>
              <a:t>ψηφοφορία</a:t>
            </a:r>
            <a:r>
              <a:rPr sz="2950" spc="-20"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αφού</a:t>
            </a:r>
            <a:r>
              <a:rPr sz="2950" spc="-5" dirty="0">
                <a:solidFill>
                  <a:srgbClr val="2E7787"/>
                </a:solidFill>
                <a:latin typeface="Arial"/>
                <a:cs typeface="Arial"/>
              </a:rPr>
              <a:t> </a:t>
            </a:r>
            <a:r>
              <a:rPr sz="2950" dirty="0">
                <a:solidFill>
                  <a:srgbClr val="2E7787"/>
                </a:solidFill>
                <a:latin typeface="Arial"/>
                <a:cs typeface="Arial"/>
              </a:rPr>
              <a:t>αναφέρουν</a:t>
            </a:r>
            <a:r>
              <a:rPr sz="2950" spc="10"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a:t>
            </a:r>
            <a:r>
              <a:rPr sz="2950" dirty="0">
                <a:solidFill>
                  <a:srgbClr val="2E7787"/>
                </a:solidFill>
                <a:latin typeface="Arial"/>
                <a:cs typeface="Arial"/>
              </a:rPr>
              <a:t>ομαλή</a:t>
            </a:r>
            <a:r>
              <a:rPr sz="2950" spc="-5" dirty="0">
                <a:solidFill>
                  <a:srgbClr val="2E7787"/>
                </a:solidFill>
                <a:latin typeface="Arial"/>
                <a:cs typeface="Arial"/>
              </a:rPr>
              <a:t> </a:t>
            </a:r>
            <a:r>
              <a:rPr sz="2950" dirty="0">
                <a:solidFill>
                  <a:srgbClr val="2E7787"/>
                </a:solidFill>
                <a:latin typeface="Arial"/>
                <a:cs typeface="Arial"/>
              </a:rPr>
              <a:t>έναρξη</a:t>
            </a:r>
            <a:r>
              <a:rPr sz="2950" spc="-5" dirty="0">
                <a:solidFill>
                  <a:srgbClr val="2E7787"/>
                </a:solidFill>
                <a:latin typeface="Arial"/>
                <a:cs typeface="Arial"/>
              </a:rPr>
              <a:t> </a:t>
            </a:r>
            <a:r>
              <a:rPr sz="2950" spc="-25" dirty="0">
                <a:solidFill>
                  <a:srgbClr val="2E7787"/>
                </a:solidFill>
                <a:latin typeface="Arial"/>
                <a:cs typeface="Arial"/>
              </a:rPr>
              <a:t>της</a:t>
            </a:r>
            <a:endParaRPr sz="2950">
              <a:latin typeface="Arial"/>
              <a:cs typeface="Arial"/>
            </a:endParaRPr>
          </a:p>
          <a:p>
            <a:pPr marL="389255" indent="-376555">
              <a:lnSpc>
                <a:spcPct val="100000"/>
              </a:lnSpc>
              <a:spcBef>
                <a:spcPts val="2220"/>
              </a:spcBef>
              <a:buSzPct val="120338"/>
              <a:buChar char="•"/>
              <a:tabLst>
                <a:tab pos="389255" algn="l"/>
              </a:tabLst>
            </a:pPr>
            <a:r>
              <a:rPr sz="2950" dirty="0">
                <a:solidFill>
                  <a:srgbClr val="2E7787"/>
                </a:solidFill>
                <a:latin typeface="Arial"/>
                <a:cs typeface="Arial"/>
              </a:rPr>
              <a:t>Στην</a:t>
            </a:r>
            <a:r>
              <a:rPr sz="2950" spc="-10" dirty="0">
                <a:solidFill>
                  <a:srgbClr val="2E7787"/>
                </a:solidFill>
                <a:latin typeface="Arial"/>
                <a:cs typeface="Arial"/>
              </a:rPr>
              <a:t> </a:t>
            </a:r>
            <a:r>
              <a:rPr sz="2950" dirty="0">
                <a:solidFill>
                  <a:srgbClr val="2E7787"/>
                </a:solidFill>
                <a:latin typeface="Arial"/>
                <a:cs typeface="Arial"/>
              </a:rPr>
              <a:t>περίπτωση</a:t>
            </a:r>
            <a:r>
              <a:rPr sz="2950" spc="-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απαιτηθεί</a:t>
            </a:r>
            <a:r>
              <a:rPr sz="2950" spc="5" dirty="0">
                <a:solidFill>
                  <a:srgbClr val="2E7787"/>
                </a:solidFill>
                <a:latin typeface="Arial"/>
                <a:cs typeface="Arial"/>
              </a:rPr>
              <a:t> </a:t>
            </a:r>
            <a:r>
              <a:rPr sz="2950" dirty="0">
                <a:solidFill>
                  <a:srgbClr val="2E7787"/>
                </a:solidFill>
                <a:latin typeface="Arial"/>
                <a:cs typeface="Arial"/>
              </a:rPr>
              <a:t>αντικατάσταση,</a:t>
            </a:r>
            <a:r>
              <a:rPr sz="2950" spc="20"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γίνεται</a:t>
            </a:r>
            <a:r>
              <a:rPr sz="2950" spc="-20" dirty="0">
                <a:solidFill>
                  <a:srgbClr val="2E7787"/>
                </a:solidFill>
                <a:latin typeface="Arial"/>
                <a:cs typeface="Arial"/>
              </a:rPr>
              <a:t> </a:t>
            </a:r>
            <a:r>
              <a:rPr sz="2950" dirty="0">
                <a:solidFill>
                  <a:srgbClr val="2E7787"/>
                </a:solidFill>
                <a:latin typeface="Arial"/>
                <a:cs typeface="Arial"/>
              </a:rPr>
              <a:t>συνεννόηση</a:t>
            </a:r>
            <a:r>
              <a:rPr sz="2950" spc="-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τον</a:t>
            </a:r>
            <a:r>
              <a:rPr sz="2950" spc="-5" dirty="0">
                <a:solidFill>
                  <a:srgbClr val="2E7787"/>
                </a:solidFill>
                <a:latin typeface="Arial"/>
                <a:cs typeface="Arial"/>
              </a:rPr>
              <a:t> </a:t>
            </a:r>
            <a:r>
              <a:rPr sz="2950" dirty="0">
                <a:solidFill>
                  <a:srgbClr val="2E7787"/>
                </a:solidFill>
                <a:latin typeface="Arial"/>
                <a:cs typeface="Arial"/>
              </a:rPr>
              <a:t>Βοηθό</a:t>
            </a:r>
            <a:r>
              <a:rPr sz="2950" spc="-20" dirty="0">
                <a:solidFill>
                  <a:srgbClr val="2E7787"/>
                </a:solidFill>
                <a:latin typeface="Arial"/>
                <a:cs typeface="Arial"/>
              </a:rPr>
              <a:t> </a:t>
            </a:r>
            <a:r>
              <a:rPr sz="2950" dirty="0">
                <a:solidFill>
                  <a:srgbClr val="2E7787"/>
                </a:solidFill>
                <a:latin typeface="Arial"/>
                <a:cs typeface="Arial"/>
              </a:rPr>
              <a:t>Έφορο</a:t>
            </a:r>
            <a:r>
              <a:rPr sz="2950" spc="-20" dirty="0">
                <a:solidFill>
                  <a:srgbClr val="2E7787"/>
                </a:solidFill>
                <a:latin typeface="Arial"/>
                <a:cs typeface="Arial"/>
              </a:rPr>
              <a:t> </a:t>
            </a:r>
            <a:r>
              <a:rPr sz="2950" spc="-10" dirty="0">
                <a:solidFill>
                  <a:srgbClr val="2E7787"/>
                </a:solidFill>
                <a:latin typeface="Arial"/>
                <a:cs typeface="Arial"/>
              </a:rPr>
              <a:t>Εκλογής</a:t>
            </a:r>
            <a:endParaRPr sz="2950">
              <a:latin typeface="Arial"/>
              <a:cs typeface="Arial"/>
            </a:endParaRPr>
          </a:p>
          <a:p>
            <a:pPr marL="389255" marR="398780" indent="-377190">
              <a:lnSpc>
                <a:spcPct val="120700"/>
              </a:lnSpc>
              <a:spcBef>
                <a:spcPts val="1485"/>
              </a:spcBef>
              <a:buSzPct val="120338"/>
              <a:buChar char="•"/>
              <a:tabLst>
                <a:tab pos="389255" algn="l"/>
              </a:tabLst>
            </a:pPr>
            <a:r>
              <a:rPr sz="2950" dirty="0">
                <a:solidFill>
                  <a:srgbClr val="2E7787"/>
                </a:solidFill>
                <a:latin typeface="Arial"/>
                <a:cs typeface="Arial"/>
              </a:rPr>
              <a:t>Όλες</a:t>
            </a:r>
            <a:r>
              <a:rPr sz="2950" spc="-10" dirty="0">
                <a:solidFill>
                  <a:srgbClr val="2E7787"/>
                </a:solidFill>
                <a:latin typeface="Arial"/>
                <a:cs typeface="Arial"/>
              </a:rPr>
              <a:t> </a:t>
            </a:r>
            <a:r>
              <a:rPr sz="2950" dirty="0">
                <a:solidFill>
                  <a:srgbClr val="2E7787"/>
                </a:solidFill>
                <a:latin typeface="Arial"/>
                <a:cs typeface="Arial"/>
              </a:rPr>
              <a:t>οι</a:t>
            </a:r>
            <a:r>
              <a:rPr sz="2950" spc="-5" dirty="0">
                <a:solidFill>
                  <a:srgbClr val="2E7787"/>
                </a:solidFill>
                <a:latin typeface="Arial"/>
                <a:cs typeface="Arial"/>
              </a:rPr>
              <a:t> </a:t>
            </a:r>
            <a:r>
              <a:rPr sz="2950" dirty="0">
                <a:solidFill>
                  <a:srgbClr val="2E7787"/>
                </a:solidFill>
                <a:latin typeface="Arial"/>
                <a:cs typeface="Arial"/>
              </a:rPr>
              <a:t>διευθετήσεις</a:t>
            </a:r>
            <a:r>
              <a:rPr sz="2950" spc="-30" dirty="0">
                <a:solidFill>
                  <a:srgbClr val="2E7787"/>
                </a:solidFill>
                <a:latin typeface="Arial"/>
                <a:cs typeface="Arial"/>
              </a:rPr>
              <a:t> </a:t>
            </a:r>
            <a:r>
              <a:rPr sz="2950" dirty="0">
                <a:solidFill>
                  <a:srgbClr val="2E7787"/>
                </a:solidFill>
                <a:latin typeface="Arial"/>
                <a:cs typeface="Arial"/>
              </a:rPr>
              <a:t>ψηφοφορίας</a:t>
            </a:r>
            <a:r>
              <a:rPr sz="2950" spc="-2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γίνουν</a:t>
            </a:r>
            <a:r>
              <a:rPr sz="2950" spc="-5" dirty="0">
                <a:solidFill>
                  <a:srgbClr val="2E7787"/>
                </a:solidFill>
                <a:latin typeface="Arial"/>
                <a:cs typeface="Arial"/>
              </a:rPr>
              <a:t> </a:t>
            </a:r>
            <a:r>
              <a:rPr sz="2950" dirty="0">
                <a:solidFill>
                  <a:srgbClr val="2E7787"/>
                </a:solidFill>
                <a:latin typeface="Arial"/>
                <a:cs typeface="Arial"/>
              </a:rPr>
              <a:t>μέχρι</a:t>
            </a:r>
            <a:r>
              <a:rPr sz="2950" spc="-5" dirty="0">
                <a:solidFill>
                  <a:srgbClr val="2E7787"/>
                </a:solidFill>
                <a:latin typeface="Arial"/>
                <a:cs typeface="Arial"/>
              </a:rPr>
              <a:t> </a:t>
            </a:r>
            <a:r>
              <a:rPr sz="2950" dirty="0">
                <a:solidFill>
                  <a:srgbClr val="2E7787"/>
                </a:solidFill>
                <a:latin typeface="Arial"/>
                <a:cs typeface="Arial"/>
              </a:rPr>
              <a:t>τις</a:t>
            </a:r>
            <a:r>
              <a:rPr sz="2950" spc="-10" dirty="0">
                <a:solidFill>
                  <a:srgbClr val="2E7787"/>
                </a:solidFill>
                <a:latin typeface="Arial"/>
                <a:cs typeface="Arial"/>
              </a:rPr>
              <a:t> </a:t>
            </a:r>
            <a:r>
              <a:rPr sz="2950" dirty="0">
                <a:solidFill>
                  <a:srgbClr val="2E7787"/>
                </a:solidFill>
                <a:latin typeface="Arial"/>
                <a:cs typeface="Arial"/>
              </a:rPr>
              <a:t>16:00</a:t>
            </a:r>
            <a:r>
              <a:rPr sz="2950" spc="-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γίνει</a:t>
            </a:r>
            <a:r>
              <a:rPr sz="2950" spc="-15" dirty="0">
                <a:solidFill>
                  <a:srgbClr val="2E7787"/>
                </a:solidFill>
                <a:latin typeface="Arial"/>
                <a:cs typeface="Arial"/>
              </a:rPr>
              <a:t> </a:t>
            </a:r>
            <a:r>
              <a:rPr sz="2950" dirty="0">
                <a:solidFill>
                  <a:srgbClr val="2E7787"/>
                </a:solidFill>
                <a:latin typeface="Arial"/>
                <a:cs typeface="Arial"/>
              </a:rPr>
              <a:t>σωστή</a:t>
            </a:r>
            <a:r>
              <a:rPr sz="2950" spc="-10" dirty="0">
                <a:solidFill>
                  <a:srgbClr val="2E7787"/>
                </a:solidFill>
                <a:latin typeface="Arial"/>
                <a:cs typeface="Arial"/>
              </a:rPr>
              <a:t> </a:t>
            </a:r>
            <a:r>
              <a:rPr sz="2950" dirty="0">
                <a:solidFill>
                  <a:srgbClr val="2E7787"/>
                </a:solidFill>
                <a:latin typeface="Arial"/>
                <a:cs typeface="Arial"/>
              </a:rPr>
              <a:t>αξιοποίηση της</a:t>
            </a:r>
            <a:r>
              <a:rPr sz="2950" spc="-20" dirty="0">
                <a:solidFill>
                  <a:srgbClr val="2E7787"/>
                </a:solidFill>
                <a:latin typeface="Arial"/>
                <a:cs typeface="Arial"/>
              </a:rPr>
              <a:t> </a:t>
            </a:r>
            <a:r>
              <a:rPr sz="2950" dirty="0">
                <a:solidFill>
                  <a:srgbClr val="2E7787"/>
                </a:solidFill>
                <a:latin typeface="Arial"/>
                <a:cs typeface="Arial"/>
              </a:rPr>
              <a:t>1</a:t>
            </a:r>
            <a:r>
              <a:rPr sz="2950" spc="-5" dirty="0">
                <a:solidFill>
                  <a:srgbClr val="2E7787"/>
                </a:solidFill>
                <a:latin typeface="Arial"/>
                <a:cs typeface="Arial"/>
              </a:rPr>
              <a:t> </a:t>
            </a:r>
            <a:r>
              <a:rPr sz="2950" spc="-20" dirty="0">
                <a:solidFill>
                  <a:srgbClr val="2E7787"/>
                </a:solidFill>
                <a:latin typeface="Arial"/>
                <a:cs typeface="Arial"/>
              </a:rPr>
              <a:t>ώρας </a:t>
            </a:r>
            <a:r>
              <a:rPr sz="2950" dirty="0">
                <a:solidFill>
                  <a:srgbClr val="2E7787"/>
                </a:solidFill>
                <a:latin typeface="Arial"/>
                <a:cs typeface="Arial"/>
              </a:rPr>
              <a:t>διαλείμματος</a:t>
            </a:r>
            <a:r>
              <a:rPr sz="2950" spc="-5" dirty="0">
                <a:solidFill>
                  <a:srgbClr val="2E7787"/>
                </a:solidFill>
                <a:latin typeface="Arial"/>
                <a:cs typeface="Arial"/>
              </a:rPr>
              <a:t> </a:t>
            </a:r>
            <a:r>
              <a:rPr sz="2950" dirty="0">
                <a:solidFill>
                  <a:srgbClr val="2E7787"/>
                </a:solidFill>
                <a:latin typeface="Arial"/>
                <a:cs typeface="Arial"/>
              </a:rPr>
              <a:t>μεταξύ 12:00</a:t>
            </a:r>
            <a:r>
              <a:rPr sz="2950" spc="-15" dirty="0">
                <a:solidFill>
                  <a:srgbClr val="2E7787"/>
                </a:solidFill>
                <a:latin typeface="Arial"/>
                <a:cs typeface="Arial"/>
              </a:rPr>
              <a:t> </a:t>
            </a:r>
            <a:r>
              <a:rPr sz="2950" dirty="0">
                <a:solidFill>
                  <a:srgbClr val="2E7787"/>
                </a:solidFill>
                <a:latin typeface="Arial"/>
                <a:cs typeface="Arial"/>
              </a:rPr>
              <a:t>μ.</a:t>
            </a:r>
            <a:r>
              <a:rPr sz="2950" spc="-10" dirty="0">
                <a:solidFill>
                  <a:srgbClr val="2E7787"/>
                </a:solidFill>
                <a:latin typeface="Arial"/>
                <a:cs typeface="Arial"/>
              </a:rPr>
              <a:t> </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01:00</a:t>
            </a:r>
            <a:r>
              <a:rPr sz="2950" spc="-15" dirty="0">
                <a:solidFill>
                  <a:srgbClr val="2E7787"/>
                </a:solidFill>
                <a:latin typeface="Arial"/>
                <a:cs typeface="Arial"/>
              </a:rPr>
              <a:t> </a:t>
            </a:r>
            <a:r>
              <a:rPr sz="2950" spc="-20" dirty="0">
                <a:solidFill>
                  <a:srgbClr val="2E7787"/>
                </a:solidFill>
                <a:latin typeface="Arial"/>
                <a:cs typeface="Arial"/>
              </a:rPr>
              <a:t>μ.μ.</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Δικαίωμα</a:t>
            </a:r>
            <a:r>
              <a:rPr spc="285" dirty="0"/>
              <a:t> </a:t>
            </a:r>
            <a:r>
              <a:rPr spc="65" dirty="0"/>
              <a:t>ψήφου</a:t>
            </a:r>
            <a:r>
              <a:rPr spc="285" dirty="0"/>
              <a:t> </a:t>
            </a:r>
            <a:r>
              <a:rPr dirty="0"/>
              <a:t>&amp;</a:t>
            </a:r>
            <a:r>
              <a:rPr spc="245" dirty="0"/>
              <a:t> </a:t>
            </a:r>
            <a:r>
              <a:rPr spc="75" dirty="0"/>
              <a:t>έγγραφα</a:t>
            </a:r>
            <a:r>
              <a:rPr spc="295" dirty="0"/>
              <a:t> </a:t>
            </a:r>
            <a:r>
              <a:rPr spc="80" dirty="0"/>
              <a:t>άσκησης</a:t>
            </a:r>
            <a:r>
              <a:rPr spc="280" dirty="0"/>
              <a:t> </a:t>
            </a:r>
            <a:r>
              <a:rPr spc="65" dirty="0"/>
              <a:t>εκλογικού</a:t>
            </a:r>
            <a:r>
              <a:rPr spc="285" dirty="0"/>
              <a:t> </a:t>
            </a:r>
            <a:r>
              <a:rPr spc="60" dirty="0"/>
              <a:t>δικαιώματος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5" dirty="0"/>
              <a:t>Έγγραφα</a:t>
            </a:r>
            <a:r>
              <a:rPr spc="305" dirty="0"/>
              <a:t> </a:t>
            </a:r>
            <a:r>
              <a:rPr spc="80" dirty="0"/>
              <a:t>άσκησης</a:t>
            </a:r>
            <a:r>
              <a:rPr spc="285" dirty="0"/>
              <a:t> </a:t>
            </a:r>
            <a:r>
              <a:rPr spc="65" dirty="0"/>
              <a:t>εκλογικού</a:t>
            </a:r>
            <a:r>
              <a:rPr spc="295" dirty="0"/>
              <a:t> </a:t>
            </a:r>
            <a:r>
              <a:rPr spc="60" dirty="0"/>
              <a:t>δικαιώματος</a:t>
            </a:r>
          </a:p>
        </p:txBody>
      </p:sp>
      <p:grpSp>
        <p:nvGrpSpPr>
          <p:cNvPr id="3" name="object 3"/>
          <p:cNvGrpSpPr/>
          <p:nvPr/>
        </p:nvGrpSpPr>
        <p:grpSpPr>
          <a:xfrm>
            <a:off x="5079601" y="2518979"/>
            <a:ext cx="3838575" cy="3188335"/>
            <a:chOff x="5079601" y="2518979"/>
            <a:chExt cx="3838575" cy="3188335"/>
          </a:xfrm>
        </p:grpSpPr>
        <p:pic>
          <p:nvPicPr>
            <p:cNvPr id="4" name="object 4"/>
            <p:cNvPicPr/>
            <p:nvPr/>
          </p:nvPicPr>
          <p:blipFill>
            <a:blip r:embed="rId2" cstate="print"/>
            <a:stretch>
              <a:fillRect/>
            </a:stretch>
          </p:blipFill>
          <p:spPr>
            <a:xfrm>
              <a:off x="5079601" y="2518979"/>
              <a:ext cx="3838277" cy="3188283"/>
            </a:xfrm>
            <a:prstGeom prst="rect">
              <a:avLst/>
            </a:prstGeom>
          </p:spPr>
        </p:pic>
        <p:pic>
          <p:nvPicPr>
            <p:cNvPr id="5" name="object 5"/>
            <p:cNvPicPr/>
            <p:nvPr/>
          </p:nvPicPr>
          <p:blipFill>
            <a:blip r:embed="rId3" cstate="print"/>
            <a:stretch>
              <a:fillRect/>
            </a:stretch>
          </p:blipFill>
          <p:spPr>
            <a:xfrm>
              <a:off x="5308739" y="2747979"/>
              <a:ext cx="3407644" cy="2758031"/>
            </a:xfrm>
            <a:prstGeom prst="rect">
              <a:avLst/>
            </a:prstGeom>
          </p:spPr>
        </p:pic>
        <p:sp>
          <p:nvSpPr>
            <p:cNvPr id="6" name="object 6"/>
            <p:cNvSpPr/>
            <p:nvPr/>
          </p:nvSpPr>
          <p:spPr>
            <a:xfrm>
              <a:off x="5272090" y="2711331"/>
              <a:ext cx="3481070" cy="2831465"/>
            </a:xfrm>
            <a:custGeom>
              <a:avLst/>
              <a:gdLst/>
              <a:ahLst/>
              <a:cxnLst/>
              <a:rect l="l" t="t" r="r" b="b"/>
              <a:pathLst>
                <a:path w="3481070" h="2831465">
                  <a:moveTo>
                    <a:pt x="495377" y="0"/>
                  </a:moveTo>
                  <a:lnTo>
                    <a:pt x="3480941" y="0"/>
                  </a:lnTo>
                  <a:lnTo>
                    <a:pt x="3480941" y="2335949"/>
                  </a:lnTo>
                  <a:lnTo>
                    <a:pt x="3478428" y="2385686"/>
                  </a:lnTo>
                  <a:lnTo>
                    <a:pt x="3470889" y="2435004"/>
                  </a:lnTo>
                  <a:lnTo>
                    <a:pt x="3458638" y="2482542"/>
                  </a:lnTo>
                  <a:lnTo>
                    <a:pt x="3441989" y="2528195"/>
                  </a:lnTo>
                  <a:lnTo>
                    <a:pt x="3421047" y="2571649"/>
                  </a:lnTo>
                  <a:lnTo>
                    <a:pt x="3396231" y="2612590"/>
                  </a:lnTo>
                  <a:lnTo>
                    <a:pt x="3367646" y="2650704"/>
                  </a:lnTo>
                  <a:lnTo>
                    <a:pt x="3335605" y="2685991"/>
                  </a:lnTo>
                  <a:lnTo>
                    <a:pt x="3300318" y="2718032"/>
                  </a:lnTo>
                  <a:lnTo>
                    <a:pt x="3262204" y="2746617"/>
                  </a:lnTo>
                  <a:lnTo>
                    <a:pt x="3221263" y="2771433"/>
                  </a:lnTo>
                  <a:lnTo>
                    <a:pt x="3177808" y="2792375"/>
                  </a:lnTo>
                  <a:lnTo>
                    <a:pt x="3132155" y="2809024"/>
                  </a:lnTo>
                  <a:lnTo>
                    <a:pt x="3084618" y="2821275"/>
                  </a:lnTo>
                  <a:lnTo>
                    <a:pt x="3035300" y="2828814"/>
                  </a:lnTo>
                  <a:lnTo>
                    <a:pt x="2985563" y="2831327"/>
                  </a:lnTo>
                  <a:lnTo>
                    <a:pt x="0" y="2831327"/>
                  </a:lnTo>
                  <a:lnTo>
                    <a:pt x="0" y="495377"/>
                  </a:lnTo>
                  <a:lnTo>
                    <a:pt x="2513" y="445640"/>
                  </a:lnTo>
                  <a:lnTo>
                    <a:pt x="10052" y="396323"/>
                  </a:lnTo>
                  <a:lnTo>
                    <a:pt x="22302" y="348785"/>
                  </a:lnTo>
                  <a:lnTo>
                    <a:pt x="38951" y="303132"/>
                  </a:lnTo>
                  <a:lnTo>
                    <a:pt x="59893" y="259677"/>
                  </a:lnTo>
                  <a:lnTo>
                    <a:pt x="84709" y="218736"/>
                  </a:lnTo>
                  <a:lnTo>
                    <a:pt x="113294" y="180622"/>
                  </a:lnTo>
                  <a:lnTo>
                    <a:pt x="145335" y="145335"/>
                  </a:lnTo>
                  <a:lnTo>
                    <a:pt x="180622" y="113294"/>
                  </a:lnTo>
                  <a:lnTo>
                    <a:pt x="218736" y="84709"/>
                  </a:lnTo>
                  <a:lnTo>
                    <a:pt x="259677" y="59893"/>
                  </a:lnTo>
                  <a:lnTo>
                    <a:pt x="303132" y="38951"/>
                  </a:lnTo>
                  <a:lnTo>
                    <a:pt x="348785" y="22302"/>
                  </a:lnTo>
                  <a:lnTo>
                    <a:pt x="396323" y="10052"/>
                  </a:lnTo>
                  <a:lnTo>
                    <a:pt x="445640" y="2513"/>
                  </a:lnTo>
                  <a:lnTo>
                    <a:pt x="495377" y="0"/>
                  </a:lnTo>
                  <a:close/>
                </a:path>
              </a:pathLst>
            </a:custGeom>
            <a:ln w="73296">
              <a:solidFill>
                <a:srgbClr val="FFFFFF"/>
              </a:solidFill>
            </a:ln>
          </p:spPr>
          <p:txBody>
            <a:bodyPr wrap="square" lIns="0" tIns="0" rIns="0" bIns="0" rtlCol="0"/>
            <a:lstStyle/>
            <a:p>
              <a:endParaRPr/>
            </a:p>
          </p:txBody>
        </p:sp>
      </p:grpSp>
      <p:grpSp>
        <p:nvGrpSpPr>
          <p:cNvPr id="7" name="object 7"/>
          <p:cNvGrpSpPr/>
          <p:nvPr/>
        </p:nvGrpSpPr>
        <p:grpSpPr>
          <a:xfrm>
            <a:off x="1709691" y="5833626"/>
            <a:ext cx="5377815" cy="3022600"/>
            <a:chOff x="1709691" y="5833626"/>
            <a:chExt cx="5377815" cy="3022600"/>
          </a:xfrm>
        </p:grpSpPr>
        <p:pic>
          <p:nvPicPr>
            <p:cNvPr id="8" name="object 8"/>
            <p:cNvPicPr/>
            <p:nvPr/>
          </p:nvPicPr>
          <p:blipFill>
            <a:blip r:embed="rId4" cstate="print"/>
            <a:stretch>
              <a:fillRect/>
            </a:stretch>
          </p:blipFill>
          <p:spPr>
            <a:xfrm>
              <a:off x="1709691" y="5833626"/>
              <a:ext cx="5377522" cy="3022457"/>
            </a:xfrm>
            <a:prstGeom prst="rect">
              <a:avLst/>
            </a:prstGeom>
          </p:spPr>
        </p:pic>
        <p:pic>
          <p:nvPicPr>
            <p:cNvPr id="9" name="object 9"/>
            <p:cNvPicPr/>
            <p:nvPr/>
          </p:nvPicPr>
          <p:blipFill>
            <a:blip r:embed="rId5" cstate="print"/>
            <a:stretch>
              <a:fillRect/>
            </a:stretch>
          </p:blipFill>
          <p:spPr>
            <a:xfrm>
              <a:off x="1938789" y="6062642"/>
              <a:ext cx="4946865" cy="2592172"/>
            </a:xfrm>
            <a:prstGeom prst="rect">
              <a:avLst/>
            </a:prstGeom>
          </p:spPr>
        </p:pic>
        <p:sp>
          <p:nvSpPr>
            <p:cNvPr id="10" name="object 10"/>
            <p:cNvSpPr/>
            <p:nvPr/>
          </p:nvSpPr>
          <p:spPr>
            <a:xfrm>
              <a:off x="1902141" y="6025994"/>
              <a:ext cx="5020310" cy="2665730"/>
            </a:xfrm>
            <a:custGeom>
              <a:avLst/>
              <a:gdLst/>
              <a:ahLst/>
              <a:cxnLst/>
              <a:rect l="l" t="t" r="r" b="b"/>
              <a:pathLst>
                <a:path w="5020309" h="2665729">
                  <a:moveTo>
                    <a:pt x="467734" y="0"/>
                  </a:moveTo>
                  <a:lnTo>
                    <a:pt x="5020161" y="0"/>
                  </a:lnTo>
                  <a:lnTo>
                    <a:pt x="5020161" y="2197734"/>
                  </a:lnTo>
                  <a:lnTo>
                    <a:pt x="5017752" y="2244643"/>
                  </a:lnTo>
                  <a:lnTo>
                    <a:pt x="5010737" y="2291239"/>
                  </a:lnTo>
                  <a:lnTo>
                    <a:pt x="4999114" y="2336159"/>
                  </a:lnTo>
                  <a:lnTo>
                    <a:pt x="4983408" y="2379194"/>
                  </a:lnTo>
                  <a:lnTo>
                    <a:pt x="4963618" y="2420240"/>
                  </a:lnTo>
                  <a:lnTo>
                    <a:pt x="4940163" y="2458878"/>
                  </a:lnTo>
                  <a:lnTo>
                    <a:pt x="4913148" y="2494897"/>
                  </a:lnTo>
                  <a:lnTo>
                    <a:pt x="4882887" y="2528195"/>
                  </a:lnTo>
                  <a:lnTo>
                    <a:pt x="4849590" y="2558456"/>
                  </a:lnTo>
                  <a:lnTo>
                    <a:pt x="4813570" y="2585471"/>
                  </a:lnTo>
                  <a:lnTo>
                    <a:pt x="4774933" y="2608925"/>
                  </a:lnTo>
                  <a:lnTo>
                    <a:pt x="4733887" y="2628715"/>
                  </a:lnTo>
                  <a:lnTo>
                    <a:pt x="4690851" y="2644422"/>
                  </a:lnTo>
                  <a:lnTo>
                    <a:pt x="4645931" y="2656044"/>
                  </a:lnTo>
                  <a:lnTo>
                    <a:pt x="4599336" y="2663060"/>
                  </a:lnTo>
                  <a:lnTo>
                    <a:pt x="4552426" y="2665468"/>
                  </a:lnTo>
                  <a:lnTo>
                    <a:pt x="0" y="2665468"/>
                  </a:lnTo>
                  <a:lnTo>
                    <a:pt x="0" y="467734"/>
                  </a:lnTo>
                  <a:lnTo>
                    <a:pt x="2408" y="420824"/>
                  </a:lnTo>
                  <a:lnTo>
                    <a:pt x="9423" y="374229"/>
                  </a:lnTo>
                  <a:lnTo>
                    <a:pt x="21046" y="329309"/>
                  </a:lnTo>
                  <a:lnTo>
                    <a:pt x="36752" y="286274"/>
                  </a:lnTo>
                  <a:lnTo>
                    <a:pt x="56542" y="245228"/>
                  </a:lnTo>
                  <a:lnTo>
                    <a:pt x="79997" y="206590"/>
                  </a:lnTo>
                  <a:lnTo>
                    <a:pt x="107012" y="170570"/>
                  </a:lnTo>
                  <a:lnTo>
                    <a:pt x="137273" y="137273"/>
                  </a:lnTo>
                  <a:lnTo>
                    <a:pt x="170570" y="107012"/>
                  </a:lnTo>
                  <a:lnTo>
                    <a:pt x="206590" y="79997"/>
                  </a:lnTo>
                  <a:lnTo>
                    <a:pt x="245228" y="56542"/>
                  </a:lnTo>
                  <a:lnTo>
                    <a:pt x="286274" y="36752"/>
                  </a:lnTo>
                  <a:lnTo>
                    <a:pt x="329309" y="21046"/>
                  </a:lnTo>
                  <a:lnTo>
                    <a:pt x="374229" y="9423"/>
                  </a:lnTo>
                  <a:lnTo>
                    <a:pt x="420824" y="2408"/>
                  </a:lnTo>
                  <a:lnTo>
                    <a:pt x="467734" y="0"/>
                  </a:lnTo>
                  <a:close/>
                </a:path>
              </a:pathLst>
            </a:custGeom>
            <a:ln w="73296">
              <a:solidFill>
                <a:srgbClr val="FFFFFF"/>
              </a:solidFill>
            </a:ln>
          </p:spPr>
          <p:txBody>
            <a:bodyPr wrap="square" lIns="0" tIns="0" rIns="0" bIns="0" rtlCol="0"/>
            <a:lstStyle/>
            <a:p>
              <a:endParaRPr/>
            </a:p>
          </p:txBody>
        </p:sp>
      </p:grpSp>
      <p:grpSp>
        <p:nvGrpSpPr>
          <p:cNvPr id="11" name="object 11"/>
          <p:cNvGrpSpPr/>
          <p:nvPr/>
        </p:nvGrpSpPr>
        <p:grpSpPr>
          <a:xfrm>
            <a:off x="14966898" y="2327855"/>
            <a:ext cx="4210685" cy="5703570"/>
            <a:chOff x="14966898" y="2327855"/>
            <a:chExt cx="4210685" cy="5703570"/>
          </a:xfrm>
        </p:grpSpPr>
        <p:pic>
          <p:nvPicPr>
            <p:cNvPr id="12" name="object 12"/>
            <p:cNvPicPr/>
            <p:nvPr/>
          </p:nvPicPr>
          <p:blipFill>
            <a:blip r:embed="rId6" cstate="print"/>
            <a:stretch>
              <a:fillRect/>
            </a:stretch>
          </p:blipFill>
          <p:spPr>
            <a:xfrm>
              <a:off x="14966898" y="2327855"/>
              <a:ext cx="4210606" cy="5703029"/>
            </a:xfrm>
            <a:prstGeom prst="rect">
              <a:avLst/>
            </a:prstGeom>
          </p:spPr>
        </p:pic>
        <p:pic>
          <p:nvPicPr>
            <p:cNvPr id="13" name="object 13"/>
            <p:cNvPicPr/>
            <p:nvPr/>
          </p:nvPicPr>
          <p:blipFill>
            <a:blip r:embed="rId7" cstate="print"/>
            <a:stretch>
              <a:fillRect/>
            </a:stretch>
          </p:blipFill>
          <p:spPr>
            <a:xfrm>
              <a:off x="15196186" y="2560759"/>
              <a:ext cx="3779570" cy="5268530"/>
            </a:xfrm>
            <a:prstGeom prst="rect">
              <a:avLst/>
            </a:prstGeom>
          </p:spPr>
        </p:pic>
        <p:sp>
          <p:nvSpPr>
            <p:cNvPr id="14" name="object 14"/>
            <p:cNvSpPr/>
            <p:nvPr/>
          </p:nvSpPr>
          <p:spPr>
            <a:xfrm>
              <a:off x="15159537" y="2522226"/>
              <a:ext cx="3853179" cy="5344160"/>
            </a:xfrm>
            <a:custGeom>
              <a:avLst/>
              <a:gdLst/>
              <a:ahLst/>
              <a:cxnLst/>
              <a:rect l="l" t="t" r="r" b="b"/>
              <a:pathLst>
                <a:path w="3853180" h="5344159">
                  <a:moveTo>
                    <a:pt x="703224" y="0"/>
                  </a:moveTo>
                  <a:lnTo>
                    <a:pt x="703224" y="1884"/>
                  </a:lnTo>
                  <a:lnTo>
                    <a:pt x="3852866" y="1884"/>
                  </a:lnTo>
                  <a:lnTo>
                    <a:pt x="3852866" y="4678077"/>
                  </a:lnTo>
                  <a:lnTo>
                    <a:pt x="3849516" y="4745195"/>
                  </a:lnTo>
                  <a:lnTo>
                    <a:pt x="3839359" y="4811371"/>
                  </a:lnTo>
                  <a:lnTo>
                    <a:pt x="3822920" y="4875348"/>
                  </a:lnTo>
                  <a:lnTo>
                    <a:pt x="3800512" y="4936603"/>
                  </a:lnTo>
                  <a:lnTo>
                    <a:pt x="3772450" y="4994926"/>
                  </a:lnTo>
                  <a:lnTo>
                    <a:pt x="3739048" y="5049898"/>
                  </a:lnTo>
                  <a:lnTo>
                    <a:pt x="3700620" y="5101205"/>
                  </a:lnTo>
                  <a:lnTo>
                    <a:pt x="3657689" y="5148534"/>
                  </a:lnTo>
                  <a:lnTo>
                    <a:pt x="3610361" y="5191464"/>
                  </a:lnTo>
                  <a:lnTo>
                    <a:pt x="3559053" y="5229893"/>
                  </a:lnTo>
                  <a:lnTo>
                    <a:pt x="3504081" y="5263295"/>
                  </a:lnTo>
                  <a:lnTo>
                    <a:pt x="3445758" y="5291357"/>
                  </a:lnTo>
                  <a:lnTo>
                    <a:pt x="3384504" y="5313764"/>
                  </a:lnTo>
                  <a:lnTo>
                    <a:pt x="3320527" y="5330204"/>
                  </a:lnTo>
                  <a:lnTo>
                    <a:pt x="3254351" y="5340360"/>
                  </a:lnTo>
                  <a:lnTo>
                    <a:pt x="3187232" y="5343711"/>
                  </a:lnTo>
                  <a:lnTo>
                    <a:pt x="0" y="5343711"/>
                  </a:lnTo>
                  <a:lnTo>
                    <a:pt x="0" y="667518"/>
                  </a:lnTo>
                  <a:lnTo>
                    <a:pt x="3350" y="600400"/>
                  </a:lnTo>
                  <a:lnTo>
                    <a:pt x="13507" y="534224"/>
                  </a:lnTo>
                  <a:lnTo>
                    <a:pt x="29946" y="470247"/>
                  </a:lnTo>
                  <a:lnTo>
                    <a:pt x="52354" y="408992"/>
                  </a:lnTo>
                  <a:lnTo>
                    <a:pt x="80416" y="350669"/>
                  </a:lnTo>
                  <a:lnTo>
                    <a:pt x="113818" y="295697"/>
                  </a:lnTo>
                  <a:lnTo>
                    <a:pt x="152246" y="244390"/>
                  </a:lnTo>
                  <a:lnTo>
                    <a:pt x="195177" y="197062"/>
                  </a:lnTo>
                  <a:lnTo>
                    <a:pt x="242505" y="154131"/>
                  </a:lnTo>
                  <a:lnTo>
                    <a:pt x="293813" y="115703"/>
                  </a:lnTo>
                  <a:lnTo>
                    <a:pt x="348785" y="82301"/>
                  </a:lnTo>
                  <a:lnTo>
                    <a:pt x="407108" y="54239"/>
                  </a:lnTo>
                  <a:lnTo>
                    <a:pt x="468362" y="31831"/>
                  </a:lnTo>
                  <a:lnTo>
                    <a:pt x="532339" y="15392"/>
                  </a:lnTo>
                  <a:lnTo>
                    <a:pt x="598515" y="5235"/>
                  </a:lnTo>
                  <a:lnTo>
                    <a:pt x="703224" y="0"/>
                  </a:lnTo>
                  <a:close/>
                </a:path>
              </a:pathLst>
            </a:custGeom>
            <a:ln w="73296">
              <a:solidFill>
                <a:srgbClr val="FFFFFF"/>
              </a:solidFill>
            </a:ln>
          </p:spPr>
          <p:txBody>
            <a:bodyPr wrap="square" lIns="0" tIns="0" rIns="0" bIns="0" rtlCol="0"/>
            <a:lstStyle/>
            <a:p>
              <a:endParaRPr/>
            </a:p>
          </p:txBody>
        </p:sp>
      </p:grpSp>
      <p:grpSp>
        <p:nvGrpSpPr>
          <p:cNvPr id="15" name="object 15"/>
          <p:cNvGrpSpPr/>
          <p:nvPr/>
        </p:nvGrpSpPr>
        <p:grpSpPr>
          <a:xfrm>
            <a:off x="10623389" y="2327820"/>
            <a:ext cx="4173854" cy="5699760"/>
            <a:chOff x="10623389" y="2327820"/>
            <a:chExt cx="4173854" cy="5699760"/>
          </a:xfrm>
        </p:grpSpPr>
        <p:pic>
          <p:nvPicPr>
            <p:cNvPr id="16" name="object 16"/>
            <p:cNvPicPr/>
            <p:nvPr/>
          </p:nvPicPr>
          <p:blipFill>
            <a:blip r:embed="rId8" cstate="print"/>
            <a:stretch>
              <a:fillRect/>
            </a:stretch>
          </p:blipFill>
          <p:spPr>
            <a:xfrm>
              <a:off x="10623389" y="2327820"/>
              <a:ext cx="4173598" cy="5699331"/>
            </a:xfrm>
            <a:prstGeom prst="rect">
              <a:avLst/>
            </a:prstGeom>
          </p:spPr>
        </p:pic>
        <p:pic>
          <p:nvPicPr>
            <p:cNvPr id="17" name="object 17"/>
            <p:cNvPicPr/>
            <p:nvPr/>
          </p:nvPicPr>
          <p:blipFill>
            <a:blip r:embed="rId9" cstate="print"/>
            <a:stretch>
              <a:fillRect/>
            </a:stretch>
          </p:blipFill>
          <p:spPr>
            <a:xfrm>
              <a:off x="10852444" y="2560759"/>
              <a:ext cx="3743132" cy="5264761"/>
            </a:xfrm>
            <a:prstGeom prst="rect">
              <a:avLst/>
            </a:prstGeom>
          </p:spPr>
        </p:pic>
        <p:sp>
          <p:nvSpPr>
            <p:cNvPr id="18" name="object 18"/>
            <p:cNvSpPr/>
            <p:nvPr/>
          </p:nvSpPr>
          <p:spPr>
            <a:xfrm>
              <a:off x="10815796" y="2522226"/>
              <a:ext cx="3816985" cy="5340350"/>
            </a:xfrm>
            <a:custGeom>
              <a:avLst/>
              <a:gdLst/>
              <a:ahLst/>
              <a:cxnLst/>
              <a:rect l="l" t="t" r="r" b="b"/>
              <a:pathLst>
                <a:path w="3816984" h="5340350">
                  <a:moveTo>
                    <a:pt x="697151" y="0"/>
                  </a:moveTo>
                  <a:lnTo>
                    <a:pt x="697151" y="1884"/>
                  </a:lnTo>
                  <a:lnTo>
                    <a:pt x="3816428" y="1884"/>
                  </a:lnTo>
                  <a:lnTo>
                    <a:pt x="3816428" y="4680381"/>
                  </a:lnTo>
                  <a:lnTo>
                    <a:pt x="3813077" y="4746871"/>
                  </a:lnTo>
                  <a:lnTo>
                    <a:pt x="3803025" y="4812523"/>
                  </a:lnTo>
                  <a:lnTo>
                    <a:pt x="3786795" y="4875872"/>
                  </a:lnTo>
                  <a:lnTo>
                    <a:pt x="3764597" y="4936498"/>
                  </a:lnTo>
                  <a:lnTo>
                    <a:pt x="3736744" y="4994298"/>
                  </a:lnTo>
                  <a:lnTo>
                    <a:pt x="3703656" y="5048746"/>
                  </a:lnTo>
                  <a:lnTo>
                    <a:pt x="3665647" y="5099635"/>
                  </a:lnTo>
                  <a:lnTo>
                    <a:pt x="3623031" y="5146544"/>
                  </a:lnTo>
                  <a:lnTo>
                    <a:pt x="3576121" y="5189161"/>
                  </a:lnTo>
                  <a:lnTo>
                    <a:pt x="3525232" y="5227170"/>
                  </a:lnTo>
                  <a:lnTo>
                    <a:pt x="3470784" y="5260258"/>
                  </a:lnTo>
                  <a:lnTo>
                    <a:pt x="3412985" y="5288111"/>
                  </a:lnTo>
                  <a:lnTo>
                    <a:pt x="3352358" y="5310309"/>
                  </a:lnTo>
                  <a:lnTo>
                    <a:pt x="3289009" y="5326539"/>
                  </a:lnTo>
                  <a:lnTo>
                    <a:pt x="3223357" y="5336591"/>
                  </a:lnTo>
                  <a:lnTo>
                    <a:pt x="3156867" y="5339942"/>
                  </a:lnTo>
                  <a:lnTo>
                    <a:pt x="0" y="5339942"/>
                  </a:lnTo>
                  <a:lnTo>
                    <a:pt x="0" y="661445"/>
                  </a:lnTo>
                  <a:lnTo>
                    <a:pt x="3350" y="594955"/>
                  </a:lnTo>
                  <a:lnTo>
                    <a:pt x="13402" y="529303"/>
                  </a:lnTo>
                  <a:lnTo>
                    <a:pt x="29632" y="465954"/>
                  </a:lnTo>
                  <a:lnTo>
                    <a:pt x="51830" y="405327"/>
                  </a:lnTo>
                  <a:lnTo>
                    <a:pt x="79683" y="347528"/>
                  </a:lnTo>
                  <a:lnTo>
                    <a:pt x="112771" y="293080"/>
                  </a:lnTo>
                  <a:lnTo>
                    <a:pt x="150780" y="242191"/>
                  </a:lnTo>
                  <a:lnTo>
                    <a:pt x="193397" y="195282"/>
                  </a:lnTo>
                  <a:lnTo>
                    <a:pt x="240306" y="152665"/>
                  </a:lnTo>
                  <a:lnTo>
                    <a:pt x="291195" y="114656"/>
                  </a:lnTo>
                  <a:lnTo>
                    <a:pt x="345643" y="81568"/>
                  </a:lnTo>
                  <a:lnTo>
                    <a:pt x="403443" y="53715"/>
                  </a:lnTo>
                  <a:lnTo>
                    <a:pt x="464069" y="31517"/>
                  </a:lnTo>
                  <a:lnTo>
                    <a:pt x="527418" y="15287"/>
                  </a:lnTo>
                  <a:lnTo>
                    <a:pt x="593070" y="5235"/>
                  </a:lnTo>
                  <a:lnTo>
                    <a:pt x="697151" y="0"/>
                  </a:lnTo>
                  <a:close/>
                </a:path>
              </a:pathLst>
            </a:custGeom>
            <a:ln w="73296">
              <a:solidFill>
                <a:srgbClr val="FFFFFF"/>
              </a:solidFill>
            </a:ln>
          </p:spPr>
          <p:txBody>
            <a:bodyPr wrap="square" lIns="0" tIns="0" rIns="0" bIns="0" rtlCol="0"/>
            <a:lstStyle/>
            <a:p>
              <a:endParaRPr/>
            </a:p>
          </p:txBody>
        </p:sp>
      </p:grpSp>
      <p:pic>
        <p:nvPicPr>
          <p:cNvPr id="19" name="object 19"/>
          <p:cNvPicPr/>
          <p:nvPr/>
        </p:nvPicPr>
        <p:blipFill>
          <a:blip r:embed="rId10" cstate="print"/>
          <a:stretch>
            <a:fillRect/>
          </a:stretch>
        </p:blipFill>
        <p:spPr>
          <a:xfrm>
            <a:off x="1032848" y="12565"/>
            <a:ext cx="2798239" cy="1882246"/>
          </a:xfrm>
          <a:prstGeom prst="rect">
            <a:avLst/>
          </a:prstGeom>
        </p:spPr>
      </p:pic>
      <p:sp>
        <p:nvSpPr>
          <p:cNvPr id="20" name="object 20"/>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5" dirty="0"/>
              <a:t>Έγγραφα</a:t>
            </a:r>
            <a:r>
              <a:rPr spc="305" dirty="0"/>
              <a:t> </a:t>
            </a:r>
            <a:r>
              <a:rPr spc="80" dirty="0"/>
              <a:t>άσκησης</a:t>
            </a:r>
            <a:r>
              <a:rPr spc="285" dirty="0"/>
              <a:t> </a:t>
            </a:r>
            <a:r>
              <a:rPr spc="65" dirty="0"/>
              <a:t>εκλογικού</a:t>
            </a:r>
            <a:r>
              <a:rPr spc="295" dirty="0"/>
              <a:t> </a:t>
            </a:r>
            <a:r>
              <a:rPr spc="60" dirty="0"/>
              <a:t>δικαιώματος</a:t>
            </a:r>
          </a:p>
        </p:txBody>
      </p:sp>
      <p:pic>
        <p:nvPicPr>
          <p:cNvPr id="3" name="object 3"/>
          <p:cNvPicPr/>
          <p:nvPr/>
        </p:nvPicPr>
        <p:blipFill>
          <a:blip r:embed="rId2" cstate="print"/>
          <a:stretch>
            <a:fillRect/>
          </a:stretch>
        </p:blipFill>
        <p:spPr>
          <a:xfrm>
            <a:off x="5400463" y="2847243"/>
            <a:ext cx="9303172" cy="5614069"/>
          </a:xfrm>
          <a:prstGeom prst="rect">
            <a:avLst/>
          </a:prstGeom>
        </p:spPr>
      </p:pic>
      <p:pic>
        <p:nvPicPr>
          <p:cNvPr id="4" name="object 4"/>
          <p:cNvPicPr/>
          <p:nvPr/>
        </p:nvPicPr>
        <p:blipFill>
          <a:blip r:embed="rId3"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3000192"/>
            <a:ext cx="17238345" cy="5123180"/>
          </a:xfrm>
          <a:prstGeom prst="rect">
            <a:avLst/>
          </a:prstGeom>
        </p:spPr>
        <p:txBody>
          <a:bodyPr vert="horz" wrap="square" lIns="0" tIns="105410" rIns="0" bIns="0" rtlCol="0">
            <a:spAutoFit/>
          </a:bodyPr>
          <a:lstStyle/>
          <a:p>
            <a:pPr marL="12700">
              <a:lnSpc>
                <a:spcPct val="100000"/>
              </a:lnSpc>
              <a:spcBef>
                <a:spcPts val="830"/>
              </a:spcBef>
            </a:pPr>
            <a:r>
              <a:rPr sz="2950" dirty="0">
                <a:solidFill>
                  <a:srgbClr val="E28B18"/>
                </a:solidFill>
                <a:latin typeface="Arial"/>
                <a:cs typeface="Arial"/>
              </a:rPr>
              <a:t>Απώλεια</a:t>
            </a:r>
            <a:r>
              <a:rPr sz="2950" spc="-10" dirty="0">
                <a:solidFill>
                  <a:srgbClr val="E28B18"/>
                </a:solidFill>
                <a:latin typeface="Arial"/>
                <a:cs typeface="Arial"/>
              </a:rPr>
              <a:t> </a:t>
            </a:r>
            <a:r>
              <a:rPr sz="2950" dirty="0">
                <a:solidFill>
                  <a:srgbClr val="E28B18"/>
                </a:solidFill>
                <a:latin typeface="Arial"/>
                <a:cs typeface="Arial"/>
              </a:rPr>
              <a:t>εκλογικού</a:t>
            </a:r>
            <a:r>
              <a:rPr sz="2950" spc="-25" dirty="0">
                <a:solidFill>
                  <a:srgbClr val="E28B18"/>
                </a:solidFill>
                <a:latin typeface="Arial"/>
                <a:cs typeface="Arial"/>
              </a:rPr>
              <a:t> </a:t>
            </a:r>
            <a:r>
              <a:rPr sz="2950" dirty="0">
                <a:solidFill>
                  <a:srgbClr val="E28B18"/>
                </a:solidFill>
                <a:latin typeface="Arial"/>
                <a:cs typeface="Arial"/>
              </a:rPr>
              <a:t>βιβλιαρίου:</a:t>
            </a:r>
            <a:r>
              <a:rPr sz="2950" spc="10" dirty="0">
                <a:solidFill>
                  <a:srgbClr val="E28B18"/>
                </a:solidFill>
                <a:latin typeface="Arial"/>
                <a:cs typeface="Arial"/>
              </a:rPr>
              <a:t> </a:t>
            </a:r>
            <a:r>
              <a:rPr sz="2950" dirty="0">
                <a:solidFill>
                  <a:srgbClr val="2E7787"/>
                </a:solidFill>
                <a:latin typeface="Arial"/>
                <a:cs typeface="Arial"/>
              </a:rPr>
              <a:t>Μπορεί</a:t>
            </a:r>
            <a:r>
              <a:rPr sz="2950" spc="-20"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γίνει</a:t>
            </a:r>
            <a:r>
              <a:rPr sz="2950" spc="-20" dirty="0">
                <a:solidFill>
                  <a:srgbClr val="2E7787"/>
                </a:solidFill>
                <a:latin typeface="Arial"/>
                <a:cs typeface="Arial"/>
              </a:rPr>
              <a:t> </a:t>
            </a:r>
            <a:r>
              <a:rPr sz="2950" dirty="0">
                <a:solidFill>
                  <a:srgbClr val="2E7787"/>
                </a:solidFill>
                <a:latin typeface="Arial"/>
                <a:cs typeface="Arial"/>
              </a:rPr>
              <a:t>επανέκδοση</a:t>
            </a:r>
            <a:r>
              <a:rPr sz="2950" spc="-10"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τις</a:t>
            </a:r>
            <a:r>
              <a:rPr sz="2950" spc="-10" dirty="0">
                <a:solidFill>
                  <a:srgbClr val="2E7787"/>
                </a:solidFill>
                <a:latin typeface="Arial"/>
                <a:cs typeface="Arial"/>
              </a:rPr>
              <a:t> </a:t>
            </a:r>
            <a:r>
              <a:rPr sz="2950" dirty="0">
                <a:solidFill>
                  <a:srgbClr val="2E7787"/>
                </a:solidFill>
                <a:latin typeface="Arial"/>
                <a:cs typeface="Arial"/>
              </a:rPr>
              <a:t>Επαρχιακές</a:t>
            </a:r>
            <a:r>
              <a:rPr sz="2950" spc="-10" dirty="0">
                <a:solidFill>
                  <a:srgbClr val="2E7787"/>
                </a:solidFill>
                <a:latin typeface="Arial"/>
                <a:cs typeface="Arial"/>
              </a:rPr>
              <a:t> </a:t>
            </a:r>
            <a:r>
              <a:rPr sz="2950" dirty="0">
                <a:solidFill>
                  <a:srgbClr val="2E7787"/>
                </a:solidFill>
                <a:latin typeface="Arial"/>
                <a:cs typeface="Arial"/>
              </a:rPr>
              <a:t>Διοικήσεις</a:t>
            </a:r>
            <a:r>
              <a:rPr sz="2950" spc="-20" dirty="0">
                <a:solidFill>
                  <a:srgbClr val="2E7787"/>
                </a:solidFill>
                <a:latin typeface="Arial"/>
                <a:cs typeface="Arial"/>
              </a:rPr>
              <a:t> </a:t>
            </a:r>
            <a:r>
              <a:rPr sz="2950" dirty="0">
                <a:solidFill>
                  <a:srgbClr val="2E7787"/>
                </a:solidFill>
                <a:latin typeface="Arial"/>
                <a:cs typeface="Arial"/>
              </a:rPr>
              <a:t>μέχρι</a:t>
            </a:r>
            <a:r>
              <a:rPr sz="2950" spc="-10"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spc="-25" dirty="0">
                <a:solidFill>
                  <a:srgbClr val="2E7787"/>
                </a:solidFill>
                <a:latin typeface="Arial"/>
                <a:cs typeface="Arial"/>
              </a:rPr>
              <a:t>το</a:t>
            </a:r>
            <a:endParaRPr sz="2950">
              <a:latin typeface="Arial"/>
              <a:cs typeface="Arial"/>
            </a:endParaRPr>
          </a:p>
          <a:p>
            <a:pPr marL="5290185">
              <a:lnSpc>
                <a:spcPct val="100000"/>
              </a:lnSpc>
              <a:spcBef>
                <a:spcPts val="735"/>
              </a:spcBef>
            </a:pPr>
            <a:r>
              <a:rPr sz="2950" dirty="0">
                <a:solidFill>
                  <a:srgbClr val="2E7787"/>
                </a:solidFill>
                <a:latin typeface="Arial"/>
                <a:cs typeface="Arial"/>
              </a:rPr>
              <a:t>Σάββατο</a:t>
            </a:r>
            <a:r>
              <a:rPr sz="2950" spc="5" dirty="0">
                <a:solidFill>
                  <a:srgbClr val="2E7787"/>
                </a:solidFill>
                <a:latin typeface="Arial"/>
                <a:cs typeface="Arial"/>
              </a:rPr>
              <a:t> </a:t>
            </a:r>
            <a:r>
              <a:rPr sz="2950" dirty="0">
                <a:solidFill>
                  <a:srgbClr val="2E7787"/>
                </a:solidFill>
                <a:latin typeface="Arial"/>
                <a:cs typeface="Arial"/>
              </a:rPr>
              <a:t>08.06.2024,</a:t>
            </a:r>
            <a:r>
              <a:rPr sz="2950" spc="-20" dirty="0">
                <a:solidFill>
                  <a:srgbClr val="2E7787"/>
                </a:solidFill>
                <a:latin typeface="Arial"/>
                <a:cs typeface="Arial"/>
              </a:rPr>
              <a:t> </a:t>
            </a:r>
            <a:r>
              <a:rPr sz="2950" dirty="0">
                <a:solidFill>
                  <a:srgbClr val="2E7787"/>
                </a:solidFill>
                <a:latin typeface="Arial"/>
                <a:cs typeface="Arial"/>
              </a:rPr>
              <a:t>ώρα</a:t>
            </a:r>
            <a:r>
              <a:rPr sz="2950" spc="-10" dirty="0">
                <a:solidFill>
                  <a:srgbClr val="2E7787"/>
                </a:solidFill>
                <a:latin typeface="Arial"/>
                <a:cs typeface="Arial"/>
              </a:rPr>
              <a:t> </a:t>
            </a:r>
            <a:r>
              <a:rPr sz="2950" dirty="0">
                <a:solidFill>
                  <a:srgbClr val="2E7787"/>
                </a:solidFill>
                <a:latin typeface="Arial"/>
                <a:cs typeface="Arial"/>
              </a:rPr>
              <a:t>1:00</a:t>
            </a:r>
            <a:r>
              <a:rPr sz="2950" spc="-5" dirty="0">
                <a:solidFill>
                  <a:srgbClr val="2E7787"/>
                </a:solidFill>
                <a:latin typeface="Arial"/>
                <a:cs typeface="Arial"/>
              </a:rPr>
              <a:t> </a:t>
            </a:r>
            <a:r>
              <a:rPr sz="2950" spc="-20" dirty="0">
                <a:solidFill>
                  <a:srgbClr val="2E7787"/>
                </a:solidFill>
                <a:latin typeface="Arial"/>
                <a:cs typeface="Arial"/>
              </a:rPr>
              <a:t>μ.μ.</a:t>
            </a:r>
            <a:endParaRPr sz="2950">
              <a:latin typeface="Arial"/>
              <a:cs typeface="Arial"/>
            </a:endParaRPr>
          </a:p>
          <a:p>
            <a:pPr marL="5290185" marR="991235">
              <a:lnSpc>
                <a:spcPct val="120700"/>
              </a:lnSpc>
              <a:spcBef>
                <a:spcPts val="1485"/>
              </a:spcBef>
            </a:pPr>
            <a:r>
              <a:rPr sz="2950" dirty="0">
                <a:solidFill>
                  <a:srgbClr val="2E7787"/>
                </a:solidFill>
                <a:latin typeface="Arial"/>
                <a:cs typeface="Arial"/>
              </a:rPr>
              <a:t>Την</a:t>
            </a:r>
            <a:r>
              <a:rPr sz="2950" spc="-15" dirty="0">
                <a:solidFill>
                  <a:srgbClr val="2E7787"/>
                </a:solidFill>
                <a:latin typeface="Arial"/>
                <a:cs typeface="Arial"/>
              </a:rPr>
              <a:t> </a:t>
            </a:r>
            <a:r>
              <a:rPr sz="2950" dirty="0">
                <a:solidFill>
                  <a:srgbClr val="2E7787"/>
                </a:solidFill>
                <a:latin typeface="Arial"/>
                <a:cs typeface="Arial"/>
              </a:rPr>
              <a:t>ημέρα</a:t>
            </a:r>
            <a:r>
              <a:rPr sz="2950" spc="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εκλογών</a:t>
            </a:r>
            <a:r>
              <a:rPr sz="2950" spc="5" dirty="0">
                <a:solidFill>
                  <a:srgbClr val="2E7787"/>
                </a:solidFill>
                <a:latin typeface="Arial"/>
                <a:cs typeface="Arial"/>
              </a:rPr>
              <a:t> </a:t>
            </a:r>
            <a:r>
              <a:rPr sz="2950" dirty="0">
                <a:solidFill>
                  <a:srgbClr val="2E7787"/>
                </a:solidFill>
                <a:latin typeface="Arial"/>
                <a:cs typeface="Arial"/>
              </a:rPr>
              <a:t>μπορούν</a:t>
            </a:r>
            <a:r>
              <a:rPr sz="2950" spc="-5" dirty="0">
                <a:solidFill>
                  <a:srgbClr val="2E7787"/>
                </a:solidFill>
                <a:latin typeface="Arial"/>
                <a:cs typeface="Arial"/>
              </a:rPr>
              <a:t> </a:t>
            </a:r>
            <a:r>
              <a:rPr sz="2950" dirty="0">
                <a:solidFill>
                  <a:srgbClr val="2E7787"/>
                </a:solidFill>
                <a:latin typeface="Arial"/>
                <a:cs typeface="Arial"/>
              </a:rPr>
              <a:t>να παραδοθούν</a:t>
            </a:r>
            <a:r>
              <a:rPr sz="2950" spc="15" dirty="0">
                <a:solidFill>
                  <a:srgbClr val="2E7787"/>
                </a:solidFill>
                <a:latin typeface="Arial"/>
                <a:cs typeface="Arial"/>
              </a:rPr>
              <a:t> </a:t>
            </a:r>
            <a:r>
              <a:rPr sz="2950" dirty="0">
                <a:solidFill>
                  <a:srgbClr val="2E7787"/>
                </a:solidFill>
                <a:latin typeface="Arial"/>
                <a:cs typeface="Arial"/>
              </a:rPr>
              <a:t>ήδη</a:t>
            </a:r>
            <a:r>
              <a:rPr sz="2950" spc="-5" dirty="0">
                <a:solidFill>
                  <a:srgbClr val="2E7787"/>
                </a:solidFill>
                <a:latin typeface="Arial"/>
                <a:cs typeface="Arial"/>
              </a:rPr>
              <a:t> </a:t>
            </a:r>
            <a:r>
              <a:rPr sz="2950" spc="-10" dirty="0">
                <a:solidFill>
                  <a:srgbClr val="2E7787"/>
                </a:solidFill>
                <a:latin typeface="Arial"/>
                <a:cs typeface="Arial"/>
              </a:rPr>
              <a:t>εκδοθέντα </a:t>
            </a:r>
            <a:r>
              <a:rPr sz="2950" dirty="0">
                <a:solidFill>
                  <a:srgbClr val="2E7787"/>
                </a:solidFill>
                <a:latin typeface="Arial"/>
                <a:cs typeface="Arial"/>
              </a:rPr>
              <a:t>εκλογικά</a:t>
            </a:r>
            <a:r>
              <a:rPr sz="2950" spc="-30" dirty="0">
                <a:solidFill>
                  <a:srgbClr val="2E7787"/>
                </a:solidFill>
                <a:latin typeface="Arial"/>
                <a:cs typeface="Arial"/>
              </a:rPr>
              <a:t> </a:t>
            </a:r>
            <a:r>
              <a:rPr sz="2950" spc="-10" dirty="0">
                <a:solidFill>
                  <a:srgbClr val="2E7787"/>
                </a:solidFill>
                <a:latin typeface="Arial"/>
                <a:cs typeface="Arial"/>
              </a:rPr>
              <a:t>βιβλιάρια</a:t>
            </a:r>
            <a:endParaRPr sz="2950">
              <a:latin typeface="Arial"/>
              <a:cs typeface="Arial"/>
            </a:endParaRPr>
          </a:p>
          <a:p>
            <a:pPr>
              <a:lnSpc>
                <a:spcPct val="100000"/>
              </a:lnSpc>
            </a:pPr>
            <a:endParaRPr sz="2950">
              <a:latin typeface="Arial"/>
              <a:cs typeface="Arial"/>
            </a:endParaRPr>
          </a:p>
          <a:p>
            <a:pPr>
              <a:lnSpc>
                <a:spcPct val="100000"/>
              </a:lnSpc>
              <a:spcBef>
                <a:spcPts val="1195"/>
              </a:spcBef>
            </a:pPr>
            <a:endParaRPr sz="2950">
              <a:latin typeface="Arial"/>
              <a:cs typeface="Arial"/>
            </a:endParaRPr>
          </a:p>
          <a:p>
            <a:pPr marL="12700">
              <a:lnSpc>
                <a:spcPct val="100000"/>
              </a:lnSpc>
              <a:tabLst>
                <a:tab pos="5254625" algn="l"/>
              </a:tabLst>
            </a:pPr>
            <a:r>
              <a:rPr sz="2950" dirty="0">
                <a:solidFill>
                  <a:srgbClr val="E28B18"/>
                </a:solidFill>
                <a:latin typeface="Arial"/>
                <a:cs typeface="Arial"/>
              </a:rPr>
              <a:t>Απώλειες</a:t>
            </a:r>
            <a:r>
              <a:rPr sz="2950" spc="5" dirty="0">
                <a:solidFill>
                  <a:srgbClr val="E28B18"/>
                </a:solidFill>
                <a:latin typeface="Arial"/>
                <a:cs typeface="Arial"/>
              </a:rPr>
              <a:t> </a:t>
            </a:r>
            <a:r>
              <a:rPr sz="2950" dirty="0">
                <a:solidFill>
                  <a:srgbClr val="E28B18"/>
                </a:solidFill>
                <a:latin typeface="Arial"/>
                <a:cs typeface="Arial"/>
              </a:rPr>
              <a:t>δελτίων</a:t>
            </a:r>
            <a:r>
              <a:rPr sz="2950" spc="-10" dirty="0">
                <a:solidFill>
                  <a:srgbClr val="E28B18"/>
                </a:solidFill>
                <a:latin typeface="Arial"/>
                <a:cs typeface="Arial"/>
              </a:rPr>
              <a:t> ταυτότητας:</a:t>
            </a:r>
            <a:r>
              <a:rPr sz="2950" dirty="0">
                <a:solidFill>
                  <a:srgbClr val="E28B18"/>
                </a:solidFill>
                <a:latin typeface="Arial"/>
                <a:cs typeface="Arial"/>
              </a:rPr>
              <a:t>	</a:t>
            </a:r>
            <a:r>
              <a:rPr sz="2950" dirty="0">
                <a:solidFill>
                  <a:srgbClr val="2E7787"/>
                </a:solidFill>
                <a:latin typeface="Arial"/>
                <a:cs typeface="Arial"/>
              </a:rPr>
              <a:t>Δεν</a:t>
            </a:r>
            <a:r>
              <a:rPr sz="2950" spc="-15" dirty="0">
                <a:solidFill>
                  <a:srgbClr val="2E7787"/>
                </a:solidFill>
                <a:latin typeface="Arial"/>
                <a:cs typeface="Arial"/>
              </a:rPr>
              <a:t> </a:t>
            </a:r>
            <a:r>
              <a:rPr sz="2950" dirty="0">
                <a:solidFill>
                  <a:srgbClr val="2E7787"/>
                </a:solidFill>
                <a:latin typeface="Arial"/>
                <a:cs typeface="Arial"/>
              </a:rPr>
              <a:t>εκδίδονται</a:t>
            </a:r>
            <a:r>
              <a:rPr sz="2950" spc="-25" dirty="0">
                <a:solidFill>
                  <a:srgbClr val="2E7787"/>
                </a:solidFill>
                <a:latin typeface="Arial"/>
                <a:cs typeface="Arial"/>
              </a:rPr>
              <a:t> </a:t>
            </a:r>
            <a:r>
              <a:rPr sz="2950" dirty="0">
                <a:solidFill>
                  <a:srgbClr val="2E7787"/>
                </a:solidFill>
                <a:latin typeface="Arial"/>
                <a:cs typeface="Arial"/>
              </a:rPr>
              <a:t>πλέον</a:t>
            </a:r>
            <a:r>
              <a:rPr sz="2950" spc="-10" dirty="0">
                <a:solidFill>
                  <a:srgbClr val="2E7787"/>
                </a:solidFill>
                <a:latin typeface="Arial"/>
                <a:cs typeface="Arial"/>
              </a:rPr>
              <a:t> αυθημερόν</a:t>
            </a:r>
            <a:endParaRPr sz="2950">
              <a:latin typeface="Arial"/>
              <a:cs typeface="Arial"/>
            </a:endParaRPr>
          </a:p>
          <a:p>
            <a:pPr marL="5290185" marR="501015">
              <a:lnSpc>
                <a:spcPct val="120700"/>
              </a:lnSpc>
              <a:spcBef>
                <a:spcPts val="1485"/>
              </a:spcBef>
            </a:pPr>
            <a:r>
              <a:rPr sz="2950" dirty="0">
                <a:solidFill>
                  <a:srgbClr val="2E7787"/>
                </a:solidFill>
                <a:latin typeface="Arial"/>
                <a:cs typeface="Arial"/>
              </a:rPr>
              <a:t>Απαιτείται</a:t>
            </a:r>
            <a:r>
              <a:rPr sz="2950" spc="-10" dirty="0">
                <a:solidFill>
                  <a:srgbClr val="2E7787"/>
                </a:solidFill>
                <a:latin typeface="Arial"/>
                <a:cs typeface="Arial"/>
              </a:rPr>
              <a:t> </a:t>
            </a:r>
            <a:r>
              <a:rPr sz="2950" dirty="0">
                <a:solidFill>
                  <a:srgbClr val="2E7787"/>
                </a:solidFill>
                <a:latin typeface="Arial"/>
                <a:cs typeface="Arial"/>
              </a:rPr>
              <a:t>δήλωση</a:t>
            </a:r>
            <a:r>
              <a:rPr sz="2950" spc="-10" dirty="0">
                <a:solidFill>
                  <a:srgbClr val="2E7787"/>
                </a:solidFill>
                <a:latin typeface="Arial"/>
                <a:cs typeface="Arial"/>
              </a:rPr>
              <a:t> </a:t>
            </a:r>
            <a:r>
              <a:rPr sz="2950" dirty="0">
                <a:solidFill>
                  <a:srgbClr val="2E7787"/>
                </a:solidFill>
                <a:latin typeface="Arial"/>
                <a:cs typeface="Arial"/>
              </a:rPr>
              <a:t>απώλειας</a:t>
            </a:r>
            <a:r>
              <a:rPr sz="2950" spc="-10" dirty="0">
                <a:solidFill>
                  <a:srgbClr val="2E7787"/>
                </a:solidFill>
                <a:latin typeface="Arial"/>
                <a:cs typeface="Arial"/>
              </a:rPr>
              <a:t> </a:t>
            </a:r>
            <a:r>
              <a:rPr sz="2950" dirty="0">
                <a:solidFill>
                  <a:srgbClr val="2E7787"/>
                </a:solidFill>
                <a:latin typeface="Arial"/>
                <a:cs typeface="Arial"/>
              </a:rPr>
              <a:t>δελτίου</a:t>
            </a:r>
            <a:r>
              <a:rPr sz="2950" spc="-20" dirty="0">
                <a:solidFill>
                  <a:srgbClr val="2E7787"/>
                </a:solidFill>
                <a:latin typeface="Arial"/>
                <a:cs typeface="Arial"/>
              </a:rPr>
              <a:t> </a:t>
            </a:r>
            <a:r>
              <a:rPr sz="2950" dirty="0">
                <a:solidFill>
                  <a:srgbClr val="2E7787"/>
                </a:solidFill>
                <a:latin typeface="Arial"/>
                <a:cs typeface="Arial"/>
              </a:rPr>
              <a:t>ταυτότητας</a:t>
            </a:r>
            <a:r>
              <a:rPr sz="2950" spc="-5" dirty="0">
                <a:solidFill>
                  <a:srgbClr val="2E7787"/>
                </a:solidFill>
                <a:latin typeface="Arial"/>
                <a:cs typeface="Arial"/>
              </a:rPr>
              <a:t> </a:t>
            </a:r>
            <a:r>
              <a:rPr sz="2950" dirty="0">
                <a:solidFill>
                  <a:srgbClr val="2E7787"/>
                </a:solidFill>
                <a:latin typeface="Arial"/>
                <a:cs typeface="Arial"/>
              </a:rPr>
              <a:t>στην</a:t>
            </a:r>
            <a:r>
              <a:rPr sz="2950" spc="-10" dirty="0">
                <a:solidFill>
                  <a:srgbClr val="2E7787"/>
                </a:solidFill>
                <a:latin typeface="Arial"/>
                <a:cs typeface="Arial"/>
              </a:rPr>
              <a:t> </a:t>
            </a:r>
            <a:r>
              <a:rPr sz="2950" dirty="0">
                <a:solidFill>
                  <a:srgbClr val="2E7787"/>
                </a:solidFill>
                <a:latin typeface="Arial"/>
                <a:cs typeface="Arial"/>
              </a:rPr>
              <a:t>Αστυνομία</a:t>
            </a:r>
            <a:r>
              <a:rPr sz="2950" spc="-5" dirty="0">
                <a:solidFill>
                  <a:srgbClr val="2E7787"/>
                </a:solidFill>
                <a:latin typeface="Arial"/>
                <a:cs typeface="Arial"/>
              </a:rPr>
              <a:t> </a:t>
            </a:r>
            <a:r>
              <a:rPr sz="2950" spc="-25" dirty="0">
                <a:solidFill>
                  <a:srgbClr val="2E7787"/>
                </a:solidFill>
                <a:latin typeface="Arial"/>
                <a:cs typeface="Arial"/>
              </a:rPr>
              <a:t>και </a:t>
            </a:r>
            <a:r>
              <a:rPr sz="2950" dirty="0">
                <a:solidFill>
                  <a:srgbClr val="2E7787"/>
                </a:solidFill>
                <a:latin typeface="Arial"/>
                <a:cs typeface="Arial"/>
              </a:rPr>
              <a:t>ένορκη</a:t>
            </a:r>
            <a:r>
              <a:rPr sz="2950" spc="-35" dirty="0">
                <a:solidFill>
                  <a:srgbClr val="2E7787"/>
                </a:solidFill>
                <a:latin typeface="Arial"/>
                <a:cs typeface="Arial"/>
              </a:rPr>
              <a:t> </a:t>
            </a:r>
            <a:r>
              <a:rPr sz="2950" dirty="0">
                <a:solidFill>
                  <a:srgbClr val="2E7787"/>
                </a:solidFill>
                <a:latin typeface="Arial"/>
                <a:cs typeface="Arial"/>
              </a:rPr>
              <a:t>δήλωση</a:t>
            </a:r>
            <a:r>
              <a:rPr sz="2950" spc="-30" dirty="0">
                <a:solidFill>
                  <a:srgbClr val="2E7787"/>
                </a:solidFill>
                <a:latin typeface="Arial"/>
                <a:cs typeface="Arial"/>
              </a:rPr>
              <a:t> </a:t>
            </a:r>
            <a:r>
              <a:rPr sz="2950" dirty="0">
                <a:solidFill>
                  <a:srgbClr val="2E7787"/>
                </a:solidFill>
                <a:latin typeface="Arial"/>
                <a:cs typeface="Arial"/>
              </a:rPr>
              <a:t>πιστοποιημένη</a:t>
            </a:r>
            <a:r>
              <a:rPr sz="2950" spc="-45" dirty="0">
                <a:solidFill>
                  <a:srgbClr val="2E7787"/>
                </a:solidFill>
                <a:latin typeface="Arial"/>
                <a:cs typeface="Arial"/>
              </a:rPr>
              <a:t> </a:t>
            </a:r>
            <a:r>
              <a:rPr sz="2950" dirty="0">
                <a:solidFill>
                  <a:srgbClr val="2E7787"/>
                </a:solidFill>
                <a:latin typeface="Arial"/>
                <a:cs typeface="Arial"/>
              </a:rPr>
              <a:t>από</a:t>
            </a:r>
            <a:r>
              <a:rPr sz="2950" spc="-10" dirty="0">
                <a:solidFill>
                  <a:srgbClr val="2E7787"/>
                </a:solidFill>
                <a:latin typeface="Arial"/>
                <a:cs typeface="Arial"/>
              </a:rPr>
              <a:t> </a:t>
            </a:r>
            <a:r>
              <a:rPr sz="2950" dirty="0">
                <a:solidFill>
                  <a:srgbClr val="2E7787"/>
                </a:solidFill>
                <a:latin typeface="Arial"/>
                <a:cs typeface="Arial"/>
              </a:rPr>
              <a:t>τον</a:t>
            </a:r>
            <a:r>
              <a:rPr sz="2950" spc="-25" dirty="0">
                <a:solidFill>
                  <a:srgbClr val="2E7787"/>
                </a:solidFill>
                <a:latin typeface="Arial"/>
                <a:cs typeface="Arial"/>
              </a:rPr>
              <a:t> </a:t>
            </a:r>
            <a:r>
              <a:rPr sz="2950" spc="-10" dirty="0">
                <a:solidFill>
                  <a:srgbClr val="2E7787"/>
                </a:solidFill>
                <a:latin typeface="Arial"/>
                <a:cs typeface="Arial"/>
              </a:rPr>
              <a:t>Πρωτοκολλητή</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5" dirty="0"/>
              <a:t>Επανέκδοση</a:t>
            </a:r>
            <a:r>
              <a:rPr spc="300" dirty="0"/>
              <a:t> </a:t>
            </a:r>
            <a:r>
              <a:rPr spc="65" dirty="0"/>
              <a:t>εκλογικού</a:t>
            </a:r>
            <a:r>
              <a:rPr spc="320" dirty="0"/>
              <a:t> </a:t>
            </a:r>
            <a:r>
              <a:rPr spc="80" dirty="0"/>
              <a:t>βιβλιαρίου</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3090870"/>
            <a:ext cx="17515205" cy="2294890"/>
          </a:xfrm>
          <a:prstGeom prst="rect">
            <a:avLst/>
          </a:prstGeom>
        </p:spPr>
        <p:txBody>
          <a:bodyPr vert="horz" wrap="square" lIns="0" tIns="14604" rIns="0" bIns="0" rtlCol="0">
            <a:spAutoFit/>
          </a:bodyPr>
          <a:lstStyle/>
          <a:p>
            <a:pPr marL="12700" algn="just">
              <a:lnSpc>
                <a:spcPct val="100000"/>
              </a:lnSpc>
              <a:spcBef>
                <a:spcPts val="114"/>
              </a:spcBef>
            </a:pPr>
            <a:r>
              <a:rPr sz="2950" dirty="0">
                <a:solidFill>
                  <a:srgbClr val="E28B18"/>
                </a:solidFill>
                <a:latin typeface="Arial"/>
                <a:cs typeface="Arial"/>
              </a:rPr>
              <a:t>Διορισμοί</a:t>
            </a:r>
            <a:r>
              <a:rPr sz="2950" spc="-20" dirty="0">
                <a:solidFill>
                  <a:srgbClr val="E28B18"/>
                </a:solidFill>
                <a:latin typeface="Arial"/>
                <a:cs typeface="Arial"/>
              </a:rPr>
              <a:t> </a:t>
            </a:r>
            <a:r>
              <a:rPr sz="2950" dirty="0">
                <a:solidFill>
                  <a:srgbClr val="E28B18"/>
                </a:solidFill>
                <a:latin typeface="Arial"/>
                <a:cs typeface="Arial"/>
              </a:rPr>
              <a:t>αντιπροσώπων</a:t>
            </a:r>
            <a:r>
              <a:rPr sz="2950" spc="-10" dirty="0">
                <a:solidFill>
                  <a:srgbClr val="E28B18"/>
                </a:solidFill>
                <a:latin typeface="Arial"/>
                <a:cs typeface="Arial"/>
              </a:rPr>
              <a:t> υποψηφίων</a:t>
            </a:r>
            <a:endParaRPr sz="2950">
              <a:latin typeface="Arial"/>
              <a:cs typeface="Arial"/>
            </a:endParaRPr>
          </a:p>
          <a:p>
            <a:pPr marL="12700" marR="5080" algn="just">
              <a:lnSpc>
                <a:spcPct val="120700"/>
              </a:lnSpc>
              <a:spcBef>
                <a:spcPts val="1490"/>
              </a:spcBef>
            </a:pPr>
            <a:r>
              <a:rPr sz="2950" dirty="0">
                <a:solidFill>
                  <a:srgbClr val="2E7787"/>
                </a:solidFill>
                <a:latin typeface="Arial"/>
                <a:cs typeface="Arial"/>
              </a:rPr>
              <a:t>Μέσα</a:t>
            </a:r>
            <a:r>
              <a:rPr sz="2950" spc="-10" dirty="0">
                <a:solidFill>
                  <a:srgbClr val="2E7787"/>
                </a:solidFill>
                <a:latin typeface="Arial"/>
                <a:cs typeface="Arial"/>
              </a:rPr>
              <a:t> </a:t>
            </a:r>
            <a:r>
              <a:rPr sz="2950" dirty="0">
                <a:solidFill>
                  <a:srgbClr val="2E7787"/>
                </a:solidFill>
                <a:latin typeface="Arial"/>
                <a:cs typeface="Arial"/>
              </a:rPr>
              <a:t>στην</a:t>
            </a:r>
            <a:r>
              <a:rPr sz="2950" spc="-5" dirty="0">
                <a:solidFill>
                  <a:srgbClr val="2E7787"/>
                </a:solidFill>
                <a:latin typeface="Arial"/>
                <a:cs typeface="Arial"/>
              </a:rPr>
              <a:t> </a:t>
            </a:r>
            <a:r>
              <a:rPr sz="2950" dirty="0">
                <a:solidFill>
                  <a:srgbClr val="2E7787"/>
                </a:solidFill>
                <a:latin typeface="Arial"/>
                <a:cs typeface="Arial"/>
              </a:rPr>
              <a:t>κάλπη</a:t>
            </a:r>
            <a:r>
              <a:rPr sz="2950" spc="-5" dirty="0">
                <a:solidFill>
                  <a:srgbClr val="2E7787"/>
                </a:solidFill>
                <a:latin typeface="Arial"/>
                <a:cs typeface="Arial"/>
              </a:rPr>
              <a:t> </a:t>
            </a:r>
            <a:r>
              <a:rPr sz="2950" dirty="0">
                <a:solidFill>
                  <a:srgbClr val="2E7787"/>
                </a:solidFill>
                <a:latin typeface="Arial"/>
                <a:cs typeface="Arial"/>
              </a:rPr>
              <a:t>θα</a:t>
            </a:r>
            <a:r>
              <a:rPr sz="2950" spc="-5" dirty="0">
                <a:solidFill>
                  <a:srgbClr val="2E7787"/>
                </a:solidFill>
                <a:latin typeface="Arial"/>
                <a:cs typeface="Arial"/>
              </a:rPr>
              <a:t> </a:t>
            </a:r>
            <a:r>
              <a:rPr sz="2950" dirty="0">
                <a:solidFill>
                  <a:srgbClr val="2E7787"/>
                </a:solidFill>
                <a:latin typeface="Arial"/>
                <a:cs typeface="Arial"/>
              </a:rPr>
              <a:t>υπάρχουν</a:t>
            </a:r>
            <a:r>
              <a:rPr sz="2950" spc="15" dirty="0">
                <a:solidFill>
                  <a:srgbClr val="2E7787"/>
                </a:solidFill>
                <a:latin typeface="Arial"/>
                <a:cs typeface="Arial"/>
              </a:rPr>
              <a:t> </a:t>
            </a:r>
            <a:r>
              <a:rPr sz="2950" dirty="0">
                <a:solidFill>
                  <a:srgbClr val="2E7787"/>
                </a:solidFill>
                <a:latin typeface="Arial"/>
                <a:cs typeface="Arial"/>
              </a:rPr>
              <a:t>αντίγραφα</a:t>
            </a:r>
            <a:r>
              <a:rPr sz="2950" spc="-5" dirty="0">
                <a:solidFill>
                  <a:srgbClr val="2E7787"/>
                </a:solidFill>
                <a:latin typeface="Arial"/>
                <a:cs typeface="Arial"/>
              </a:rPr>
              <a:t> </a:t>
            </a:r>
            <a:r>
              <a:rPr sz="2950" dirty="0">
                <a:solidFill>
                  <a:srgbClr val="2E7787"/>
                </a:solidFill>
                <a:latin typeface="Arial"/>
                <a:cs typeface="Arial"/>
              </a:rPr>
              <a:t>επιστολών</a:t>
            </a:r>
            <a:r>
              <a:rPr sz="2950" spc="-5" dirty="0">
                <a:solidFill>
                  <a:srgbClr val="2E7787"/>
                </a:solidFill>
                <a:latin typeface="Arial"/>
                <a:cs typeface="Arial"/>
              </a:rPr>
              <a:t> </a:t>
            </a:r>
            <a:r>
              <a:rPr sz="2950" dirty="0">
                <a:solidFill>
                  <a:srgbClr val="2E7787"/>
                </a:solidFill>
                <a:latin typeface="Arial"/>
                <a:cs typeface="Arial"/>
              </a:rPr>
              <a:t>πολιτικών</a:t>
            </a:r>
            <a:r>
              <a:rPr sz="2950" spc="-5" dirty="0">
                <a:solidFill>
                  <a:srgbClr val="2E7787"/>
                </a:solidFill>
                <a:latin typeface="Arial"/>
                <a:cs typeface="Arial"/>
              </a:rPr>
              <a:t> </a:t>
            </a:r>
            <a:r>
              <a:rPr sz="2950" dirty="0">
                <a:solidFill>
                  <a:srgbClr val="2E7787"/>
                </a:solidFill>
                <a:latin typeface="Arial"/>
                <a:cs typeface="Arial"/>
              </a:rPr>
              <a:t>κομμάτων</a:t>
            </a:r>
            <a:r>
              <a:rPr sz="2950" spc="-10" dirty="0">
                <a:solidFill>
                  <a:srgbClr val="2E7787"/>
                </a:solidFill>
                <a:latin typeface="Arial"/>
                <a:cs typeface="Arial"/>
              </a:rPr>
              <a:t> </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μεμονωμένων</a:t>
            </a:r>
            <a:r>
              <a:rPr sz="2950" spc="-5" dirty="0">
                <a:solidFill>
                  <a:srgbClr val="2E7787"/>
                </a:solidFill>
                <a:latin typeface="Arial"/>
                <a:cs typeface="Arial"/>
              </a:rPr>
              <a:t> </a:t>
            </a:r>
            <a:r>
              <a:rPr sz="2950" spc="-10" dirty="0">
                <a:solidFill>
                  <a:srgbClr val="2E7787"/>
                </a:solidFill>
                <a:latin typeface="Arial"/>
                <a:cs typeface="Arial"/>
              </a:rPr>
              <a:t>υποψηφίων,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τις</a:t>
            </a:r>
            <a:r>
              <a:rPr sz="2950" spc="-15" dirty="0">
                <a:solidFill>
                  <a:srgbClr val="2E7787"/>
                </a:solidFill>
                <a:latin typeface="Arial"/>
                <a:cs typeface="Arial"/>
              </a:rPr>
              <a:t> </a:t>
            </a:r>
            <a:r>
              <a:rPr sz="2950" dirty="0">
                <a:solidFill>
                  <a:srgbClr val="2E7787"/>
                </a:solidFill>
                <a:latin typeface="Arial"/>
                <a:cs typeface="Arial"/>
              </a:rPr>
              <a:t>οποίες</a:t>
            </a:r>
            <a:r>
              <a:rPr sz="2950" spc="-10" dirty="0">
                <a:solidFill>
                  <a:srgbClr val="2E7787"/>
                </a:solidFill>
                <a:latin typeface="Arial"/>
                <a:cs typeface="Arial"/>
              </a:rPr>
              <a:t> </a:t>
            </a:r>
            <a:r>
              <a:rPr sz="2950" dirty="0">
                <a:solidFill>
                  <a:srgbClr val="2E7787"/>
                </a:solidFill>
                <a:latin typeface="Arial"/>
                <a:cs typeface="Arial"/>
              </a:rPr>
              <a:t>θα</a:t>
            </a:r>
            <a:r>
              <a:rPr sz="2950" spc="-5" dirty="0">
                <a:solidFill>
                  <a:srgbClr val="2E7787"/>
                </a:solidFill>
                <a:latin typeface="Arial"/>
                <a:cs typeface="Arial"/>
              </a:rPr>
              <a:t> </a:t>
            </a:r>
            <a:r>
              <a:rPr sz="2950" dirty="0">
                <a:solidFill>
                  <a:srgbClr val="2E7787"/>
                </a:solidFill>
                <a:latin typeface="Arial"/>
                <a:cs typeface="Arial"/>
              </a:rPr>
              <a:t>εξουσιοδοτούνται τα</a:t>
            </a:r>
            <a:r>
              <a:rPr sz="2950" spc="-5" dirty="0">
                <a:solidFill>
                  <a:srgbClr val="2E7787"/>
                </a:solidFill>
                <a:latin typeface="Arial"/>
                <a:cs typeface="Arial"/>
              </a:rPr>
              <a:t> </a:t>
            </a:r>
            <a:r>
              <a:rPr sz="2950" dirty="0">
                <a:solidFill>
                  <a:srgbClr val="2E7787"/>
                </a:solidFill>
                <a:latin typeface="Arial"/>
                <a:cs typeface="Arial"/>
              </a:rPr>
              <a:t>πρόσωπα</a:t>
            </a:r>
            <a:r>
              <a:rPr sz="2950" spc="10"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θα</a:t>
            </a:r>
            <a:r>
              <a:rPr sz="2950" spc="5" dirty="0">
                <a:solidFill>
                  <a:srgbClr val="2E7787"/>
                </a:solidFill>
                <a:latin typeface="Arial"/>
                <a:cs typeface="Arial"/>
              </a:rPr>
              <a:t> </a:t>
            </a:r>
            <a:r>
              <a:rPr sz="2950" dirty="0">
                <a:solidFill>
                  <a:srgbClr val="2E7787"/>
                </a:solidFill>
                <a:latin typeface="Arial"/>
                <a:cs typeface="Arial"/>
              </a:rPr>
              <a:t>υπογράφουν τους</a:t>
            </a:r>
            <a:r>
              <a:rPr sz="2950" spc="5" dirty="0">
                <a:solidFill>
                  <a:srgbClr val="2E7787"/>
                </a:solidFill>
                <a:latin typeface="Arial"/>
                <a:cs typeface="Arial"/>
              </a:rPr>
              <a:t> </a:t>
            </a:r>
            <a:r>
              <a:rPr sz="2950" dirty="0">
                <a:solidFill>
                  <a:srgbClr val="2E7787"/>
                </a:solidFill>
                <a:latin typeface="Arial"/>
                <a:cs typeface="Arial"/>
              </a:rPr>
              <a:t>διορισμούς</a:t>
            </a:r>
            <a:r>
              <a:rPr sz="2950" spc="-10" dirty="0">
                <a:solidFill>
                  <a:srgbClr val="2E7787"/>
                </a:solidFill>
                <a:latin typeface="Arial"/>
                <a:cs typeface="Arial"/>
              </a:rPr>
              <a:t> </a:t>
            </a:r>
            <a:r>
              <a:rPr sz="2950" dirty="0">
                <a:solidFill>
                  <a:srgbClr val="2E7787"/>
                </a:solidFill>
                <a:latin typeface="Arial"/>
                <a:cs typeface="Arial"/>
              </a:rPr>
              <a:t>αντιπροσώπων</a:t>
            </a:r>
            <a:r>
              <a:rPr sz="2950" spc="5" dirty="0">
                <a:solidFill>
                  <a:srgbClr val="2E7787"/>
                </a:solidFill>
                <a:latin typeface="Arial"/>
                <a:cs typeface="Arial"/>
              </a:rPr>
              <a:t> </a:t>
            </a:r>
            <a:r>
              <a:rPr sz="2950" spc="-25" dirty="0">
                <a:solidFill>
                  <a:srgbClr val="2E7787"/>
                </a:solidFill>
                <a:latin typeface="Arial"/>
                <a:cs typeface="Arial"/>
              </a:rPr>
              <a:t>με </a:t>
            </a:r>
            <a:r>
              <a:rPr sz="2950" dirty="0">
                <a:solidFill>
                  <a:srgbClr val="2E7787"/>
                </a:solidFill>
                <a:latin typeface="Arial"/>
                <a:cs typeface="Arial"/>
              </a:rPr>
              <a:t>δείγμα</a:t>
            </a:r>
            <a:r>
              <a:rPr sz="2950" spc="-5" dirty="0">
                <a:solidFill>
                  <a:srgbClr val="2E7787"/>
                </a:solidFill>
                <a:latin typeface="Arial"/>
                <a:cs typeface="Arial"/>
              </a:rPr>
              <a:t> </a:t>
            </a:r>
            <a:r>
              <a:rPr sz="2950" dirty="0">
                <a:solidFill>
                  <a:srgbClr val="2E7787"/>
                </a:solidFill>
                <a:latin typeface="Arial"/>
                <a:cs typeface="Arial"/>
              </a:rPr>
              <a:t>της</a:t>
            </a:r>
            <a:r>
              <a:rPr sz="2950" spc="-15" dirty="0">
                <a:solidFill>
                  <a:srgbClr val="2E7787"/>
                </a:solidFill>
                <a:latin typeface="Arial"/>
                <a:cs typeface="Arial"/>
              </a:rPr>
              <a:t> </a:t>
            </a:r>
            <a:r>
              <a:rPr sz="2950" dirty="0">
                <a:solidFill>
                  <a:srgbClr val="2E7787"/>
                </a:solidFill>
                <a:latin typeface="Arial"/>
                <a:cs typeface="Arial"/>
              </a:rPr>
              <a:t>υπογραφής</a:t>
            </a:r>
            <a:r>
              <a:rPr sz="2950" spc="5" dirty="0">
                <a:solidFill>
                  <a:srgbClr val="2E7787"/>
                </a:solidFill>
                <a:latin typeface="Arial"/>
                <a:cs typeface="Arial"/>
              </a:rPr>
              <a:t> </a:t>
            </a:r>
            <a:r>
              <a:rPr sz="2950" spc="-20" dirty="0">
                <a:solidFill>
                  <a:srgbClr val="2E7787"/>
                </a:solidFill>
                <a:latin typeface="Arial"/>
                <a:cs typeface="Arial"/>
              </a:rPr>
              <a:t>τους</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0" dirty="0"/>
              <a:t>Αντιπρόσωποι</a:t>
            </a:r>
            <a:r>
              <a:rPr spc="325" dirty="0"/>
              <a:t> </a:t>
            </a:r>
            <a:r>
              <a:rPr spc="60" dirty="0"/>
              <a:t>υποψηφίων</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456237" y="81672"/>
            <a:ext cx="12647930" cy="10876915"/>
            <a:chOff x="7456237" y="81672"/>
            <a:chExt cx="12647930" cy="10876915"/>
          </a:xfrm>
        </p:grpSpPr>
        <p:pic>
          <p:nvPicPr>
            <p:cNvPr id="3" name="object 3"/>
            <p:cNvPicPr/>
            <p:nvPr/>
          </p:nvPicPr>
          <p:blipFill>
            <a:blip r:embed="rId2" cstate="print"/>
            <a:stretch>
              <a:fillRect/>
            </a:stretch>
          </p:blipFill>
          <p:spPr>
            <a:xfrm>
              <a:off x="12609040" y="81672"/>
              <a:ext cx="6694770" cy="9509344"/>
            </a:xfrm>
            <a:prstGeom prst="rect">
              <a:avLst/>
            </a:prstGeom>
          </p:spPr>
        </p:pic>
        <p:pic>
          <p:nvPicPr>
            <p:cNvPr id="4" name="object 4"/>
            <p:cNvPicPr/>
            <p:nvPr/>
          </p:nvPicPr>
          <p:blipFill>
            <a:blip r:embed="rId3" cstate="print"/>
            <a:stretch>
              <a:fillRect/>
            </a:stretch>
          </p:blipFill>
          <p:spPr>
            <a:xfrm>
              <a:off x="12893010" y="368156"/>
              <a:ext cx="6154367" cy="8966428"/>
            </a:xfrm>
            <a:prstGeom prst="rect">
              <a:avLst/>
            </a:prstGeom>
          </p:spPr>
        </p:pic>
        <p:sp>
          <p:nvSpPr>
            <p:cNvPr id="5" name="object 5"/>
            <p:cNvSpPr/>
            <p:nvPr/>
          </p:nvSpPr>
          <p:spPr>
            <a:xfrm>
              <a:off x="12856362" y="330565"/>
              <a:ext cx="6228080" cy="9041130"/>
            </a:xfrm>
            <a:custGeom>
              <a:avLst/>
              <a:gdLst/>
              <a:ahLst/>
              <a:cxnLst/>
              <a:rect l="l" t="t" r="r" b="b"/>
              <a:pathLst>
                <a:path w="6228080" h="9041130">
                  <a:moveTo>
                    <a:pt x="1099024" y="0"/>
                  </a:moveTo>
                  <a:lnTo>
                    <a:pt x="1099024" y="942"/>
                  </a:lnTo>
                  <a:lnTo>
                    <a:pt x="6227663" y="942"/>
                  </a:lnTo>
                  <a:lnTo>
                    <a:pt x="6227663" y="7978709"/>
                  </a:lnTo>
                  <a:lnTo>
                    <a:pt x="6226302" y="8032949"/>
                  </a:lnTo>
                  <a:lnTo>
                    <a:pt x="6222218" y="8086874"/>
                  </a:lnTo>
                  <a:lnTo>
                    <a:pt x="6215412" y="8140066"/>
                  </a:lnTo>
                  <a:lnTo>
                    <a:pt x="6206093" y="8192316"/>
                  </a:lnTo>
                  <a:lnTo>
                    <a:pt x="6194261" y="8243728"/>
                  </a:lnTo>
                  <a:lnTo>
                    <a:pt x="6179916" y="8294197"/>
                  </a:lnTo>
                  <a:lnTo>
                    <a:pt x="6163163" y="8343515"/>
                  </a:lnTo>
                  <a:lnTo>
                    <a:pt x="6144210" y="8391786"/>
                  </a:lnTo>
                  <a:lnTo>
                    <a:pt x="6122850" y="8438905"/>
                  </a:lnTo>
                  <a:lnTo>
                    <a:pt x="6099395" y="8484663"/>
                  </a:lnTo>
                  <a:lnTo>
                    <a:pt x="6073846" y="8529164"/>
                  </a:lnTo>
                  <a:lnTo>
                    <a:pt x="6045993" y="8572618"/>
                  </a:lnTo>
                  <a:lnTo>
                    <a:pt x="5985053" y="8654082"/>
                  </a:lnTo>
                  <a:lnTo>
                    <a:pt x="5916573" y="8729577"/>
                  </a:lnTo>
                  <a:lnTo>
                    <a:pt x="5841078" y="8798056"/>
                  </a:lnTo>
                  <a:lnTo>
                    <a:pt x="5759615" y="8858997"/>
                  </a:lnTo>
                  <a:lnTo>
                    <a:pt x="5716161" y="8886849"/>
                  </a:lnTo>
                  <a:lnTo>
                    <a:pt x="5671659" y="8912398"/>
                  </a:lnTo>
                  <a:lnTo>
                    <a:pt x="5625901" y="8935853"/>
                  </a:lnTo>
                  <a:lnTo>
                    <a:pt x="5578783" y="8957214"/>
                  </a:lnTo>
                  <a:lnTo>
                    <a:pt x="5530512" y="8976166"/>
                  </a:lnTo>
                  <a:lnTo>
                    <a:pt x="5481194" y="8992919"/>
                  </a:lnTo>
                  <a:lnTo>
                    <a:pt x="5430724" y="9007265"/>
                  </a:lnTo>
                  <a:lnTo>
                    <a:pt x="5379312" y="9019097"/>
                  </a:lnTo>
                  <a:lnTo>
                    <a:pt x="5327062" y="9028416"/>
                  </a:lnTo>
                  <a:lnTo>
                    <a:pt x="5273870" y="9035222"/>
                  </a:lnTo>
                  <a:lnTo>
                    <a:pt x="5219945" y="9039305"/>
                  </a:lnTo>
                  <a:lnTo>
                    <a:pt x="5165706" y="9040667"/>
                  </a:lnTo>
                  <a:lnTo>
                    <a:pt x="0" y="9040667"/>
                  </a:lnTo>
                  <a:lnTo>
                    <a:pt x="0" y="1062899"/>
                  </a:lnTo>
                  <a:lnTo>
                    <a:pt x="1361" y="1008660"/>
                  </a:lnTo>
                  <a:lnTo>
                    <a:pt x="5444" y="954735"/>
                  </a:lnTo>
                  <a:lnTo>
                    <a:pt x="12250" y="901543"/>
                  </a:lnTo>
                  <a:lnTo>
                    <a:pt x="21570" y="849293"/>
                  </a:lnTo>
                  <a:lnTo>
                    <a:pt x="33402" y="797881"/>
                  </a:lnTo>
                  <a:lnTo>
                    <a:pt x="47747" y="747411"/>
                  </a:lnTo>
                  <a:lnTo>
                    <a:pt x="64500" y="698093"/>
                  </a:lnTo>
                  <a:lnTo>
                    <a:pt x="83452" y="649823"/>
                  </a:lnTo>
                  <a:lnTo>
                    <a:pt x="104813" y="602704"/>
                  </a:lnTo>
                  <a:lnTo>
                    <a:pt x="128268" y="556946"/>
                  </a:lnTo>
                  <a:lnTo>
                    <a:pt x="153817" y="512445"/>
                  </a:lnTo>
                  <a:lnTo>
                    <a:pt x="181669" y="468990"/>
                  </a:lnTo>
                  <a:lnTo>
                    <a:pt x="242610" y="387527"/>
                  </a:lnTo>
                  <a:lnTo>
                    <a:pt x="311090" y="312032"/>
                  </a:lnTo>
                  <a:lnTo>
                    <a:pt x="386585" y="243552"/>
                  </a:lnTo>
                  <a:lnTo>
                    <a:pt x="468048" y="182612"/>
                  </a:lnTo>
                  <a:lnTo>
                    <a:pt x="511502" y="154759"/>
                  </a:lnTo>
                  <a:lnTo>
                    <a:pt x="556004" y="129210"/>
                  </a:lnTo>
                  <a:lnTo>
                    <a:pt x="601761" y="105755"/>
                  </a:lnTo>
                  <a:lnTo>
                    <a:pt x="648880" y="84395"/>
                  </a:lnTo>
                  <a:lnTo>
                    <a:pt x="697151" y="65443"/>
                  </a:lnTo>
                  <a:lnTo>
                    <a:pt x="746469" y="48689"/>
                  </a:lnTo>
                  <a:lnTo>
                    <a:pt x="796939" y="34344"/>
                  </a:lnTo>
                  <a:lnTo>
                    <a:pt x="848351" y="22512"/>
                  </a:lnTo>
                  <a:lnTo>
                    <a:pt x="900600" y="13193"/>
                  </a:lnTo>
                  <a:lnTo>
                    <a:pt x="953792" y="6387"/>
                  </a:lnTo>
                  <a:lnTo>
                    <a:pt x="1007718" y="2303"/>
                  </a:lnTo>
                  <a:lnTo>
                    <a:pt x="1099024" y="0"/>
                  </a:lnTo>
                  <a:close/>
                </a:path>
              </a:pathLst>
            </a:custGeom>
            <a:ln w="73296">
              <a:solidFill>
                <a:srgbClr val="FFFFFF"/>
              </a:solidFill>
            </a:ln>
          </p:spPr>
          <p:txBody>
            <a:bodyPr wrap="square" lIns="0" tIns="0" rIns="0" bIns="0" rtlCol="0"/>
            <a:lstStyle/>
            <a:p>
              <a:endParaRPr/>
            </a:p>
          </p:txBody>
        </p:sp>
      </p:grpSp>
      <p:sp>
        <p:nvSpPr>
          <p:cNvPr id="6" name="object 6"/>
          <p:cNvSpPr txBox="1"/>
          <p:nvPr/>
        </p:nvSpPr>
        <p:spPr>
          <a:xfrm>
            <a:off x="906559" y="2921068"/>
            <a:ext cx="10523855" cy="5744845"/>
          </a:xfrm>
          <a:prstGeom prst="rect">
            <a:avLst/>
          </a:prstGeom>
        </p:spPr>
        <p:txBody>
          <a:bodyPr vert="horz" wrap="square" lIns="0" tIns="184785" rIns="0" bIns="0" rtlCol="0">
            <a:spAutoFit/>
          </a:bodyPr>
          <a:lstStyle/>
          <a:p>
            <a:pPr marL="12700">
              <a:lnSpc>
                <a:spcPct val="100000"/>
              </a:lnSpc>
              <a:spcBef>
                <a:spcPts val="1455"/>
              </a:spcBef>
            </a:pPr>
            <a:r>
              <a:rPr sz="2950" b="1" dirty="0">
                <a:solidFill>
                  <a:srgbClr val="E28B18"/>
                </a:solidFill>
                <a:latin typeface="Arial"/>
                <a:cs typeface="Arial"/>
              </a:rPr>
              <a:t>Διορισμοί</a:t>
            </a:r>
            <a:r>
              <a:rPr sz="2950" b="1" spc="-35" dirty="0">
                <a:solidFill>
                  <a:srgbClr val="E28B18"/>
                </a:solidFill>
                <a:latin typeface="Arial"/>
                <a:cs typeface="Arial"/>
              </a:rPr>
              <a:t> </a:t>
            </a:r>
            <a:r>
              <a:rPr sz="2950" b="1" dirty="0">
                <a:solidFill>
                  <a:srgbClr val="E28B18"/>
                </a:solidFill>
                <a:latin typeface="Arial"/>
                <a:cs typeface="Arial"/>
              </a:rPr>
              <a:t>αντιπροσώπων</a:t>
            </a:r>
            <a:r>
              <a:rPr sz="2950" b="1" spc="-20" dirty="0">
                <a:solidFill>
                  <a:srgbClr val="E28B18"/>
                </a:solidFill>
                <a:latin typeface="Arial"/>
                <a:cs typeface="Arial"/>
              </a:rPr>
              <a:t> </a:t>
            </a:r>
            <a:r>
              <a:rPr sz="2950" b="1" spc="-10" dirty="0">
                <a:solidFill>
                  <a:srgbClr val="E28B18"/>
                </a:solidFill>
                <a:latin typeface="Arial"/>
                <a:cs typeface="Arial"/>
              </a:rPr>
              <a:t>υποψηφίων</a:t>
            </a:r>
            <a:endParaRPr sz="2950">
              <a:latin typeface="Arial"/>
              <a:cs typeface="Arial"/>
            </a:endParaRPr>
          </a:p>
          <a:p>
            <a:pPr marL="483234" marR="1719580" indent="-471170">
              <a:lnSpc>
                <a:spcPct val="120700"/>
              </a:lnSpc>
              <a:spcBef>
                <a:spcPts val="1485"/>
              </a:spcBef>
              <a:buSzPct val="120338"/>
              <a:buChar char="•"/>
              <a:tabLst>
                <a:tab pos="483234" algn="l"/>
              </a:tabLst>
            </a:pPr>
            <a:r>
              <a:rPr sz="2950" dirty="0">
                <a:solidFill>
                  <a:srgbClr val="2E7787"/>
                </a:solidFill>
                <a:latin typeface="Arial"/>
                <a:cs typeface="Arial"/>
              </a:rPr>
              <a:t>Οι</a:t>
            </a:r>
            <a:r>
              <a:rPr sz="2950" spc="-25" dirty="0">
                <a:solidFill>
                  <a:srgbClr val="2E7787"/>
                </a:solidFill>
                <a:latin typeface="Arial"/>
                <a:cs typeface="Arial"/>
              </a:rPr>
              <a:t> </a:t>
            </a:r>
            <a:r>
              <a:rPr sz="2950" dirty="0">
                <a:solidFill>
                  <a:srgbClr val="2E7787"/>
                </a:solidFill>
                <a:latin typeface="Arial"/>
                <a:cs typeface="Arial"/>
              </a:rPr>
              <a:t>αντιπρόσωποι μπορούν να</a:t>
            </a:r>
            <a:r>
              <a:rPr sz="2950" spc="-15" dirty="0">
                <a:solidFill>
                  <a:srgbClr val="2E7787"/>
                </a:solidFill>
                <a:latin typeface="Arial"/>
                <a:cs typeface="Arial"/>
              </a:rPr>
              <a:t> </a:t>
            </a:r>
            <a:r>
              <a:rPr sz="2950" dirty="0">
                <a:solidFill>
                  <a:srgbClr val="2E7787"/>
                </a:solidFill>
                <a:latin typeface="Arial"/>
                <a:cs typeface="Arial"/>
              </a:rPr>
              <a:t>παρίστανται</a:t>
            </a:r>
            <a:r>
              <a:rPr sz="2950" spc="5" dirty="0">
                <a:solidFill>
                  <a:srgbClr val="2E7787"/>
                </a:solidFill>
                <a:latin typeface="Arial"/>
                <a:cs typeface="Arial"/>
              </a:rPr>
              <a:t> </a:t>
            </a:r>
            <a:r>
              <a:rPr sz="2950" spc="-20" dirty="0">
                <a:solidFill>
                  <a:srgbClr val="2E7787"/>
                </a:solidFill>
                <a:latin typeface="Arial"/>
                <a:cs typeface="Arial"/>
              </a:rPr>
              <a:t>αφού </a:t>
            </a:r>
            <a:r>
              <a:rPr sz="2950" dirty="0">
                <a:solidFill>
                  <a:srgbClr val="2E7787"/>
                </a:solidFill>
                <a:latin typeface="Arial"/>
                <a:cs typeface="Arial"/>
              </a:rPr>
              <a:t>παρουσιάσουν</a:t>
            </a:r>
            <a:r>
              <a:rPr sz="2950" spc="-25" dirty="0">
                <a:solidFill>
                  <a:srgbClr val="2E7787"/>
                </a:solidFill>
                <a:latin typeface="Arial"/>
                <a:cs typeface="Arial"/>
              </a:rPr>
              <a:t> </a:t>
            </a:r>
            <a:r>
              <a:rPr sz="2950" dirty="0">
                <a:solidFill>
                  <a:srgbClr val="2E7787"/>
                </a:solidFill>
                <a:latin typeface="Arial"/>
                <a:cs typeface="Arial"/>
              </a:rPr>
              <a:t>σχετική</a:t>
            </a:r>
            <a:r>
              <a:rPr sz="2950" spc="-40" dirty="0">
                <a:solidFill>
                  <a:srgbClr val="2E7787"/>
                </a:solidFill>
                <a:latin typeface="Arial"/>
                <a:cs typeface="Arial"/>
              </a:rPr>
              <a:t> </a:t>
            </a:r>
            <a:r>
              <a:rPr sz="2950" dirty="0">
                <a:solidFill>
                  <a:srgbClr val="2E7787"/>
                </a:solidFill>
                <a:latin typeface="Arial"/>
                <a:cs typeface="Arial"/>
              </a:rPr>
              <a:t>εξουσιοδότηση</a:t>
            </a:r>
            <a:r>
              <a:rPr sz="2950" spc="-40" dirty="0">
                <a:solidFill>
                  <a:srgbClr val="2E7787"/>
                </a:solidFill>
                <a:latin typeface="Arial"/>
                <a:cs typeface="Arial"/>
              </a:rPr>
              <a:t> </a:t>
            </a:r>
            <a:r>
              <a:rPr sz="2650" dirty="0">
                <a:solidFill>
                  <a:srgbClr val="E28B18"/>
                </a:solidFill>
                <a:latin typeface="Arial"/>
                <a:cs typeface="Arial"/>
              </a:rPr>
              <a:t>(ΕΤΑΕΚ</a:t>
            </a:r>
            <a:r>
              <a:rPr sz="2650" spc="-60" dirty="0">
                <a:solidFill>
                  <a:srgbClr val="E28B18"/>
                </a:solidFill>
                <a:latin typeface="Arial"/>
                <a:cs typeface="Arial"/>
              </a:rPr>
              <a:t> </a:t>
            </a:r>
            <a:r>
              <a:rPr sz="2650" spc="-25" dirty="0">
                <a:solidFill>
                  <a:srgbClr val="E28B18"/>
                </a:solidFill>
                <a:latin typeface="Arial"/>
                <a:cs typeface="Arial"/>
              </a:rPr>
              <a:t>16)</a:t>
            </a:r>
            <a:endParaRPr sz="2650">
              <a:latin typeface="Arial"/>
              <a:cs typeface="Arial"/>
            </a:endParaRPr>
          </a:p>
          <a:p>
            <a:pPr marL="483234" marR="5080" indent="-471170">
              <a:lnSpc>
                <a:spcPct val="120800"/>
              </a:lnSpc>
              <a:spcBef>
                <a:spcPts val="1485"/>
              </a:spcBef>
              <a:buSzPct val="120338"/>
              <a:buChar char="•"/>
              <a:tabLst>
                <a:tab pos="483234" algn="l"/>
              </a:tabLst>
            </a:pPr>
            <a:r>
              <a:rPr sz="2950" dirty="0">
                <a:solidFill>
                  <a:srgbClr val="2E7787"/>
                </a:solidFill>
                <a:latin typeface="Arial"/>
                <a:cs typeface="Arial"/>
              </a:rPr>
              <a:t>Ένας</a:t>
            </a:r>
            <a:r>
              <a:rPr sz="2950" spc="-20" dirty="0">
                <a:solidFill>
                  <a:srgbClr val="2E7787"/>
                </a:solidFill>
                <a:latin typeface="Arial"/>
                <a:cs typeface="Arial"/>
              </a:rPr>
              <a:t> </a:t>
            </a:r>
            <a:r>
              <a:rPr sz="2950" dirty="0">
                <a:solidFill>
                  <a:srgbClr val="2E7787"/>
                </a:solidFill>
                <a:latin typeface="Arial"/>
                <a:cs typeface="Arial"/>
              </a:rPr>
              <a:t>αντιπρόσωπος</a:t>
            </a:r>
            <a:r>
              <a:rPr sz="2950" spc="10" dirty="0">
                <a:solidFill>
                  <a:srgbClr val="2E7787"/>
                </a:solidFill>
                <a:latin typeface="Arial"/>
                <a:cs typeface="Arial"/>
              </a:rPr>
              <a:t> </a:t>
            </a:r>
            <a:r>
              <a:rPr sz="2950" dirty="0">
                <a:solidFill>
                  <a:srgbClr val="2E7787"/>
                </a:solidFill>
                <a:latin typeface="Arial"/>
                <a:cs typeface="Arial"/>
              </a:rPr>
              <a:t>ανά</a:t>
            </a:r>
            <a:r>
              <a:rPr sz="2950" spc="-10" dirty="0">
                <a:solidFill>
                  <a:srgbClr val="2E7787"/>
                </a:solidFill>
                <a:latin typeface="Arial"/>
                <a:cs typeface="Arial"/>
              </a:rPr>
              <a:t> </a:t>
            </a:r>
            <a:r>
              <a:rPr sz="2950" dirty="0">
                <a:solidFill>
                  <a:srgbClr val="2E7787"/>
                </a:solidFill>
                <a:latin typeface="Arial"/>
                <a:cs typeface="Arial"/>
              </a:rPr>
              <a:t>συνδυασμό</a:t>
            </a:r>
            <a:r>
              <a:rPr sz="2950" spc="5" dirty="0">
                <a:solidFill>
                  <a:srgbClr val="2E7787"/>
                </a:solidFill>
                <a:latin typeface="Arial"/>
                <a:cs typeface="Arial"/>
              </a:rPr>
              <a:t> </a:t>
            </a:r>
            <a:r>
              <a:rPr sz="2950" dirty="0">
                <a:solidFill>
                  <a:srgbClr val="2E7787"/>
                </a:solidFill>
                <a:latin typeface="Arial"/>
                <a:cs typeface="Arial"/>
              </a:rPr>
              <a:t>για</a:t>
            </a:r>
            <a:r>
              <a:rPr sz="2950" spc="-15" dirty="0">
                <a:solidFill>
                  <a:srgbClr val="2E7787"/>
                </a:solidFill>
                <a:latin typeface="Arial"/>
                <a:cs typeface="Arial"/>
              </a:rPr>
              <a:t> </a:t>
            </a:r>
            <a:r>
              <a:rPr sz="2950" dirty="0">
                <a:solidFill>
                  <a:srgbClr val="2E7787"/>
                </a:solidFill>
                <a:latin typeface="Arial"/>
                <a:cs typeface="Arial"/>
              </a:rPr>
              <a:t>όλα τα</a:t>
            </a:r>
            <a:r>
              <a:rPr sz="2950" spc="-10" dirty="0">
                <a:solidFill>
                  <a:srgbClr val="2E7787"/>
                </a:solidFill>
                <a:latin typeface="Arial"/>
                <a:cs typeface="Arial"/>
              </a:rPr>
              <a:t> </a:t>
            </a:r>
            <a:r>
              <a:rPr sz="2950" dirty="0">
                <a:solidFill>
                  <a:srgbClr val="2E7787"/>
                </a:solidFill>
                <a:latin typeface="Arial"/>
                <a:cs typeface="Arial"/>
              </a:rPr>
              <a:t>αξιώματα</a:t>
            </a:r>
            <a:r>
              <a:rPr sz="2950" spc="25" dirty="0">
                <a:solidFill>
                  <a:srgbClr val="2E7787"/>
                </a:solidFill>
                <a:latin typeface="Arial"/>
                <a:cs typeface="Arial"/>
              </a:rPr>
              <a:t> </a:t>
            </a:r>
            <a:r>
              <a:rPr sz="2950" spc="-50" dirty="0">
                <a:solidFill>
                  <a:srgbClr val="2E7787"/>
                </a:solidFill>
                <a:latin typeface="Arial"/>
                <a:cs typeface="Arial"/>
              </a:rPr>
              <a:t>ή </a:t>
            </a:r>
            <a:r>
              <a:rPr sz="2950" dirty="0">
                <a:solidFill>
                  <a:srgbClr val="2E7787"/>
                </a:solidFill>
                <a:latin typeface="Arial"/>
                <a:cs typeface="Arial"/>
              </a:rPr>
              <a:t>μεμονωμένο</a:t>
            </a:r>
            <a:r>
              <a:rPr sz="2950" spc="-40" dirty="0">
                <a:solidFill>
                  <a:srgbClr val="2E7787"/>
                </a:solidFill>
                <a:latin typeface="Arial"/>
                <a:cs typeface="Arial"/>
              </a:rPr>
              <a:t> </a:t>
            </a:r>
            <a:r>
              <a:rPr sz="2950" dirty="0">
                <a:solidFill>
                  <a:srgbClr val="2E7787"/>
                </a:solidFill>
                <a:latin typeface="Arial"/>
                <a:cs typeface="Arial"/>
              </a:rPr>
              <a:t>υποψήφιο/α</a:t>
            </a:r>
            <a:r>
              <a:rPr sz="2950" spc="-10" dirty="0">
                <a:solidFill>
                  <a:srgbClr val="2E7787"/>
                </a:solidFill>
                <a:latin typeface="Arial"/>
                <a:cs typeface="Arial"/>
              </a:rPr>
              <a:t> </a:t>
            </a:r>
            <a:r>
              <a:rPr sz="2950" dirty="0">
                <a:solidFill>
                  <a:srgbClr val="2E7787"/>
                </a:solidFill>
                <a:latin typeface="Arial"/>
                <a:cs typeface="Arial"/>
              </a:rPr>
              <a:t>στο</a:t>
            </a:r>
            <a:r>
              <a:rPr sz="2950" spc="-10" dirty="0">
                <a:solidFill>
                  <a:srgbClr val="2E7787"/>
                </a:solidFill>
                <a:latin typeface="Arial"/>
                <a:cs typeface="Arial"/>
              </a:rPr>
              <a:t> </a:t>
            </a:r>
            <a:r>
              <a:rPr sz="2950" dirty="0">
                <a:solidFill>
                  <a:srgbClr val="2E7787"/>
                </a:solidFill>
                <a:latin typeface="Arial"/>
                <a:cs typeface="Arial"/>
              </a:rPr>
              <a:t>κάθε</a:t>
            </a:r>
            <a:r>
              <a:rPr sz="2950" spc="-10" dirty="0">
                <a:solidFill>
                  <a:srgbClr val="2E7787"/>
                </a:solidFill>
                <a:latin typeface="Arial"/>
                <a:cs typeface="Arial"/>
              </a:rPr>
              <a:t> </a:t>
            </a:r>
            <a:r>
              <a:rPr sz="2950" dirty="0">
                <a:solidFill>
                  <a:srgbClr val="2E7787"/>
                </a:solidFill>
                <a:latin typeface="Arial"/>
                <a:cs typeface="Arial"/>
              </a:rPr>
              <a:t>εκλογικό</a:t>
            </a:r>
            <a:r>
              <a:rPr sz="2950" spc="-25" dirty="0">
                <a:solidFill>
                  <a:srgbClr val="2E7787"/>
                </a:solidFill>
                <a:latin typeface="Arial"/>
                <a:cs typeface="Arial"/>
              </a:rPr>
              <a:t> </a:t>
            </a:r>
            <a:r>
              <a:rPr sz="2950" spc="-10" dirty="0">
                <a:solidFill>
                  <a:srgbClr val="2E7787"/>
                </a:solidFill>
                <a:latin typeface="Arial"/>
                <a:cs typeface="Arial"/>
              </a:rPr>
              <a:t>κέντρο</a:t>
            </a:r>
            <a:endParaRPr sz="2950">
              <a:latin typeface="Arial"/>
              <a:cs typeface="Arial"/>
            </a:endParaRPr>
          </a:p>
          <a:p>
            <a:pPr marL="483234" marR="254635" indent="-471170">
              <a:lnSpc>
                <a:spcPct val="120700"/>
              </a:lnSpc>
              <a:spcBef>
                <a:spcPts val="1485"/>
              </a:spcBef>
              <a:buSzPct val="120338"/>
              <a:buChar char="•"/>
              <a:tabLst>
                <a:tab pos="483234" algn="l"/>
              </a:tabLst>
            </a:pPr>
            <a:r>
              <a:rPr sz="2950" dirty="0">
                <a:solidFill>
                  <a:srgbClr val="2E7787"/>
                </a:solidFill>
                <a:latin typeface="Arial"/>
                <a:cs typeface="Arial"/>
              </a:rPr>
              <a:t>Επιτρέπεται</a:t>
            </a:r>
            <a:r>
              <a:rPr sz="2950" spc="-25" dirty="0">
                <a:solidFill>
                  <a:srgbClr val="2E7787"/>
                </a:solidFill>
                <a:latin typeface="Arial"/>
                <a:cs typeface="Arial"/>
              </a:rPr>
              <a:t> </a:t>
            </a: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μεταφορά</a:t>
            </a:r>
            <a:r>
              <a:rPr sz="2950" spc="-5" dirty="0">
                <a:solidFill>
                  <a:srgbClr val="2E7787"/>
                </a:solidFill>
                <a:latin typeface="Arial"/>
                <a:cs typeface="Arial"/>
              </a:rPr>
              <a:t> </a:t>
            </a:r>
            <a:r>
              <a:rPr sz="2950" dirty="0">
                <a:solidFill>
                  <a:srgbClr val="2E7787"/>
                </a:solidFill>
                <a:latin typeface="Arial"/>
                <a:cs typeface="Arial"/>
              </a:rPr>
              <a:t>σημειώσεων έξω</a:t>
            </a:r>
            <a:r>
              <a:rPr sz="2950" spc="-20"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το </a:t>
            </a:r>
            <a:r>
              <a:rPr sz="2950" spc="-10" dirty="0">
                <a:solidFill>
                  <a:srgbClr val="2E7787"/>
                </a:solidFill>
                <a:latin typeface="Arial"/>
                <a:cs typeface="Arial"/>
              </a:rPr>
              <a:t>εκλογικό </a:t>
            </a:r>
            <a:r>
              <a:rPr sz="2950" dirty="0">
                <a:solidFill>
                  <a:srgbClr val="2E7787"/>
                </a:solidFill>
                <a:latin typeface="Arial"/>
                <a:cs typeface="Arial"/>
              </a:rPr>
              <a:t>κέντρο</a:t>
            </a:r>
            <a:r>
              <a:rPr sz="2950" spc="-20"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spc="-10" dirty="0">
                <a:solidFill>
                  <a:srgbClr val="2E7787"/>
                </a:solidFill>
                <a:latin typeface="Arial"/>
                <a:cs typeface="Arial"/>
              </a:rPr>
              <a:t>διακριτικότητα</a:t>
            </a:r>
            <a:endParaRPr sz="2950">
              <a:latin typeface="Arial"/>
              <a:cs typeface="Arial"/>
            </a:endParaRPr>
          </a:p>
          <a:p>
            <a:pPr marL="483234" marR="353060" indent="-471170">
              <a:lnSpc>
                <a:spcPct val="120800"/>
              </a:lnSpc>
              <a:spcBef>
                <a:spcPts val="1480"/>
              </a:spcBef>
              <a:buSzPct val="120338"/>
              <a:buChar char="•"/>
              <a:tabLst>
                <a:tab pos="483234" algn="l"/>
              </a:tabLst>
            </a:pPr>
            <a:r>
              <a:rPr sz="2950" dirty="0">
                <a:solidFill>
                  <a:srgbClr val="2E7787"/>
                </a:solidFill>
                <a:latin typeface="Arial"/>
                <a:cs typeface="Arial"/>
              </a:rPr>
              <a:t>Κοινοτάρχες</a:t>
            </a:r>
            <a:r>
              <a:rPr sz="2950" spc="-20" dirty="0">
                <a:solidFill>
                  <a:srgbClr val="2E7787"/>
                </a:solidFill>
                <a:latin typeface="Arial"/>
                <a:cs typeface="Arial"/>
              </a:rPr>
              <a:t> </a:t>
            </a:r>
            <a:r>
              <a:rPr sz="2950" dirty="0">
                <a:solidFill>
                  <a:srgbClr val="2E7787"/>
                </a:solidFill>
                <a:latin typeface="Arial"/>
                <a:cs typeface="Arial"/>
              </a:rPr>
              <a:t>παρίστανται</a:t>
            </a:r>
            <a:r>
              <a:rPr sz="2950" spc="25" dirty="0">
                <a:solidFill>
                  <a:srgbClr val="2E7787"/>
                </a:solidFill>
                <a:latin typeface="Arial"/>
                <a:cs typeface="Arial"/>
              </a:rPr>
              <a:t> </a:t>
            </a:r>
            <a:r>
              <a:rPr sz="2950" dirty="0">
                <a:solidFill>
                  <a:srgbClr val="2E7787"/>
                </a:solidFill>
                <a:latin typeface="Arial"/>
                <a:cs typeface="Arial"/>
              </a:rPr>
              <a:t>μόνο</a:t>
            </a:r>
            <a:r>
              <a:rPr sz="2950" spc="-20" dirty="0">
                <a:solidFill>
                  <a:srgbClr val="2E7787"/>
                </a:solidFill>
                <a:latin typeface="Arial"/>
                <a:cs typeface="Arial"/>
              </a:rPr>
              <a:t> </a:t>
            </a:r>
            <a:r>
              <a:rPr sz="2950" dirty="0">
                <a:solidFill>
                  <a:srgbClr val="2E7787"/>
                </a:solidFill>
                <a:latin typeface="Arial"/>
                <a:cs typeface="Arial"/>
              </a:rPr>
              <a:t>εάν</a:t>
            </a:r>
            <a:r>
              <a:rPr sz="2950" spc="5" dirty="0">
                <a:solidFill>
                  <a:srgbClr val="2E7787"/>
                </a:solidFill>
                <a:latin typeface="Arial"/>
                <a:cs typeface="Arial"/>
              </a:rPr>
              <a:t> </a:t>
            </a:r>
            <a:r>
              <a:rPr sz="2950" dirty="0">
                <a:solidFill>
                  <a:srgbClr val="2E7787"/>
                </a:solidFill>
                <a:latin typeface="Arial"/>
                <a:cs typeface="Arial"/>
              </a:rPr>
              <a:t>είναι</a:t>
            </a:r>
            <a:r>
              <a:rPr sz="2950" spc="-5" dirty="0">
                <a:solidFill>
                  <a:srgbClr val="2E7787"/>
                </a:solidFill>
                <a:latin typeface="Arial"/>
                <a:cs typeface="Arial"/>
              </a:rPr>
              <a:t> </a:t>
            </a:r>
            <a:r>
              <a:rPr sz="2950" spc="-10" dirty="0">
                <a:solidFill>
                  <a:srgbClr val="2E7787"/>
                </a:solidFill>
                <a:latin typeface="Arial"/>
                <a:cs typeface="Arial"/>
              </a:rPr>
              <a:t>εξουσιοδοτημένοι αντιπρόσωποι</a:t>
            </a:r>
            <a:endParaRPr sz="2950">
              <a:latin typeface="Arial"/>
              <a:cs typeface="Arial"/>
            </a:endParaRPr>
          </a:p>
        </p:txBody>
      </p:sp>
      <p:sp>
        <p:nvSpPr>
          <p:cNvPr id="7" name="object 7"/>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60" dirty="0"/>
              <a:t>Αντιπρόσωποι</a:t>
            </a:r>
            <a:r>
              <a:rPr spc="325" dirty="0"/>
              <a:t> </a:t>
            </a:r>
            <a:r>
              <a:rPr spc="60" dirty="0"/>
              <a:t>υποψηφίων</a:t>
            </a:r>
          </a:p>
        </p:txBody>
      </p:sp>
      <p:pic>
        <p:nvPicPr>
          <p:cNvPr id="8" name="object 8"/>
          <p:cNvPicPr/>
          <p:nvPr/>
        </p:nvPicPr>
        <p:blipFill>
          <a:blip r:embed="rId4"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3000192"/>
            <a:ext cx="17632680" cy="4580255"/>
          </a:xfrm>
          <a:prstGeom prst="rect">
            <a:avLst/>
          </a:prstGeom>
        </p:spPr>
        <p:txBody>
          <a:bodyPr vert="horz" wrap="square" lIns="0" tIns="12065" rIns="0" bIns="0" rtlCol="0">
            <a:spAutoFit/>
          </a:bodyPr>
          <a:lstStyle/>
          <a:p>
            <a:pPr marL="12700" marR="5080">
              <a:lnSpc>
                <a:spcPct val="120800"/>
              </a:lnSpc>
              <a:spcBef>
                <a:spcPts val="95"/>
              </a:spcBef>
            </a:pPr>
            <a:r>
              <a:rPr sz="2950" dirty="0">
                <a:solidFill>
                  <a:srgbClr val="2E7787"/>
                </a:solidFill>
                <a:latin typeface="Arial"/>
                <a:cs typeface="Arial"/>
              </a:rPr>
              <a:t>Ένας/μια</a:t>
            </a:r>
            <a:r>
              <a:rPr sz="2950" spc="-5" dirty="0">
                <a:solidFill>
                  <a:srgbClr val="2E7787"/>
                </a:solidFill>
                <a:latin typeface="Arial"/>
                <a:cs typeface="Arial"/>
              </a:rPr>
              <a:t> </a:t>
            </a:r>
            <a:r>
              <a:rPr sz="2950" dirty="0">
                <a:solidFill>
                  <a:srgbClr val="2E7787"/>
                </a:solidFill>
                <a:latin typeface="Arial"/>
                <a:cs typeface="Arial"/>
              </a:rPr>
              <a:t>Αστυνομικός</a:t>
            </a:r>
            <a:r>
              <a:rPr sz="2950" spc="-5" dirty="0">
                <a:solidFill>
                  <a:srgbClr val="2E7787"/>
                </a:solidFill>
                <a:latin typeface="Arial"/>
                <a:cs typeface="Arial"/>
              </a:rPr>
              <a:t> </a:t>
            </a:r>
            <a:r>
              <a:rPr sz="2950" dirty="0">
                <a:solidFill>
                  <a:srgbClr val="2E7787"/>
                </a:solidFill>
                <a:latin typeface="Arial"/>
                <a:cs typeface="Arial"/>
              </a:rPr>
              <a:t>θα</a:t>
            </a:r>
            <a:r>
              <a:rPr sz="2950" spc="-5" dirty="0">
                <a:solidFill>
                  <a:srgbClr val="2E7787"/>
                </a:solidFill>
                <a:latin typeface="Arial"/>
                <a:cs typeface="Arial"/>
              </a:rPr>
              <a:t> </a:t>
            </a:r>
            <a:r>
              <a:rPr sz="2950" dirty="0">
                <a:solidFill>
                  <a:srgbClr val="2E7787"/>
                </a:solidFill>
                <a:latin typeface="Arial"/>
                <a:cs typeface="Arial"/>
              </a:rPr>
              <a:t>βρίσκεται</a:t>
            </a:r>
            <a:r>
              <a:rPr sz="2950" spc="-5" dirty="0">
                <a:solidFill>
                  <a:srgbClr val="2E7787"/>
                </a:solidFill>
                <a:latin typeface="Arial"/>
                <a:cs typeface="Arial"/>
              </a:rPr>
              <a:t> </a:t>
            </a:r>
            <a:r>
              <a:rPr sz="2950" dirty="0">
                <a:solidFill>
                  <a:srgbClr val="2E7787"/>
                </a:solidFill>
                <a:latin typeface="Arial"/>
                <a:cs typeface="Arial"/>
              </a:rPr>
              <a:t>έξω</a:t>
            </a:r>
            <a:r>
              <a:rPr sz="2950" spc="-20"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κάθε</a:t>
            </a:r>
            <a:r>
              <a:rPr sz="2950" spc="-10" dirty="0">
                <a:solidFill>
                  <a:srgbClr val="2E7787"/>
                </a:solidFill>
                <a:latin typeface="Arial"/>
                <a:cs typeface="Arial"/>
              </a:rPr>
              <a:t> </a:t>
            </a:r>
            <a:r>
              <a:rPr sz="2950" dirty="0">
                <a:solidFill>
                  <a:srgbClr val="2E7787"/>
                </a:solidFill>
                <a:latin typeface="Arial"/>
                <a:cs typeface="Arial"/>
              </a:rPr>
              <a:t>εκλογικό</a:t>
            </a:r>
            <a:r>
              <a:rPr sz="2950" spc="-5" dirty="0">
                <a:solidFill>
                  <a:srgbClr val="2E7787"/>
                </a:solidFill>
                <a:latin typeface="Arial"/>
                <a:cs typeface="Arial"/>
              </a:rPr>
              <a:t> </a:t>
            </a:r>
            <a:r>
              <a:rPr sz="2950" dirty="0">
                <a:solidFill>
                  <a:srgbClr val="2E7787"/>
                </a:solidFill>
                <a:latin typeface="Arial"/>
                <a:cs typeface="Arial"/>
              </a:rPr>
              <a:t>κέντρο,</a:t>
            </a:r>
            <a:r>
              <a:rPr sz="2950" spc="-25" dirty="0">
                <a:solidFill>
                  <a:srgbClr val="2E7787"/>
                </a:solidFill>
                <a:latin typeface="Arial"/>
                <a:cs typeface="Arial"/>
              </a:rPr>
              <a:t> </a:t>
            </a:r>
            <a:r>
              <a:rPr sz="2950" dirty="0">
                <a:solidFill>
                  <a:srgbClr val="2E7787"/>
                </a:solidFill>
                <a:latin typeface="Arial"/>
                <a:cs typeface="Arial"/>
              </a:rPr>
              <a:t>καθ’</a:t>
            </a:r>
            <a:r>
              <a:rPr sz="2950" spc="-5" dirty="0">
                <a:solidFill>
                  <a:srgbClr val="2E7787"/>
                </a:solidFill>
                <a:latin typeface="Arial"/>
                <a:cs typeface="Arial"/>
              </a:rPr>
              <a:t> </a:t>
            </a:r>
            <a:r>
              <a:rPr sz="2950" dirty="0">
                <a:solidFill>
                  <a:srgbClr val="2E7787"/>
                </a:solidFill>
                <a:latin typeface="Arial"/>
                <a:cs typeface="Arial"/>
              </a:rPr>
              <a:t>όλη</a:t>
            </a:r>
            <a:r>
              <a:rPr sz="2950" spc="-20" dirty="0">
                <a:solidFill>
                  <a:srgbClr val="2E7787"/>
                </a:solidFill>
                <a:latin typeface="Arial"/>
                <a:cs typeface="Arial"/>
              </a:rPr>
              <a:t> </a:t>
            </a:r>
            <a:r>
              <a:rPr sz="2950" dirty="0">
                <a:solidFill>
                  <a:srgbClr val="2E7787"/>
                </a:solidFill>
                <a:latin typeface="Arial"/>
                <a:cs typeface="Arial"/>
              </a:rPr>
              <a:t>τη</a:t>
            </a:r>
            <a:r>
              <a:rPr sz="2950" spc="-5" dirty="0">
                <a:solidFill>
                  <a:srgbClr val="2E7787"/>
                </a:solidFill>
                <a:latin typeface="Arial"/>
                <a:cs typeface="Arial"/>
              </a:rPr>
              <a:t> </a:t>
            </a:r>
            <a:r>
              <a:rPr sz="2950" dirty="0">
                <a:solidFill>
                  <a:srgbClr val="2E7787"/>
                </a:solidFill>
                <a:latin typeface="Arial"/>
                <a:cs typeface="Arial"/>
              </a:rPr>
              <a:t>διάρκεια</a:t>
            </a:r>
            <a:r>
              <a:rPr sz="2950" spc="-10"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spc="-10" dirty="0">
                <a:solidFill>
                  <a:srgbClr val="2E7787"/>
                </a:solidFill>
                <a:latin typeface="Arial"/>
                <a:cs typeface="Arial"/>
              </a:rPr>
              <a:t>ψηφοφορίας, </a:t>
            </a:r>
            <a:r>
              <a:rPr sz="2950" dirty="0">
                <a:solidFill>
                  <a:srgbClr val="2E7787"/>
                </a:solidFill>
                <a:latin typeface="Arial"/>
                <a:cs typeface="Arial"/>
              </a:rPr>
              <a:t>μέχρι</a:t>
            </a:r>
            <a:r>
              <a:rPr sz="2950" spc="-20"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a:t>
            </a:r>
            <a:r>
              <a:rPr sz="2950" dirty="0">
                <a:solidFill>
                  <a:srgbClr val="2E7787"/>
                </a:solidFill>
                <a:latin typeface="Arial"/>
                <a:cs typeface="Arial"/>
              </a:rPr>
              <a:t>ολοκλήρωση</a:t>
            </a:r>
            <a:r>
              <a:rPr sz="2950" spc="-5" dirty="0">
                <a:solidFill>
                  <a:srgbClr val="2E7787"/>
                </a:solidFill>
                <a:latin typeface="Arial"/>
                <a:cs typeface="Arial"/>
              </a:rPr>
              <a:t> </a:t>
            </a:r>
            <a:r>
              <a:rPr sz="2950" dirty="0">
                <a:solidFill>
                  <a:srgbClr val="2E7787"/>
                </a:solidFill>
                <a:latin typeface="Arial"/>
                <a:cs typeface="Arial"/>
              </a:rPr>
              <a:t>της</a:t>
            </a:r>
            <a:r>
              <a:rPr sz="2950" spc="-20" dirty="0">
                <a:solidFill>
                  <a:srgbClr val="2E7787"/>
                </a:solidFill>
                <a:latin typeface="Arial"/>
                <a:cs typeface="Arial"/>
              </a:rPr>
              <a:t> </a:t>
            </a:r>
            <a:r>
              <a:rPr sz="2950" dirty="0">
                <a:solidFill>
                  <a:srgbClr val="2E7787"/>
                </a:solidFill>
                <a:latin typeface="Arial"/>
                <a:cs typeface="Arial"/>
              </a:rPr>
              <a:t>καταμέτρησης</a:t>
            </a:r>
            <a:r>
              <a:rPr sz="2950" spc="-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την</a:t>
            </a:r>
            <a:r>
              <a:rPr sz="2950" spc="-25" dirty="0">
                <a:solidFill>
                  <a:srgbClr val="2E7787"/>
                </a:solidFill>
                <a:latin typeface="Arial"/>
                <a:cs typeface="Arial"/>
              </a:rPr>
              <a:t> </a:t>
            </a:r>
            <a:r>
              <a:rPr sz="2950" dirty="0">
                <a:solidFill>
                  <a:srgbClr val="2E7787"/>
                </a:solidFill>
                <a:latin typeface="Arial"/>
                <a:cs typeface="Arial"/>
              </a:rPr>
              <a:t>αναχώρηση</a:t>
            </a:r>
            <a:r>
              <a:rPr sz="2950" spc="20" dirty="0">
                <a:solidFill>
                  <a:srgbClr val="2E7787"/>
                </a:solidFill>
                <a:latin typeface="Arial"/>
                <a:cs typeface="Arial"/>
              </a:rPr>
              <a:t> </a:t>
            </a:r>
            <a:r>
              <a:rPr sz="2950" dirty="0">
                <a:solidFill>
                  <a:srgbClr val="2E7787"/>
                </a:solidFill>
                <a:latin typeface="Arial"/>
                <a:cs typeface="Arial"/>
              </a:rPr>
              <a:t>του</a:t>
            </a:r>
            <a:r>
              <a:rPr sz="2950" spc="15" dirty="0">
                <a:solidFill>
                  <a:srgbClr val="2E7787"/>
                </a:solidFill>
                <a:latin typeface="Arial"/>
                <a:cs typeface="Arial"/>
              </a:rPr>
              <a:t> </a:t>
            </a:r>
            <a:r>
              <a:rPr sz="2950" dirty="0">
                <a:solidFill>
                  <a:srgbClr val="2E7787"/>
                </a:solidFill>
                <a:latin typeface="Arial"/>
                <a:cs typeface="Arial"/>
              </a:rPr>
              <a:t>Προεδρεύοντα</a:t>
            </a:r>
            <a:r>
              <a:rPr sz="2950" spc="-25" dirty="0">
                <a:solidFill>
                  <a:srgbClr val="2E7787"/>
                </a:solidFill>
                <a:latin typeface="Arial"/>
                <a:cs typeface="Arial"/>
              </a:rPr>
              <a:t> </a:t>
            </a:r>
            <a:r>
              <a:rPr sz="2950" dirty="0">
                <a:solidFill>
                  <a:srgbClr val="2E7787"/>
                </a:solidFill>
                <a:latin typeface="Arial"/>
                <a:cs typeface="Arial"/>
              </a:rPr>
              <a:t>με</a:t>
            </a:r>
            <a:r>
              <a:rPr sz="2950" spc="-20"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spc="-10" dirty="0">
                <a:solidFill>
                  <a:srgbClr val="2E7787"/>
                </a:solidFill>
                <a:latin typeface="Arial"/>
                <a:cs typeface="Arial"/>
              </a:rPr>
              <a:t>κάλπη</a:t>
            </a:r>
            <a:endParaRPr sz="2950">
              <a:latin typeface="Arial"/>
              <a:cs typeface="Arial"/>
            </a:endParaRPr>
          </a:p>
          <a:p>
            <a:pPr>
              <a:lnSpc>
                <a:spcPct val="100000"/>
              </a:lnSpc>
            </a:pPr>
            <a:endParaRPr sz="2950">
              <a:latin typeface="Arial"/>
              <a:cs typeface="Arial"/>
            </a:endParaRPr>
          </a:p>
          <a:p>
            <a:pPr>
              <a:lnSpc>
                <a:spcPct val="100000"/>
              </a:lnSpc>
              <a:spcBef>
                <a:spcPts val="1190"/>
              </a:spcBef>
            </a:pPr>
            <a:endParaRPr sz="2950">
              <a:latin typeface="Arial"/>
              <a:cs typeface="Arial"/>
            </a:endParaRPr>
          </a:p>
          <a:p>
            <a:pPr marL="12700">
              <a:lnSpc>
                <a:spcPct val="100000"/>
              </a:lnSpc>
            </a:pPr>
            <a:r>
              <a:rPr sz="2950" b="1" dirty="0">
                <a:solidFill>
                  <a:srgbClr val="E28B18"/>
                </a:solidFill>
                <a:latin typeface="Arial"/>
                <a:cs typeface="Arial"/>
              </a:rPr>
              <a:t>Καθήκοντα</a:t>
            </a:r>
            <a:r>
              <a:rPr sz="2950" b="1" spc="10" dirty="0">
                <a:solidFill>
                  <a:srgbClr val="E28B18"/>
                </a:solidFill>
                <a:latin typeface="Arial"/>
                <a:cs typeface="Arial"/>
              </a:rPr>
              <a:t> </a:t>
            </a:r>
            <a:r>
              <a:rPr sz="2950" b="1" dirty="0">
                <a:solidFill>
                  <a:srgbClr val="E28B18"/>
                </a:solidFill>
                <a:latin typeface="Arial"/>
                <a:cs typeface="Arial"/>
              </a:rPr>
              <a:t>/</a:t>
            </a:r>
            <a:r>
              <a:rPr sz="2950" b="1" spc="-10" dirty="0">
                <a:solidFill>
                  <a:srgbClr val="E28B18"/>
                </a:solidFill>
                <a:latin typeface="Arial"/>
                <a:cs typeface="Arial"/>
              </a:rPr>
              <a:t> υποχρεώσεις</a:t>
            </a:r>
            <a:endParaRPr sz="2950">
              <a:latin typeface="Arial"/>
              <a:cs typeface="Arial"/>
            </a:endParaRPr>
          </a:p>
          <a:p>
            <a:pPr marL="12700">
              <a:lnSpc>
                <a:spcPct val="100000"/>
              </a:lnSpc>
              <a:spcBef>
                <a:spcPts val="2220"/>
              </a:spcBef>
            </a:pPr>
            <a:r>
              <a:rPr sz="2950" dirty="0">
                <a:solidFill>
                  <a:srgbClr val="2E7787"/>
                </a:solidFill>
                <a:latin typeface="Arial"/>
                <a:cs typeface="Arial"/>
              </a:rPr>
              <a:t>Ρυθμίζει</a:t>
            </a:r>
            <a:r>
              <a:rPr sz="2950" spc="-15"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είσοδο</a:t>
            </a:r>
            <a:r>
              <a:rPr sz="2950" spc="-20" dirty="0">
                <a:solidFill>
                  <a:srgbClr val="2E7787"/>
                </a:solidFill>
                <a:latin typeface="Arial"/>
                <a:cs typeface="Arial"/>
              </a:rPr>
              <a:t> </a:t>
            </a:r>
            <a:r>
              <a:rPr sz="2950" dirty="0">
                <a:solidFill>
                  <a:srgbClr val="2E7787"/>
                </a:solidFill>
                <a:latin typeface="Arial"/>
                <a:cs typeface="Arial"/>
              </a:rPr>
              <a:t>/</a:t>
            </a:r>
            <a:r>
              <a:rPr sz="2950" spc="-5" dirty="0">
                <a:solidFill>
                  <a:srgbClr val="2E7787"/>
                </a:solidFill>
                <a:latin typeface="Arial"/>
                <a:cs typeface="Arial"/>
              </a:rPr>
              <a:t> </a:t>
            </a:r>
            <a:r>
              <a:rPr sz="2950" dirty="0">
                <a:solidFill>
                  <a:srgbClr val="2E7787"/>
                </a:solidFill>
                <a:latin typeface="Arial"/>
                <a:cs typeface="Arial"/>
              </a:rPr>
              <a:t>έξοδο</a:t>
            </a:r>
            <a:r>
              <a:rPr sz="2950" spc="-20"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spc="-10" dirty="0">
                <a:solidFill>
                  <a:srgbClr val="2E7787"/>
                </a:solidFill>
                <a:latin typeface="Arial"/>
                <a:cs typeface="Arial"/>
              </a:rPr>
              <a:t>εκλογέων</a:t>
            </a:r>
            <a:endParaRPr sz="2950">
              <a:latin typeface="Arial"/>
              <a:cs typeface="Arial"/>
            </a:endParaRPr>
          </a:p>
          <a:p>
            <a:pPr marL="12700" marR="509270">
              <a:lnSpc>
                <a:spcPct val="120700"/>
              </a:lnSpc>
              <a:spcBef>
                <a:spcPts val="1485"/>
              </a:spcBef>
            </a:pPr>
            <a:r>
              <a:rPr sz="2950" dirty="0">
                <a:solidFill>
                  <a:srgbClr val="2E7787"/>
                </a:solidFill>
                <a:latin typeface="Arial"/>
                <a:cs typeface="Arial"/>
              </a:rPr>
              <a:t>Απομακρύνει ή</a:t>
            </a:r>
            <a:r>
              <a:rPr sz="2950" spc="-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θέτει</a:t>
            </a:r>
            <a:r>
              <a:rPr sz="2950" spc="-25" dirty="0">
                <a:solidFill>
                  <a:srgbClr val="2E7787"/>
                </a:solidFill>
                <a:latin typeface="Arial"/>
                <a:cs typeface="Arial"/>
              </a:rPr>
              <a:t> </a:t>
            </a:r>
            <a:r>
              <a:rPr sz="2950" dirty="0">
                <a:solidFill>
                  <a:srgbClr val="2E7787"/>
                </a:solidFill>
                <a:latin typeface="Arial"/>
                <a:cs typeface="Arial"/>
              </a:rPr>
              <a:t>υπό κράτηση</a:t>
            </a:r>
            <a:r>
              <a:rPr sz="2950" spc="-5" dirty="0">
                <a:solidFill>
                  <a:srgbClr val="2E7787"/>
                </a:solidFill>
                <a:latin typeface="Arial"/>
                <a:cs typeface="Arial"/>
              </a:rPr>
              <a:t> </a:t>
            </a:r>
            <a:r>
              <a:rPr sz="2950" dirty="0">
                <a:solidFill>
                  <a:srgbClr val="2E7787"/>
                </a:solidFill>
                <a:latin typeface="Arial"/>
                <a:cs typeface="Arial"/>
              </a:rPr>
              <a:t>πρόσωπα</a:t>
            </a:r>
            <a:r>
              <a:rPr sz="2950" spc="20" dirty="0">
                <a:solidFill>
                  <a:srgbClr val="2E7787"/>
                </a:solidFill>
                <a:latin typeface="Arial"/>
                <a:cs typeface="Arial"/>
              </a:rPr>
              <a:t> </a:t>
            </a:r>
            <a:r>
              <a:rPr sz="2950" dirty="0">
                <a:solidFill>
                  <a:srgbClr val="2E7787"/>
                </a:solidFill>
                <a:latin typeface="Arial"/>
                <a:cs typeface="Arial"/>
              </a:rPr>
              <a:t>που</a:t>
            </a:r>
            <a:r>
              <a:rPr sz="2950" spc="-10" dirty="0">
                <a:solidFill>
                  <a:srgbClr val="2E7787"/>
                </a:solidFill>
                <a:latin typeface="Arial"/>
                <a:cs typeface="Arial"/>
              </a:rPr>
              <a:t> </a:t>
            </a:r>
            <a:r>
              <a:rPr sz="2950" dirty="0">
                <a:solidFill>
                  <a:srgbClr val="2E7787"/>
                </a:solidFill>
                <a:latin typeface="Arial"/>
                <a:cs typeface="Arial"/>
              </a:rPr>
              <a:t>προκαλούν οχλαγωγία,</a:t>
            </a:r>
            <a:r>
              <a:rPr sz="2950" spc="-5" dirty="0">
                <a:solidFill>
                  <a:srgbClr val="2E7787"/>
                </a:solidFill>
                <a:latin typeface="Arial"/>
                <a:cs typeface="Arial"/>
              </a:rPr>
              <a:t> </a:t>
            </a:r>
            <a:r>
              <a:rPr sz="2950" dirty="0">
                <a:solidFill>
                  <a:srgbClr val="2E7787"/>
                </a:solidFill>
                <a:latin typeface="Arial"/>
                <a:cs typeface="Arial"/>
              </a:rPr>
              <a:t>μετά</a:t>
            </a:r>
            <a:r>
              <a:rPr sz="2950" spc="-5"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οδηγίες</a:t>
            </a:r>
            <a:r>
              <a:rPr sz="2950" spc="-25" dirty="0">
                <a:solidFill>
                  <a:srgbClr val="2E7787"/>
                </a:solidFill>
                <a:latin typeface="Arial"/>
                <a:cs typeface="Arial"/>
              </a:rPr>
              <a:t> </a:t>
            </a:r>
            <a:r>
              <a:rPr sz="2950" spc="-10" dirty="0">
                <a:solidFill>
                  <a:srgbClr val="2E7787"/>
                </a:solidFill>
                <a:latin typeface="Arial"/>
                <a:cs typeface="Arial"/>
              </a:rPr>
              <a:t>του/της Προεδρεύοντα</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Αστυνόμευση</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6559" y="1478773"/>
            <a:ext cx="2374900" cy="527685"/>
          </a:xfrm>
          <a:prstGeom prst="rect">
            <a:avLst/>
          </a:prstGeom>
        </p:spPr>
        <p:txBody>
          <a:bodyPr vert="horz" wrap="square" lIns="0" tIns="12065" rIns="0" bIns="0" rtlCol="0">
            <a:spAutoFit/>
          </a:bodyPr>
          <a:lstStyle/>
          <a:p>
            <a:pPr marL="12700">
              <a:lnSpc>
                <a:spcPct val="100000"/>
              </a:lnSpc>
              <a:spcBef>
                <a:spcPts val="95"/>
              </a:spcBef>
            </a:pPr>
            <a:r>
              <a:rPr b="0" spc="75" dirty="0">
                <a:latin typeface="Arial"/>
                <a:cs typeface="Arial"/>
              </a:rPr>
              <a:t>Ψηφοδέλτια</a:t>
            </a:r>
          </a:p>
        </p:txBody>
      </p:sp>
      <p:grpSp>
        <p:nvGrpSpPr>
          <p:cNvPr id="3" name="object 3"/>
          <p:cNvGrpSpPr/>
          <p:nvPr/>
        </p:nvGrpSpPr>
        <p:grpSpPr>
          <a:xfrm>
            <a:off x="2744209" y="1849577"/>
            <a:ext cx="15283180" cy="7264400"/>
            <a:chOff x="2744209" y="1849577"/>
            <a:chExt cx="15283180" cy="7264400"/>
          </a:xfrm>
        </p:grpSpPr>
        <p:pic>
          <p:nvPicPr>
            <p:cNvPr id="4" name="object 4"/>
            <p:cNvPicPr/>
            <p:nvPr/>
          </p:nvPicPr>
          <p:blipFill>
            <a:blip r:embed="rId2" cstate="print"/>
            <a:stretch>
              <a:fillRect/>
            </a:stretch>
          </p:blipFill>
          <p:spPr>
            <a:xfrm>
              <a:off x="2744209" y="1849577"/>
              <a:ext cx="15283095" cy="7264072"/>
            </a:xfrm>
            <a:prstGeom prst="rect">
              <a:avLst/>
            </a:prstGeom>
          </p:spPr>
        </p:pic>
        <p:pic>
          <p:nvPicPr>
            <p:cNvPr id="5" name="object 5"/>
            <p:cNvPicPr/>
            <p:nvPr/>
          </p:nvPicPr>
          <p:blipFill>
            <a:blip r:embed="rId3" cstate="print"/>
            <a:stretch>
              <a:fillRect/>
            </a:stretch>
          </p:blipFill>
          <p:spPr>
            <a:xfrm>
              <a:off x="3028180" y="2133547"/>
              <a:ext cx="14742587" cy="6723564"/>
            </a:xfrm>
            <a:prstGeom prst="rect">
              <a:avLst/>
            </a:prstGeom>
          </p:spPr>
        </p:pic>
        <p:sp>
          <p:nvSpPr>
            <p:cNvPr id="6" name="object 6"/>
            <p:cNvSpPr/>
            <p:nvPr/>
          </p:nvSpPr>
          <p:spPr>
            <a:xfrm>
              <a:off x="2991531" y="2096899"/>
              <a:ext cx="14816455" cy="6797040"/>
            </a:xfrm>
            <a:custGeom>
              <a:avLst/>
              <a:gdLst/>
              <a:ahLst/>
              <a:cxnLst/>
              <a:rect l="l" t="t" r="r" b="b"/>
              <a:pathLst>
                <a:path w="14816455" h="6797040">
                  <a:moveTo>
                    <a:pt x="1156823" y="0"/>
                  </a:moveTo>
                  <a:lnTo>
                    <a:pt x="14815883" y="0"/>
                  </a:lnTo>
                  <a:lnTo>
                    <a:pt x="14815883" y="5640037"/>
                  </a:lnTo>
                  <a:lnTo>
                    <a:pt x="14814418" y="5699093"/>
                  </a:lnTo>
                  <a:lnTo>
                    <a:pt x="14809915" y="5757835"/>
                  </a:lnTo>
                  <a:lnTo>
                    <a:pt x="14802585" y="5815739"/>
                  </a:lnTo>
                  <a:lnTo>
                    <a:pt x="14792429" y="5872805"/>
                  </a:lnTo>
                  <a:lnTo>
                    <a:pt x="14779445" y="5928824"/>
                  </a:lnTo>
                  <a:lnTo>
                    <a:pt x="14763843" y="5983692"/>
                  </a:lnTo>
                  <a:lnTo>
                    <a:pt x="14745624" y="6037512"/>
                  </a:lnTo>
                  <a:lnTo>
                    <a:pt x="14724891" y="6090076"/>
                  </a:lnTo>
                  <a:lnTo>
                    <a:pt x="14701751" y="6141383"/>
                  </a:lnTo>
                  <a:lnTo>
                    <a:pt x="14676202" y="6191225"/>
                  </a:lnTo>
                  <a:lnTo>
                    <a:pt x="14648349" y="6239705"/>
                  </a:lnTo>
                  <a:lnTo>
                    <a:pt x="14618193" y="6286614"/>
                  </a:lnTo>
                  <a:lnTo>
                    <a:pt x="14585943" y="6332058"/>
                  </a:lnTo>
                  <a:lnTo>
                    <a:pt x="14551389" y="6376036"/>
                  </a:lnTo>
                  <a:lnTo>
                    <a:pt x="14476941" y="6457918"/>
                  </a:lnTo>
                  <a:lnTo>
                    <a:pt x="14395163" y="6532366"/>
                  </a:lnTo>
                  <a:lnTo>
                    <a:pt x="14351081" y="6566920"/>
                  </a:lnTo>
                  <a:lnTo>
                    <a:pt x="14305637" y="6599170"/>
                  </a:lnTo>
                  <a:lnTo>
                    <a:pt x="14258728" y="6629326"/>
                  </a:lnTo>
                  <a:lnTo>
                    <a:pt x="14210247" y="6657179"/>
                  </a:lnTo>
                  <a:lnTo>
                    <a:pt x="14160406" y="6682728"/>
                  </a:lnTo>
                  <a:lnTo>
                    <a:pt x="14109099" y="6705869"/>
                  </a:lnTo>
                  <a:lnTo>
                    <a:pt x="14056535" y="6726601"/>
                  </a:lnTo>
                  <a:lnTo>
                    <a:pt x="14002715" y="6744820"/>
                  </a:lnTo>
                  <a:lnTo>
                    <a:pt x="13947847" y="6760422"/>
                  </a:lnTo>
                  <a:lnTo>
                    <a:pt x="13891828" y="6773406"/>
                  </a:lnTo>
                  <a:lnTo>
                    <a:pt x="13834761" y="6783563"/>
                  </a:lnTo>
                  <a:lnTo>
                    <a:pt x="13776858" y="6790892"/>
                  </a:lnTo>
                  <a:lnTo>
                    <a:pt x="13718116" y="6795395"/>
                  </a:lnTo>
                  <a:lnTo>
                    <a:pt x="13659060" y="6796861"/>
                  </a:lnTo>
                  <a:lnTo>
                    <a:pt x="0" y="6796861"/>
                  </a:lnTo>
                  <a:lnTo>
                    <a:pt x="0" y="1156823"/>
                  </a:lnTo>
                  <a:lnTo>
                    <a:pt x="1465" y="1097767"/>
                  </a:lnTo>
                  <a:lnTo>
                    <a:pt x="5968" y="1039025"/>
                  </a:lnTo>
                  <a:lnTo>
                    <a:pt x="13298" y="981121"/>
                  </a:lnTo>
                  <a:lnTo>
                    <a:pt x="23454" y="924055"/>
                  </a:lnTo>
                  <a:lnTo>
                    <a:pt x="36438" y="868036"/>
                  </a:lnTo>
                  <a:lnTo>
                    <a:pt x="52040" y="813168"/>
                  </a:lnTo>
                  <a:lnTo>
                    <a:pt x="70259" y="759348"/>
                  </a:lnTo>
                  <a:lnTo>
                    <a:pt x="90991" y="706784"/>
                  </a:lnTo>
                  <a:lnTo>
                    <a:pt x="114132" y="655477"/>
                  </a:lnTo>
                  <a:lnTo>
                    <a:pt x="139681" y="605636"/>
                  </a:lnTo>
                  <a:lnTo>
                    <a:pt x="167534" y="557155"/>
                  </a:lnTo>
                  <a:lnTo>
                    <a:pt x="197690" y="510246"/>
                  </a:lnTo>
                  <a:lnTo>
                    <a:pt x="229940" y="464802"/>
                  </a:lnTo>
                  <a:lnTo>
                    <a:pt x="264494" y="420824"/>
                  </a:lnTo>
                  <a:lnTo>
                    <a:pt x="338942" y="338942"/>
                  </a:lnTo>
                  <a:lnTo>
                    <a:pt x="420824" y="264494"/>
                  </a:lnTo>
                  <a:lnTo>
                    <a:pt x="464802" y="229940"/>
                  </a:lnTo>
                  <a:lnTo>
                    <a:pt x="510246" y="197690"/>
                  </a:lnTo>
                  <a:lnTo>
                    <a:pt x="557155" y="167534"/>
                  </a:lnTo>
                  <a:lnTo>
                    <a:pt x="605636" y="139681"/>
                  </a:lnTo>
                  <a:lnTo>
                    <a:pt x="655477" y="114132"/>
                  </a:lnTo>
                  <a:lnTo>
                    <a:pt x="706784" y="90991"/>
                  </a:lnTo>
                  <a:lnTo>
                    <a:pt x="759348" y="70259"/>
                  </a:lnTo>
                  <a:lnTo>
                    <a:pt x="813168" y="52040"/>
                  </a:lnTo>
                  <a:lnTo>
                    <a:pt x="868036" y="36438"/>
                  </a:lnTo>
                  <a:lnTo>
                    <a:pt x="924055" y="23454"/>
                  </a:lnTo>
                  <a:lnTo>
                    <a:pt x="981121" y="13298"/>
                  </a:lnTo>
                  <a:lnTo>
                    <a:pt x="1039025" y="5968"/>
                  </a:lnTo>
                  <a:lnTo>
                    <a:pt x="1097767" y="1465"/>
                  </a:lnTo>
                  <a:lnTo>
                    <a:pt x="1156823" y="0"/>
                  </a:lnTo>
                  <a:close/>
                </a:path>
              </a:pathLst>
            </a:custGeom>
            <a:ln w="73296">
              <a:solidFill>
                <a:srgbClr val="FFFFFF"/>
              </a:solidFill>
            </a:ln>
          </p:spPr>
          <p:txBody>
            <a:bodyPr wrap="square" lIns="0" tIns="0" rIns="0" bIns="0" rtlCol="0"/>
            <a:lstStyle/>
            <a:p>
              <a:endParaRPr/>
            </a:p>
          </p:txBody>
        </p:sp>
      </p:grpSp>
      <p:pic>
        <p:nvPicPr>
          <p:cNvPr id="7" name="object 7"/>
          <p:cNvPicPr/>
          <p:nvPr/>
        </p:nvPicPr>
        <p:blipFill>
          <a:blip r:embed="rId4" cstate="print"/>
          <a:stretch>
            <a:fillRect/>
          </a:stretch>
        </p:blipFill>
        <p:spPr>
          <a:xfrm>
            <a:off x="579249" y="0"/>
            <a:ext cx="2798239" cy="1756595"/>
          </a:xfrm>
          <a:prstGeom prst="rect">
            <a:avLst/>
          </a:prstGeom>
        </p:spPr>
      </p:pic>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prstGeom prst="rect">
            <a:avLst/>
          </a:prstGeom>
        </p:spPr>
        <p:txBody>
          <a:bodyPr vert="horz" wrap="square" lIns="0" tIns="391474" rIns="0" bIns="0" rtlCol="0">
            <a:spAutoFit/>
          </a:bodyPr>
          <a:lstStyle/>
          <a:p>
            <a:pPr marL="12700">
              <a:lnSpc>
                <a:spcPct val="100000"/>
              </a:lnSpc>
              <a:spcBef>
                <a:spcPts val="1450"/>
              </a:spcBef>
            </a:pPr>
            <a:r>
              <a:rPr dirty="0"/>
              <a:t>Κατά την</a:t>
            </a:r>
            <a:r>
              <a:rPr spc="-5" dirty="0"/>
              <a:t> </a:t>
            </a:r>
            <a:r>
              <a:rPr dirty="0"/>
              <a:t>είσοδό</a:t>
            </a:r>
            <a:r>
              <a:rPr spc="-15" dirty="0"/>
              <a:t> </a:t>
            </a:r>
            <a:r>
              <a:rPr dirty="0"/>
              <a:t>στο</a:t>
            </a:r>
            <a:r>
              <a:rPr spc="-5" dirty="0"/>
              <a:t> </a:t>
            </a:r>
            <a:r>
              <a:rPr dirty="0"/>
              <a:t>εκλογικό</a:t>
            </a:r>
            <a:r>
              <a:rPr spc="-25" dirty="0"/>
              <a:t> </a:t>
            </a:r>
            <a:r>
              <a:rPr dirty="0"/>
              <a:t>κέντρο,</a:t>
            </a:r>
            <a:r>
              <a:rPr spc="-5" dirty="0"/>
              <a:t> </a:t>
            </a:r>
            <a:r>
              <a:rPr dirty="0"/>
              <a:t>κάθε</a:t>
            </a:r>
            <a:r>
              <a:rPr spc="-5" dirty="0"/>
              <a:t> </a:t>
            </a:r>
            <a:r>
              <a:rPr spc="-10" dirty="0"/>
              <a:t>εκλογέας:</a:t>
            </a:r>
          </a:p>
          <a:p>
            <a:pPr marL="483234" indent="-470534">
              <a:lnSpc>
                <a:spcPct val="100000"/>
              </a:lnSpc>
              <a:spcBef>
                <a:spcPts val="2220"/>
              </a:spcBef>
              <a:buSzPct val="120338"/>
              <a:buChar char="•"/>
              <a:tabLst>
                <a:tab pos="483234" algn="l"/>
              </a:tabLst>
            </a:pPr>
            <a:r>
              <a:rPr dirty="0"/>
              <a:t>Αφαιρεί</a:t>
            </a:r>
            <a:r>
              <a:rPr spc="-10" dirty="0"/>
              <a:t> </a:t>
            </a:r>
            <a:r>
              <a:rPr dirty="0"/>
              <a:t>οποιοδήποτε</a:t>
            </a:r>
            <a:r>
              <a:rPr spc="-40" dirty="0"/>
              <a:t> </a:t>
            </a:r>
            <a:r>
              <a:rPr dirty="0"/>
              <a:t>διακριτικό</a:t>
            </a:r>
            <a:r>
              <a:rPr spc="-5" dirty="0"/>
              <a:t> </a:t>
            </a:r>
            <a:r>
              <a:rPr dirty="0"/>
              <a:t>που</a:t>
            </a:r>
            <a:r>
              <a:rPr spc="-10" dirty="0"/>
              <a:t> </a:t>
            </a:r>
            <a:r>
              <a:rPr dirty="0"/>
              <a:t>να δηλώνει</a:t>
            </a:r>
            <a:r>
              <a:rPr spc="-20" dirty="0"/>
              <a:t> </a:t>
            </a:r>
            <a:r>
              <a:rPr dirty="0"/>
              <a:t>την</a:t>
            </a:r>
            <a:r>
              <a:rPr spc="-10" dirty="0"/>
              <a:t> </a:t>
            </a:r>
            <a:r>
              <a:rPr dirty="0"/>
              <a:t>επιλογή</a:t>
            </a:r>
            <a:r>
              <a:rPr spc="-20" dirty="0"/>
              <a:t> </a:t>
            </a:r>
            <a:r>
              <a:rPr spc="-10" dirty="0"/>
              <a:t>του/της</a:t>
            </a:r>
          </a:p>
          <a:p>
            <a:pPr marL="483234" marR="5080" indent="-471170">
              <a:lnSpc>
                <a:spcPct val="120700"/>
              </a:lnSpc>
              <a:spcBef>
                <a:spcPts val="1485"/>
              </a:spcBef>
              <a:buSzPct val="120338"/>
              <a:buChar char="•"/>
              <a:tabLst>
                <a:tab pos="483234" algn="l"/>
              </a:tabLst>
            </a:pPr>
            <a:r>
              <a:rPr dirty="0"/>
              <a:t>Αφήνει</a:t>
            </a:r>
            <a:r>
              <a:rPr spc="-30" dirty="0"/>
              <a:t> </a:t>
            </a:r>
            <a:r>
              <a:rPr dirty="0"/>
              <a:t>στο</a:t>
            </a:r>
            <a:r>
              <a:rPr spc="-10" dirty="0"/>
              <a:t> </a:t>
            </a:r>
            <a:r>
              <a:rPr dirty="0"/>
              <a:t>Γραφείο</a:t>
            </a:r>
            <a:r>
              <a:rPr spc="-10" dirty="0"/>
              <a:t> </a:t>
            </a:r>
            <a:r>
              <a:rPr dirty="0"/>
              <a:t>του/της</a:t>
            </a:r>
            <a:r>
              <a:rPr spc="15" dirty="0"/>
              <a:t> </a:t>
            </a:r>
            <a:r>
              <a:rPr dirty="0"/>
              <a:t>Προεδρεύοντα</a:t>
            </a:r>
            <a:r>
              <a:rPr spc="-25" dirty="0"/>
              <a:t> </a:t>
            </a:r>
            <a:r>
              <a:rPr dirty="0"/>
              <a:t>το</a:t>
            </a:r>
            <a:r>
              <a:rPr spc="-5" dirty="0"/>
              <a:t> </a:t>
            </a:r>
            <a:r>
              <a:rPr dirty="0"/>
              <a:t>κινητό</a:t>
            </a:r>
            <a:r>
              <a:rPr spc="-10" dirty="0"/>
              <a:t> </a:t>
            </a:r>
            <a:r>
              <a:rPr dirty="0"/>
              <a:t>του/της</a:t>
            </a:r>
            <a:r>
              <a:rPr spc="-20" dirty="0"/>
              <a:t> </a:t>
            </a:r>
            <a:r>
              <a:rPr dirty="0"/>
              <a:t>τηλέφωνο,</a:t>
            </a:r>
            <a:r>
              <a:rPr spc="-10" dirty="0"/>
              <a:t> </a:t>
            </a:r>
            <a:r>
              <a:rPr dirty="0"/>
              <a:t>το</a:t>
            </a:r>
            <a:r>
              <a:rPr spc="-20" dirty="0"/>
              <a:t> </a:t>
            </a:r>
            <a:r>
              <a:rPr dirty="0"/>
              <a:t>οποίο</a:t>
            </a:r>
            <a:r>
              <a:rPr spc="-5" dirty="0"/>
              <a:t> </a:t>
            </a:r>
            <a:r>
              <a:rPr dirty="0"/>
              <a:t>παραλαμβάνει,</a:t>
            </a:r>
            <a:r>
              <a:rPr spc="15" dirty="0"/>
              <a:t> </a:t>
            </a:r>
            <a:r>
              <a:rPr spc="-20" dirty="0"/>
              <a:t>μετά </a:t>
            </a:r>
            <a:r>
              <a:rPr dirty="0"/>
              <a:t>την</a:t>
            </a:r>
            <a:r>
              <a:rPr spc="-15" dirty="0"/>
              <a:t> </a:t>
            </a:r>
            <a:r>
              <a:rPr dirty="0"/>
              <a:t>άσκηση</a:t>
            </a:r>
            <a:r>
              <a:rPr spc="-5" dirty="0"/>
              <a:t> </a:t>
            </a:r>
            <a:r>
              <a:rPr dirty="0"/>
              <a:t>του</a:t>
            </a:r>
            <a:r>
              <a:rPr spc="-5" dirty="0"/>
              <a:t> </a:t>
            </a:r>
            <a:r>
              <a:rPr dirty="0"/>
              <a:t>εκλογικού δικαιώματος,</a:t>
            </a:r>
            <a:r>
              <a:rPr spc="-5" dirty="0"/>
              <a:t> </a:t>
            </a:r>
            <a:r>
              <a:rPr dirty="0"/>
              <a:t>κατά</a:t>
            </a:r>
            <a:r>
              <a:rPr spc="10" dirty="0"/>
              <a:t> </a:t>
            </a:r>
            <a:r>
              <a:rPr dirty="0"/>
              <a:t>την</a:t>
            </a:r>
            <a:r>
              <a:rPr spc="-5" dirty="0"/>
              <a:t> </a:t>
            </a:r>
            <a:r>
              <a:rPr dirty="0"/>
              <a:t>αποχώρησή</a:t>
            </a:r>
            <a:r>
              <a:rPr spc="-5" dirty="0"/>
              <a:t> </a:t>
            </a:r>
            <a:r>
              <a:rPr dirty="0"/>
              <a:t>του/της από</a:t>
            </a:r>
            <a:r>
              <a:rPr spc="-5" dirty="0"/>
              <a:t> </a:t>
            </a:r>
            <a:r>
              <a:rPr dirty="0"/>
              <a:t>το</a:t>
            </a:r>
            <a:r>
              <a:rPr spc="-5" dirty="0"/>
              <a:t> </a:t>
            </a:r>
            <a:r>
              <a:rPr dirty="0"/>
              <a:t>εκλογικό </a:t>
            </a:r>
            <a:r>
              <a:rPr spc="-10" dirty="0"/>
              <a:t>κέντρο</a:t>
            </a:r>
          </a:p>
          <a:p>
            <a:pPr marL="483234" indent="-470534">
              <a:lnSpc>
                <a:spcPct val="100000"/>
              </a:lnSpc>
              <a:spcBef>
                <a:spcPts val="2220"/>
              </a:spcBef>
              <a:buSzPct val="120338"/>
              <a:buChar char="•"/>
              <a:tabLst>
                <a:tab pos="483234" algn="l"/>
              </a:tabLst>
            </a:pPr>
            <a:r>
              <a:rPr dirty="0"/>
              <a:t>Παραδίδει</a:t>
            </a:r>
            <a:r>
              <a:rPr spc="-25" dirty="0"/>
              <a:t> </a:t>
            </a:r>
            <a:r>
              <a:rPr dirty="0"/>
              <a:t>το</a:t>
            </a:r>
            <a:r>
              <a:rPr spc="-5" dirty="0"/>
              <a:t> </a:t>
            </a:r>
            <a:r>
              <a:rPr dirty="0"/>
              <a:t>έγγραφο</a:t>
            </a:r>
            <a:r>
              <a:rPr spc="-15" dirty="0"/>
              <a:t> </a:t>
            </a:r>
            <a:r>
              <a:rPr dirty="0"/>
              <a:t>άσκησης</a:t>
            </a:r>
            <a:r>
              <a:rPr spc="5" dirty="0"/>
              <a:t> </a:t>
            </a:r>
            <a:r>
              <a:rPr dirty="0"/>
              <a:t>εκλογικού</a:t>
            </a:r>
            <a:r>
              <a:rPr spc="-30" dirty="0"/>
              <a:t> </a:t>
            </a:r>
            <a:r>
              <a:rPr dirty="0"/>
              <a:t>δικαιώματος</a:t>
            </a:r>
            <a:r>
              <a:rPr spc="-5" dirty="0"/>
              <a:t> </a:t>
            </a:r>
            <a:r>
              <a:rPr dirty="0"/>
              <a:t>στον/ην</a:t>
            </a:r>
            <a:r>
              <a:rPr spc="-10" dirty="0"/>
              <a:t> </a:t>
            </a:r>
            <a:r>
              <a:rPr dirty="0"/>
              <a:t>Βοηθό</a:t>
            </a:r>
            <a:r>
              <a:rPr spc="-10" dirty="0"/>
              <a:t> </a:t>
            </a:r>
            <a:r>
              <a:rPr spc="-25" dirty="0"/>
              <a:t>Α’</a:t>
            </a: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455548"/>
            <a:ext cx="12461875" cy="7147559"/>
          </a:xfrm>
          <a:prstGeom prst="rect">
            <a:avLst/>
          </a:prstGeom>
        </p:spPr>
        <p:txBody>
          <a:bodyPr vert="horz" wrap="square" lIns="0" tIns="184785" rIns="0" bIns="0" rtlCol="0">
            <a:spAutoFit/>
          </a:bodyPr>
          <a:lstStyle/>
          <a:p>
            <a:pPr marL="12700">
              <a:lnSpc>
                <a:spcPct val="100000"/>
              </a:lnSpc>
              <a:spcBef>
                <a:spcPts val="1455"/>
              </a:spcBef>
            </a:pPr>
            <a:r>
              <a:rPr sz="2950" b="1" dirty="0">
                <a:solidFill>
                  <a:srgbClr val="E28B18"/>
                </a:solidFill>
                <a:latin typeface="Arial"/>
                <a:cs typeface="Arial"/>
              </a:rPr>
              <a:t>Βοηθός</a:t>
            </a:r>
            <a:r>
              <a:rPr sz="2950" b="1" spc="-20" dirty="0">
                <a:solidFill>
                  <a:srgbClr val="E28B18"/>
                </a:solidFill>
                <a:latin typeface="Arial"/>
                <a:cs typeface="Arial"/>
              </a:rPr>
              <a:t> </a:t>
            </a:r>
            <a:r>
              <a:rPr sz="2950" b="1" spc="-25" dirty="0">
                <a:solidFill>
                  <a:srgbClr val="E28B18"/>
                </a:solidFill>
                <a:latin typeface="Arial"/>
                <a:cs typeface="Arial"/>
              </a:rPr>
              <a:t>Α’</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Παραλαμβάνει</a:t>
            </a:r>
            <a:r>
              <a:rPr sz="2950" spc="-5" dirty="0">
                <a:solidFill>
                  <a:srgbClr val="2E7787"/>
                </a:solidFill>
                <a:latin typeface="Arial"/>
                <a:cs typeface="Arial"/>
              </a:rPr>
              <a:t> </a:t>
            </a:r>
            <a:r>
              <a:rPr sz="2950" dirty="0">
                <a:solidFill>
                  <a:srgbClr val="2E7787"/>
                </a:solidFill>
                <a:latin typeface="Arial"/>
                <a:cs typeface="Arial"/>
              </a:rPr>
              <a:t>το</a:t>
            </a:r>
            <a:r>
              <a:rPr sz="2950" spc="-20" dirty="0">
                <a:solidFill>
                  <a:srgbClr val="2E7787"/>
                </a:solidFill>
                <a:latin typeface="Arial"/>
                <a:cs typeface="Arial"/>
              </a:rPr>
              <a:t> </a:t>
            </a:r>
            <a:r>
              <a:rPr sz="2950" dirty="0">
                <a:solidFill>
                  <a:srgbClr val="2E7787"/>
                </a:solidFill>
                <a:latin typeface="Arial"/>
                <a:cs typeface="Arial"/>
              </a:rPr>
              <a:t>έγγραφο</a:t>
            </a:r>
            <a:r>
              <a:rPr sz="2950" spc="-15" dirty="0">
                <a:solidFill>
                  <a:srgbClr val="2E7787"/>
                </a:solidFill>
                <a:latin typeface="Arial"/>
                <a:cs typeface="Arial"/>
              </a:rPr>
              <a:t> </a:t>
            </a:r>
            <a:r>
              <a:rPr sz="2950" dirty="0">
                <a:solidFill>
                  <a:srgbClr val="2E7787"/>
                </a:solidFill>
                <a:latin typeface="Arial"/>
                <a:cs typeface="Arial"/>
              </a:rPr>
              <a:t>του/της</a:t>
            </a:r>
            <a:r>
              <a:rPr sz="2950" spc="-10" dirty="0">
                <a:solidFill>
                  <a:srgbClr val="2E7787"/>
                </a:solidFill>
                <a:latin typeface="Arial"/>
                <a:cs typeface="Arial"/>
              </a:rPr>
              <a:t> εκλογέα</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Προβαίνει</a:t>
            </a:r>
            <a:r>
              <a:rPr sz="2950" spc="-10" dirty="0">
                <a:solidFill>
                  <a:srgbClr val="2E7787"/>
                </a:solidFill>
                <a:latin typeface="Arial"/>
                <a:cs typeface="Arial"/>
              </a:rPr>
              <a:t> </a:t>
            </a:r>
            <a:r>
              <a:rPr sz="2950" dirty="0">
                <a:solidFill>
                  <a:srgbClr val="2E7787"/>
                </a:solidFill>
                <a:latin typeface="Arial"/>
                <a:cs typeface="Arial"/>
              </a:rPr>
              <a:t>σε</a:t>
            </a:r>
            <a:r>
              <a:rPr sz="2950" spc="-20" dirty="0">
                <a:solidFill>
                  <a:srgbClr val="2E7787"/>
                </a:solidFill>
                <a:latin typeface="Arial"/>
                <a:cs typeface="Arial"/>
              </a:rPr>
              <a:t> </a:t>
            </a:r>
            <a:r>
              <a:rPr sz="2950" spc="-10" dirty="0">
                <a:solidFill>
                  <a:srgbClr val="2E7787"/>
                </a:solidFill>
                <a:latin typeface="Arial"/>
                <a:cs typeface="Arial"/>
              </a:rPr>
              <a:t>ταυτοποίηση</a:t>
            </a:r>
            <a:endParaRPr sz="2950">
              <a:latin typeface="Arial"/>
              <a:cs typeface="Arial"/>
            </a:endParaRPr>
          </a:p>
          <a:p>
            <a:pPr marL="483234" marR="82550" indent="-471170">
              <a:lnSpc>
                <a:spcPct val="120800"/>
              </a:lnSpc>
              <a:spcBef>
                <a:spcPts val="1480"/>
              </a:spcBef>
              <a:buSzPct val="120338"/>
              <a:buChar char="•"/>
              <a:tabLst>
                <a:tab pos="483234" algn="l"/>
              </a:tabLst>
            </a:pPr>
            <a:r>
              <a:rPr sz="2950" dirty="0">
                <a:solidFill>
                  <a:srgbClr val="2E7787"/>
                </a:solidFill>
                <a:latin typeface="Arial"/>
                <a:cs typeface="Arial"/>
              </a:rPr>
              <a:t>Βεβαιώνεται</a:t>
            </a:r>
            <a:r>
              <a:rPr sz="2950" spc="-20" dirty="0">
                <a:solidFill>
                  <a:srgbClr val="2E7787"/>
                </a:solidFill>
                <a:latin typeface="Arial"/>
                <a:cs typeface="Arial"/>
              </a:rPr>
              <a:t> </a:t>
            </a:r>
            <a:r>
              <a:rPr sz="2950" dirty="0">
                <a:solidFill>
                  <a:srgbClr val="2E7787"/>
                </a:solidFill>
                <a:latin typeface="Arial"/>
                <a:cs typeface="Arial"/>
              </a:rPr>
              <a:t>ότι</a:t>
            </a:r>
            <a:r>
              <a:rPr sz="2950" spc="-5" dirty="0">
                <a:solidFill>
                  <a:srgbClr val="2E7787"/>
                </a:solidFill>
                <a:latin typeface="Arial"/>
                <a:cs typeface="Arial"/>
              </a:rPr>
              <a:t> </a:t>
            </a:r>
            <a:r>
              <a:rPr sz="2950" dirty="0">
                <a:solidFill>
                  <a:srgbClr val="2E7787"/>
                </a:solidFill>
                <a:latin typeface="Arial"/>
                <a:cs typeface="Arial"/>
              </a:rPr>
              <a:t>το</a:t>
            </a:r>
            <a:r>
              <a:rPr sz="2950" spc="-20" dirty="0">
                <a:solidFill>
                  <a:srgbClr val="2E7787"/>
                </a:solidFill>
                <a:latin typeface="Arial"/>
                <a:cs typeface="Arial"/>
              </a:rPr>
              <a:t> </a:t>
            </a:r>
            <a:r>
              <a:rPr sz="2950" dirty="0">
                <a:solidFill>
                  <a:srgbClr val="2E7787"/>
                </a:solidFill>
                <a:latin typeface="Arial"/>
                <a:cs typeface="Arial"/>
              </a:rPr>
              <a:t>όνομά</a:t>
            </a:r>
            <a:r>
              <a:rPr sz="2950" spc="-5" dirty="0">
                <a:solidFill>
                  <a:srgbClr val="2E7787"/>
                </a:solidFill>
                <a:latin typeface="Arial"/>
                <a:cs typeface="Arial"/>
              </a:rPr>
              <a:t> </a:t>
            </a:r>
            <a:r>
              <a:rPr sz="2950" dirty="0">
                <a:solidFill>
                  <a:srgbClr val="2E7787"/>
                </a:solidFill>
                <a:latin typeface="Arial"/>
                <a:cs typeface="Arial"/>
              </a:rPr>
              <a:t>του/της</a:t>
            </a:r>
            <a:r>
              <a:rPr sz="2950" spc="-10" dirty="0">
                <a:solidFill>
                  <a:srgbClr val="2E7787"/>
                </a:solidFill>
                <a:latin typeface="Arial"/>
                <a:cs typeface="Arial"/>
              </a:rPr>
              <a:t> </a:t>
            </a:r>
            <a:r>
              <a:rPr sz="2950" dirty="0">
                <a:solidFill>
                  <a:srgbClr val="2E7787"/>
                </a:solidFill>
                <a:latin typeface="Arial"/>
                <a:cs typeface="Arial"/>
              </a:rPr>
              <a:t>εκλογέα</a:t>
            </a:r>
            <a:r>
              <a:rPr sz="2950" spc="-5" dirty="0">
                <a:solidFill>
                  <a:srgbClr val="2E7787"/>
                </a:solidFill>
                <a:latin typeface="Arial"/>
                <a:cs typeface="Arial"/>
              </a:rPr>
              <a:t> </a:t>
            </a:r>
            <a:r>
              <a:rPr sz="2950" dirty="0">
                <a:solidFill>
                  <a:srgbClr val="2E7787"/>
                </a:solidFill>
                <a:latin typeface="Arial"/>
                <a:cs typeface="Arial"/>
              </a:rPr>
              <a:t>είναι</a:t>
            </a:r>
            <a:r>
              <a:rPr sz="2950" spc="-20" dirty="0">
                <a:solidFill>
                  <a:srgbClr val="2E7787"/>
                </a:solidFill>
                <a:latin typeface="Arial"/>
                <a:cs typeface="Arial"/>
              </a:rPr>
              <a:t> </a:t>
            </a:r>
            <a:r>
              <a:rPr sz="2950" dirty="0">
                <a:solidFill>
                  <a:srgbClr val="2E7787"/>
                </a:solidFill>
                <a:latin typeface="Arial"/>
                <a:cs typeface="Arial"/>
              </a:rPr>
              <a:t>πράγματι</a:t>
            </a:r>
            <a:r>
              <a:rPr sz="2950" spc="10" dirty="0">
                <a:solidFill>
                  <a:srgbClr val="2E7787"/>
                </a:solidFill>
                <a:latin typeface="Arial"/>
                <a:cs typeface="Arial"/>
              </a:rPr>
              <a:t> </a:t>
            </a:r>
            <a:r>
              <a:rPr sz="2950" spc="-10" dirty="0">
                <a:solidFill>
                  <a:srgbClr val="2E7787"/>
                </a:solidFill>
                <a:latin typeface="Arial"/>
                <a:cs typeface="Arial"/>
              </a:rPr>
              <a:t>εγγεγραμμένο </a:t>
            </a:r>
            <a:r>
              <a:rPr sz="2950" dirty="0">
                <a:solidFill>
                  <a:srgbClr val="2E7787"/>
                </a:solidFill>
                <a:latin typeface="Arial"/>
                <a:cs typeface="Arial"/>
              </a:rPr>
              <a:t>στον/ους</a:t>
            </a:r>
            <a:r>
              <a:rPr sz="2950" spc="-10" dirty="0">
                <a:solidFill>
                  <a:srgbClr val="2E7787"/>
                </a:solidFill>
                <a:latin typeface="Arial"/>
                <a:cs typeface="Arial"/>
              </a:rPr>
              <a:t> </a:t>
            </a:r>
            <a:r>
              <a:rPr sz="2950" dirty="0">
                <a:solidFill>
                  <a:srgbClr val="2E7787"/>
                </a:solidFill>
                <a:latin typeface="Arial"/>
                <a:cs typeface="Arial"/>
              </a:rPr>
              <a:t>εκλογικό/ούς</a:t>
            </a:r>
            <a:r>
              <a:rPr sz="2950" spc="-25" dirty="0">
                <a:solidFill>
                  <a:srgbClr val="2E7787"/>
                </a:solidFill>
                <a:latin typeface="Arial"/>
                <a:cs typeface="Arial"/>
              </a:rPr>
              <a:t> </a:t>
            </a:r>
            <a:r>
              <a:rPr sz="2950" spc="-10" dirty="0">
                <a:solidFill>
                  <a:srgbClr val="2E7787"/>
                </a:solidFill>
                <a:latin typeface="Arial"/>
                <a:cs typeface="Arial"/>
              </a:rPr>
              <a:t>κατάλογο/ους</a:t>
            </a:r>
            <a:endParaRPr sz="2950">
              <a:latin typeface="Arial"/>
              <a:cs typeface="Arial"/>
            </a:endParaRPr>
          </a:p>
          <a:p>
            <a:pPr marL="483234" marR="5080" indent="-471170">
              <a:lnSpc>
                <a:spcPct val="119200"/>
              </a:lnSpc>
              <a:spcBef>
                <a:spcPts val="1540"/>
              </a:spcBef>
              <a:buSzPct val="120338"/>
              <a:buChar char="•"/>
              <a:tabLst>
                <a:tab pos="483234" algn="l"/>
              </a:tabLst>
            </a:pPr>
            <a:r>
              <a:rPr sz="2950" dirty="0">
                <a:solidFill>
                  <a:srgbClr val="2E7787"/>
                </a:solidFill>
                <a:latin typeface="Arial"/>
                <a:cs typeface="Arial"/>
              </a:rPr>
              <a:t>Σημειώνει</a:t>
            </a:r>
            <a:r>
              <a:rPr sz="2950" spc="-15" dirty="0">
                <a:solidFill>
                  <a:srgbClr val="2E7787"/>
                </a:solidFill>
                <a:latin typeface="Arial"/>
                <a:cs typeface="Arial"/>
              </a:rPr>
              <a:t> </a:t>
            </a:r>
            <a:r>
              <a:rPr sz="2950" dirty="0">
                <a:solidFill>
                  <a:srgbClr val="2E7787"/>
                </a:solidFill>
                <a:latin typeface="Arial"/>
                <a:cs typeface="Arial"/>
              </a:rPr>
              <a:t>στον/ους</a:t>
            </a:r>
            <a:r>
              <a:rPr sz="2950" spc="-10" dirty="0">
                <a:solidFill>
                  <a:srgbClr val="2E7787"/>
                </a:solidFill>
                <a:latin typeface="Arial"/>
                <a:cs typeface="Arial"/>
              </a:rPr>
              <a:t> </a:t>
            </a:r>
            <a:r>
              <a:rPr sz="2950" dirty="0">
                <a:solidFill>
                  <a:srgbClr val="2E7787"/>
                </a:solidFill>
                <a:latin typeface="Arial"/>
                <a:cs typeface="Arial"/>
              </a:rPr>
              <a:t>εκλογικό/ους</a:t>
            </a:r>
            <a:r>
              <a:rPr sz="2950" spc="-20" dirty="0">
                <a:solidFill>
                  <a:srgbClr val="2E7787"/>
                </a:solidFill>
                <a:latin typeface="Arial"/>
                <a:cs typeface="Arial"/>
              </a:rPr>
              <a:t> </a:t>
            </a:r>
            <a:r>
              <a:rPr sz="2950" dirty="0">
                <a:solidFill>
                  <a:srgbClr val="2E7787"/>
                </a:solidFill>
                <a:latin typeface="Arial"/>
                <a:cs typeface="Arial"/>
              </a:rPr>
              <a:t>κατάλογο/ους</a:t>
            </a:r>
            <a:r>
              <a:rPr sz="2950" spc="10" dirty="0">
                <a:solidFill>
                  <a:srgbClr val="2E7787"/>
                </a:solidFill>
                <a:latin typeface="Arial"/>
                <a:cs typeface="Arial"/>
              </a:rPr>
              <a:t> </a:t>
            </a:r>
            <a:r>
              <a:rPr sz="2950" dirty="0">
                <a:solidFill>
                  <a:srgbClr val="2E7787"/>
                </a:solidFill>
                <a:latin typeface="Arial"/>
                <a:cs typeface="Arial"/>
              </a:rPr>
              <a:t>δίπλα</a:t>
            </a:r>
            <a:r>
              <a:rPr sz="2950" spc="-15"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το</a:t>
            </a:r>
            <a:r>
              <a:rPr sz="2950" spc="-15" dirty="0">
                <a:solidFill>
                  <a:srgbClr val="2E7787"/>
                </a:solidFill>
                <a:latin typeface="Arial"/>
                <a:cs typeface="Arial"/>
              </a:rPr>
              <a:t> </a:t>
            </a:r>
            <a:r>
              <a:rPr sz="2950" dirty="0">
                <a:solidFill>
                  <a:srgbClr val="2E7787"/>
                </a:solidFill>
                <a:latin typeface="Arial"/>
                <a:cs typeface="Arial"/>
              </a:rPr>
              <a:t>όνομα</a:t>
            </a:r>
            <a:r>
              <a:rPr sz="2950" spc="-10" dirty="0">
                <a:solidFill>
                  <a:srgbClr val="2E7787"/>
                </a:solidFill>
                <a:latin typeface="Arial"/>
                <a:cs typeface="Arial"/>
              </a:rPr>
              <a:t> </a:t>
            </a:r>
            <a:r>
              <a:rPr sz="2650" spc="-20" dirty="0">
                <a:solidFill>
                  <a:srgbClr val="2E7787"/>
                </a:solidFill>
                <a:latin typeface="Arial"/>
                <a:cs typeface="Arial"/>
              </a:rPr>
              <a:t>(για </a:t>
            </a:r>
            <a:r>
              <a:rPr sz="2650" dirty="0">
                <a:solidFill>
                  <a:srgbClr val="2E7787"/>
                </a:solidFill>
                <a:latin typeface="Arial"/>
                <a:cs typeface="Arial"/>
              </a:rPr>
              <a:t>αποφυγή</a:t>
            </a:r>
            <a:r>
              <a:rPr sz="2650" spc="-170" dirty="0">
                <a:solidFill>
                  <a:srgbClr val="2E7787"/>
                </a:solidFill>
                <a:latin typeface="Arial"/>
                <a:cs typeface="Arial"/>
              </a:rPr>
              <a:t> </a:t>
            </a:r>
            <a:r>
              <a:rPr sz="2650" spc="-10" dirty="0">
                <a:solidFill>
                  <a:srgbClr val="2E7787"/>
                </a:solidFill>
                <a:latin typeface="Arial"/>
                <a:cs typeface="Arial"/>
              </a:rPr>
              <a:t>λαθών)</a:t>
            </a:r>
            <a:endParaRPr sz="2650">
              <a:latin typeface="Arial"/>
              <a:cs typeface="Arial"/>
            </a:endParaRPr>
          </a:p>
          <a:p>
            <a:pPr marL="483234" marR="817880" indent="-471170">
              <a:lnSpc>
                <a:spcPct val="120800"/>
              </a:lnSpc>
              <a:spcBef>
                <a:spcPts val="1420"/>
              </a:spcBef>
              <a:buSzPct val="120338"/>
              <a:buChar char="•"/>
              <a:tabLst>
                <a:tab pos="483234" algn="l"/>
              </a:tabLst>
            </a:pPr>
            <a:r>
              <a:rPr sz="2950" dirty="0">
                <a:solidFill>
                  <a:srgbClr val="2E7787"/>
                </a:solidFill>
                <a:latin typeface="Arial"/>
                <a:cs typeface="Arial"/>
              </a:rPr>
              <a:t>Αναφωνεί</a:t>
            </a:r>
            <a:r>
              <a:rPr sz="2950" spc="-10"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b="1" dirty="0">
                <a:solidFill>
                  <a:srgbClr val="2E7787"/>
                </a:solidFill>
                <a:latin typeface="Arial"/>
                <a:cs typeface="Arial"/>
              </a:rPr>
              <a:t>πλήρες</a:t>
            </a:r>
            <a:r>
              <a:rPr sz="2950" b="1" spc="-5" dirty="0">
                <a:solidFill>
                  <a:srgbClr val="2E7787"/>
                </a:solidFill>
                <a:latin typeface="Arial"/>
                <a:cs typeface="Arial"/>
              </a:rPr>
              <a:t> </a:t>
            </a:r>
            <a:r>
              <a:rPr sz="2950" b="1" dirty="0">
                <a:solidFill>
                  <a:srgbClr val="2E7787"/>
                </a:solidFill>
                <a:latin typeface="Arial"/>
                <a:cs typeface="Arial"/>
              </a:rPr>
              <a:t>όνομα</a:t>
            </a:r>
            <a:r>
              <a:rPr sz="2950" b="1" spc="-5"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b="1" dirty="0">
                <a:solidFill>
                  <a:srgbClr val="2E7787"/>
                </a:solidFill>
                <a:latin typeface="Arial"/>
                <a:cs typeface="Arial"/>
              </a:rPr>
              <a:t>τον</a:t>
            </a:r>
            <a:r>
              <a:rPr sz="2950" b="1" spc="-10" dirty="0">
                <a:solidFill>
                  <a:srgbClr val="2E7787"/>
                </a:solidFill>
                <a:latin typeface="Arial"/>
                <a:cs typeface="Arial"/>
              </a:rPr>
              <a:t> </a:t>
            </a:r>
            <a:r>
              <a:rPr sz="2950" b="1" dirty="0">
                <a:solidFill>
                  <a:srgbClr val="2E7787"/>
                </a:solidFill>
                <a:latin typeface="Arial"/>
                <a:cs typeface="Arial"/>
              </a:rPr>
              <a:t>αριθμό</a:t>
            </a:r>
            <a:r>
              <a:rPr sz="2950" b="1" spc="-5" dirty="0">
                <a:solidFill>
                  <a:srgbClr val="2E7787"/>
                </a:solidFill>
                <a:latin typeface="Arial"/>
                <a:cs typeface="Arial"/>
              </a:rPr>
              <a:t> </a:t>
            </a:r>
            <a:r>
              <a:rPr sz="2950" b="1" dirty="0">
                <a:solidFill>
                  <a:srgbClr val="2E7787"/>
                </a:solidFill>
                <a:latin typeface="Arial"/>
                <a:cs typeface="Arial"/>
              </a:rPr>
              <a:t>εγγράφου</a:t>
            </a:r>
            <a:r>
              <a:rPr sz="2950" b="1" spc="-15" dirty="0">
                <a:solidFill>
                  <a:srgbClr val="2E7787"/>
                </a:solidFill>
                <a:latin typeface="Arial"/>
                <a:cs typeface="Arial"/>
              </a:rPr>
              <a:t> </a:t>
            </a:r>
            <a:r>
              <a:rPr sz="2950" spc="-10" dirty="0">
                <a:solidFill>
                  <a:srgbClr val="2E7787"/>
                </a:solidFill>
                <a:latin typeface="Arial"/>
                <a:cs typeface="Arial"/>
              </a:rPr>
              <a:t>του/της </a:t>
            </a:r>
            <a:r>
              <a:rPr sz="2950" dirty="0">
                <a:solidFill>
                  <a:srgbClr val="2E7787"/>
                </a:solidFill>
                <a:latin typeface="Arial"/>
                <a:cs typeface="Arial"/>
              </a:rPr>
              <a:t>ψηφοφόρου</a:t>
            </a:r>
            <a:r>
              <a:rPr sz="2950" spc="-95" dirty="0">
                <a:solidFill>
                  <a:srgbClr val="2E7787"/>
                </a:solidFill>
                <a:latin typeface="Arial"/>
                <a:cs typeface="Arial"/>
              </a:rPr>
              <a:t> </a:t>
            </a:r>
            <a:r>
              <a:rPr sz="2650" dirty="0">
                <a:solidFill>
                  <a:srgbClr val="2E7787"/>
                </a:solidFill>
                <a:latin typeface="Arial"/>
                <a:cs typeface="Arial"/>
              </a:rPr>
              <a:t>(π.χ.</a:t>
            </a:r>
            <a:r>
              <a:rPr sz="2650" spc="-100" dirty="0">
                <a:solidFill>
                  <a:srgbClr val="2E7787"/>
                </a:solidFill>
                <a:latin typeface="Arial"/>
                <a:cs typeface="Arial"/>
              </a:rPr>
              <a:t> </a:t>
            </a:r>
            <a:r>
              <a:rPr sz="2650" dirty="0">
                <a:solidFill>
                  <a:srgbClr val="2E7787"/>
                </a:solidFill>
                <a:latin typeface="Arial"/>
                <a:cs typeface="Arial"/>
              </a:rPr>
              <a:t>αριθμό</a:t>
            </a:r>
            <a:r>
              <a:rPr sz="2650" spc="-85" dirty="0">
                <a:solidFill>
                  <a:srgbClr val="2E7787"/>
                </a:solidFill>
                <a:latin typeface="Arial"/>
                <a:cs typeface="Arial"/>
              </a:rPr>
              <a:t> </a:t>
            </a:r>
            <a:r>
              <a:rPr sz="2650" dirty="0">
                <a:solidFill>
                  <a:srgbClr val="2E7787"/>
                </a:solidFill>
                <a:latin typeface="Arial"/>
                <a:cs typeface="Arial"/>
              </a:rPr>
              <a:t>εκλογικού</a:t>
            </a:r>
            <a:r>
              <a:rPr sz="2650" spc="-110" dirty="0">
                <a:solidFill>
                  <a:srgbClr val="2E7787"/>
                </a:solidFill>
                <a:latin typeface="Arial"/>
                <a:cs typeface="Arial"/>
              </a:rPr>
              <a:t> </a:t>
            </a:r>
            <a:r>
              <a:rPr sz="2650" dirty="0">
                <a:solidFill>
                  <a:srgbClr val="2E7787"/>
                </a:solidFill>
                <a:latin typeface="Arial"/>
                <a:cs typeface="Arial"/>
              </a:rPr>
              <a:t>βιβλιαρίου,</a:t>
            </a:r>
            <a:r>
              <a:rPr sz="2650" spc="-105" dirty="0">
                <a:solidFill>
                  <a:srgbClr val="2E7787"/>
                </a:solidFill>
                <a:latin typeface="Arial"/>
                <a:cs typeface="Arial"/>
              </a:rPr>
              <a:t> </a:t>
            </a:r>
            <a:r>
              <a:rPr sz="2650" u="sng" dirty="0">
                <a:solidFill>
                  <a:srgbClr val="2E7787"/>
                </a:solidFill>
                <a:uFill>
                  <a:solidFill>
                    <a:srgbClr val="2E7787"/>
                  </a:solidFill>
                </a:uFill>
                <a:latin typeface="Arial"/>
                <a:cs typeface="Arial"/>
              </a:rPr>
              <a:t>όχι</a:t>
            </a:r>
            <a:r>
              <a:rPr sz="2650" u="sng" spc="-95" dirty="0">
                <a:solidFill>
                  <a:srgbClr val="2E7787"/>
                </a:solidFill>
                <a:uFill>
                  <a:solidFill>
                    <a:srgbClr val="2E7787"/>
                  </a:solidFill>
                </a:uFill>
                <a:latin typeface="Arial"/>
                <a:cs typeface="Arial"/>
              </a:rPr>
              <a:t> </a:t>
            </a:r>
            <a:r>
              <a:rPr sz="2650" u="sng" dirty="0">
                <a:solidFill>
                  <a:srgbClr val="2E7787"/>
                </a:solidFill>
                <a:uFill>
                  <a:solidFill>
                    <a:srgbClr val="2E7787"/>
                  </a:solidFill>
                </a:uFill>
                <a:latin typeface="Arial"/>
                <a:cs typeface="Arial"/>
              </a:rPr>
              <a:t>την</a:t>
            </a:r>
            <a:r>
              <a:rPr sz="2650" u="sng" spc="-85" dirty="0">
                <a:solidFill>
                  <a:srgbClr val="2E7787"/>
                </a:solidFill>
                <a:uFill>
                  <a:solidFill>
                    <a:srgbClr val="2E7787"/>
                  </a:solidFill>
                </a:uFill>
                <a:latin typeface="Arial"/>
                <a:cs typeface="Arial"/>
              </a:rPr>
              <a:t> </a:t>
            </a:r>
            <a:r>
              <a:rPr sz="2650" u="sng" spc="-10" dirty="0">
                <a:solidFill>
                  <a:srgbClr val="2E7787"/>
                </a:solidFill>
                <a:uFill>
                  <a:solidFill>
                    <a:srgbClr val="2E7787"/>
                  </a:solidFill>
                </a:uFill>
                <a:latin typeface="Arial"/>
                <a:cs typeface="Arial"/>
              </a:rPr>
              <a:t>ταυτότητά</a:t>
            </a:r>
            <a:r>
              <a:rPr sz="2650" u="sng" spc="-80" dirty="0">
                <a:solidFill>
                  <a:srgbClr val="2E7787"/>
                </a:solidFill>
                <a:uFill>
                  <a:solidFill>
                    <a:srgbClr val="2E7787"/>
                  </a:solidFill>
                </a:uFill>
                <a:latin typeface="Arial"/>
                <a:cs typeface="Arial"/>
              </a:rPr>
              <a:t> </a:t>
            </a:r>
            <a:r>
              <a:rPr sz="2650" u="sng" spc="-10" dirty="0">
                <a:solidFill>
                  <a:srgbClr val="2E7787"/>
                </a:solidFill>
                <a:uFill>
                  <a:solidFill>
                    <a:srgbClr val="2E7787"/>
                  </a:solidFill>
                </a:uFill>
                <a:latin typeface="Arial"/>
                <a:cs typeface="Arial"/>
              </a:rPr>
              <a:t>του/της</a:t>
            </a:r>
            <a:r>
              <a:rPr sz="2650" u="none" spc="-10" dirty="0">
                <a:solidFill>
                  <a:srgbClr val="2E7787"/>
                </a:solidFill>
                <a:latin typeface="Arial"/>
                <a:cs typeface="Arial"/>
              </a:rPr>
              <a:t>)</a:t>
            </a:r>
            <a:endParaRPr sz="2650">
              <a:latin typeface="Arial"/>
              <a:cs typeface="Arial"/>
            </a:endParaRPr>
          </a:p>
          <a:p>
            <a:pPr marL="483234" marR="457834" indent="-471170">
              <a:lnSpc>
                <a:spcPct val="120700"/>
              </a:lnSpc>
              <a:spcBef>
                <a:spcPts val="1485"/>
              </a:spcBef>
              <a:buSzPct val="120338"/>
              <a:buChar char="•"/>
              <a:tabLst>
                <a:tab pos="483234" algn="l"/>
              </a:tabLst>
            </a:pPr>
            <a:r>
              <a:rPr sz="2950" dirty="0">
                <a:solidFill>
                  <a:srgbClr val="2E7787"/>
                </a:solidFill>
                <a:latin typeface="Arial"/>
                <a:cs typeface="Arial"/>
              </a:rPr>
              <a:t>Βεβαιώνεται</a:t>
            </a:r>
            <a:r>
              <a:rPr sz="2950" spc="-5" dirty="0">
                <a:solidFill>
                  <a:srgbClr val="2E7787"/>
                </a:solidFill>
                <a:latin typeface="Arial"/>
                <a:cs typeface="Arial"/>
              </a:rPr>
              <a:t> </a:t>
            </a:r>
            <a:r>
              <a:rPr sz="2950" dirty="0">
                <a:solidFill>
                  <a:srgbClr val="2E7787"/>
                </a:solidFill>
                <a:latin typeface="Arial"/>
                <a:cs typeface="Arial"/>
              </a:rPr>
              <a:t>ότι</a:t>
            </a:r>
            <a:r>
              <a:rPr sz="2950" spc="-5" dirty="0">
                <a:solidFill>
                  <a:srgbClr val="2E7787"/>
                </a:solidFill>
                <a:latin typeface="Arial"/>
                <a:cs typeface="Arial"/>
              </a:rPr>
              <a:t> </a:t>
            </a:r>
            <a:r>
              <a:rPr sz="2950" dirty="0">
                <a:solidFill>
                  <a:srgbClr val="2E7787"/>
                </a:solidFill>
                <a:latin typeface="Arial"/>
                <a:cs typeface="Arial"/>
              </a:rPr>
              <a:t>ο/η</a:t>
            </a:r>
            <a:r>
              <a:rPr sz="2950" spc="-5" dirty="0">
                <a:solidFill>
                  <a:srgbClr val="2E7787"/>
                </a:solidFill>
                <a:latin typeface="Arial"/>
                <a:cs typeface="Arial"/>
              </a:rPr>
              <a:t> </a:t>
            </a:r>
            <a:r>
              <a:rPr sz="2950" dirty="0">
                <a:solidFill>
                  <a:srgbClr val="2E7787"/>
                </a:solidFill>
                <a:latin typeface="Arial"/>
                <a:cs typeface="Arial"/>
              </a:rPr>
              <a:t>εκλογέας</a:t>
            </a:r>
            <a:r>
              <a:rPr sz="2950" spc="-15" dirty="0">
                <a:solidFill>
                  <a:srgbClr val="2E7787"/>
                </a:solidFill>
                <a:latin typeface="Arial"/>
                <a:cs typeface="Arial"/>
              </a:rPr>
              <a:t> </a:t>
            </a:r>
            <a:r>
              <a:rPr sz="2950" dirty="0">
                <a:solidFill>
                  <a:srgbClr val="2E7787"/>
                </a:solidFill>
                <a:latin typeface="Arial"/>
                <a:cs typeface="Arial"/>
              </a:rPr>
              <a:t>υπογράφει δίπλα</a:t>
            </a:r>
            <a:r>
              <a:rPr sz="2950" spc="-5"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όνομά</a:t>
            </a:r>
            <a:r>
              <a:rPr sz="2950" spc="-5" dirty="0">
                <a:solidFill>
                  <a:srgbClr val="2E7787"/>
                </a:solidFill>
                <a:latin typeface="Arial"/>
                <a:cs typeface="Arial"/>
              </a:rPr>
              <a:t> </a:t>
            </a:r>
            <a:r>
              <a:rPr sz="2950" spc="-10" dirty="0">
                <a:solidFill>
                  <a:srgbClr val="2E7787"/>
                </a:solidFill>
                <a:latin typeface="Arial"/>
                <a:cs typeface="Arial"/>
              </a:rPr>
              <a:t>του/της </a:t>
            </a:r>
            <a:r>
              <a:rPr sz="2950" dirty="0">
                <a:solidFill>
                  <a:srgbClr val="2E7787"/>
                </a:solidFill>
                <a:latin typeface="Arial"/>
                <a:cs typeface="Arial"/>
              </a:rPr>
              <a:t>στον/ους</a:t>
            </a:r>
            <a:r>
              <a:rPr sz="2950" spc="-10" dirty="0">
                <a:solidFill>
                  <a:srgbClr val="2E7787"/>
                </a:solidFill>
                <a:latin typeface="Arial"/>
                <a:cs typeface="Arial"/>
              </a:rPr>
              <a:t> </a:t>
            </a:r>
            <a:r>
              <a:rPr sz="2950" dirty="0">
                <a:solidFill>
                  <a:srgbClr val="2E7787"/>
                </a:solidFill>
                <a:latin typeface="Arial"/>
                <a:cs typeface="Arial"/>
              </a:rPr>
              <a:t>εκλογικό/ούς</a:t>
            </a:r>
            <a:r>
              <a:rPr sz="2950" spc="-25" dirty="0">
                <a:solidFill>
                  <a:srgbClr val="2E7787"/>
                </a:solidFill>
                <a:latin typeface="Arial"/>
                <a:cs typeface="Arial"/>
              </a:rPr>
              <a:t> </a:t>
            </a:r>
            <a:r>
              <a:rPr sz="2950" spc="-10" dirty="0">
                <a:solidFill>
                  <a:srgbClr val="2E7787"/>
                </a:solidFill>
                <a:latin typeface="Arial"/>
                <a:cs typeface="Arial"/>
              </a:rPr>
              <a:t>κατάλογο/ους</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grpSp>
        <p:nvGrpSpPr>
          <p:cNvPr id="4" name="object 4"/>
          <p:cNvGrpSpPr/>
          <p:nvPr/>
        </p:nvGrpSpPr>
        <p:grpSpPr>
          <a:xfrm>
            <a:off x="14245544" y="2637898"/>
            <a:ext cx="5183505" cy="3108325"/>
            <a:chOff x="14245544" y="2637898"/>
            <a:chExt cx="5183505" cy="3108325"/>
          </a:xfrm>
        </p:grpSpPr>
        <p:pic>
          <p:nvPicPr>
            <p:cNvPr id="5" name="object 5"/>
            <p:cNvPicPr/>
            <p:nvPr/>
          </p:nvPicPr>
          <p:blipFill>
            <a:blip r:embed="rId2" cstate="print"/>
            <a:stretch>
              <a:fillRect/>
            </a:stretch>
          </p:blipFill>
          <p:spPr>
            <a:xfrm>
              <a:off x="14245544" y="2637898"/>
              <a:ext cx="5183487" cy="3107717"/>
            </a:xfrm>
            <a:prstGeom prst="rect">
              <a:avLst/>
            </a:prstGeom>
          </p:spPr>
        </p:pic>
        <p:pic>
          <p:nvPicPr>
            <p:cNvPr id="6" name="object 6"/>
            <p:cNvPicPr/>
            <p:nvPr/>
          </p:nvPicPr>
          <p:blipFill>
            <a:blip r:embed="rId3" cstate="print"/>
            <a:stretch>
              <a:fillRect/>
            </a:stretch>
          </p:blipFill>
          <p:spPr>
            <a:xfrm>
              <a:off x="14474951" y="2867347"/>
              <a:ext cx="4752106" cy="2676358"/>
            </a:xfrm>
            <a:prstGeom prst="rect">
              <a:avLst/>
            </a:prstGeom>
          </p:spPr>
        </p:pic>
        <p:sp>
          <p:nvSpPr>
            <p:cNvPr id="7" name="object 7"/>
            <p:cNvSpPr/>
            <p:nvPr/>
          </p:nvSpPr>
          <p:spPr>
            <a:xfrm>
              <a:off x="14438303" y="2830699"/>
              <a:ext cx="4826000" cy="2750185"/>
            </a:xfrm>
            <a:custGeom>
              <a:avLst/>
              <a:gdLst/>
              <a:ahLst/>
              <a:cxnLst/>
              <a:rect l="l" t="t" r="r" b="b"/>
              <a:pathLst>
                <a:path w="4826000" h="2750185">
                  <a:moveTo>
                    <a:pt x="481765" y="0"/>
                  </a:moveTo>
                  <a:lnTo>
                    <a:pt x="4825402" y="0"/>
                  </a:lnTo>
                  <a:lnTo>
                    <a:pt x="4825402" y="2267889"/>
                  </a:lnTo>
                  <a:lnTo>
                    <a:pt x="4822994" y="2316264"/>
                  </a:lnTo>
                  <a:lnTo>
                    <a:pt x="4815664" y="2364221"/>
                  </a:lnTo>
                  <a:lnTo>
                    <a:pt x="4803728" y="2410502"/>
                  </a:lnTo>
                  <a:lnTo>
                    <a:pt x="4787498" y="2454899"/>
                  </a:lnTo>
                  <a:lnTo>
                    <a:pt x="4767184" y="2497096"/>
                  </a:lnTo>
                  <a:lnTo>
                    <a:pt x="4742996" y="2536886"/>
                  </a:lnTo>
                  <a:lnTo>
                    <a:pt x="4715144" y="2574057"/>
                  </a:lnTo>
                  <a:lnTo>
                    <a:pt x="4684045" y="2608297"/>
                  </a:lnTo>
                  <a:lnTo>
                    <a:pt x="4649806" y="2639396"/>
                  </a:lnTo>
                  <a:lnTo>
                    <a:pt x="4612634" y="2667248"/>
                  </a:lnTo>
                  <a:lnTo>
                    <a:pt x="4572845" y="2691436"/>
                  </a:lnTo>
                  <a:lnTo>
                    <a:pt x="4530647" y="2711749"/>
                  </a:lnTo>
                  <a:lnTo>
                    <a:pt x="4486250" y="2727979"/>
                  </a:lnTo>
                  <a:lnTo>
                    <a:pt x="4439969" y="2739916"/>
                  </a:lnTo>
                  <a:lnTo>
                    <a:pt x="4392012" y="2747246"/>
                  </a:lnTo>
                  <a:lnTo>
                    <a:pt x="4343637" y="2749654"/>
                  </a:lnTo>
                  <a:lnTo>
                    <a:pt x="0" y="2749654"/>
                  </a:lnTo>
                  <a:lnTo>
                    <a:pt x="0" y="481765"/>
                  </a:lnTo>
                  <a:lnTo>
                    <a:pt x="2408" y="433389"/>
                  </a:lnTo>
                  <a:lnTo>
                    <a:pt x="9737" y="385433"/>
                  </a:lnTo>
                  <a:lnTo>
                    <a:pt x="21674" y="339151"/>
                  </a:lnTo>
                  <a:lnTo>
                    <a:pt x="37904" y="294755"/>
                  </a:lnTo>
                  <a:lnTo>
                    <a:pt x="58218" y="252557"/>
                  </a:lnTo>
                  <a:lnTo>
                    <a:pt x="82405" y="212768"/>
                  </a:lnTo>
                  <a:lnTo>
                    <a:pt x="110258" y="175596"/>
                  </a:lnTo>
                  <a:lnTo>
                    <a:pt x="141356" y="141356"/>
                  </a:lnTo>
                  <a:lnTo>
                    <a:pt x="175596" y="110258"/>
                  </a:lnTo>
                  <a:lnTo>
                    <a:pt x="212768" y="82405"/>
                  </a:lnTo>
                  <a:lnTo>
                    <a:pt x="252557" y="58218"/>
                  </a:lnTo>
                  <a:lnTo>
                    <a:pt x="294755" y="37904"/>
                  </a:lnTo>
                  <a:lnTo>
                    <a:pt x="339151" y="21674"/>
                  </a:lnTo>
                  <a:lnTo>
                    <a:pt x="385433" y="9737"/>
                  </a:lnTo>
                  <a:lnTo>
                    <a:pt x="433389" y="2408"/>
                  </a:lnTo>
                  <a:lnTo>
                    <a:pt x="481765" y="0"/>
                  </a:lnTo>
                  <a:close/>
                </a:path>
              </a:pathLst>
            </a:custGeom>
            <a:ln w="73296">
              <a:solidFill>
                <a:srgbClr val="FFFFFF"/>
              </a:solidFill>
            </a:ln>
          </p:spPr>
          <p:txBody>
            <a:bodyPr wrap="square" lIns="0" tIns="0" rIns="0" bIns="0" rtlCol="0"/>
            <a:lstStyle/>
            <a:p>
              <a:endParaRPr/>
            </a:p>
          </p:txBody>
        </p:sp>
      </p:grpSp>
      <p:pic>
        <p:nvPicPr>
          <p:cNvPr id="8" name="object 8"/>
          <p:cNvPicPr/>
          <p:nvPr/>
        </p:nvPicPr>
        <p:blipFill>
          <a:blip r:embed="rId4"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371102"/>
            <a:ext cx="17749520" cy="6287770"/>
          </a:xfrm>
          <a:prstGeom prst="rect">
            <a:avLst/>
          </a:prstGeom>
        </p:spPr>
        <p:txBody>
          <a:bodyPr vert="horz" wrap="square" lIns="0" tIns="184150" rIns="0" bIns="0" rtlCol="0">
            <a:spAutoFit/>
          </a:bodyPr>
          <a:lstStyle/>
          <a:p>
            <a:pPr marL="12700">
              <a:lnSpc>
                <a:spcPct val="100000"/>
              </a:lnSpc>
              <a:spcBef>
                <a:spcPts val="1450"/>
              </a:spcBef>
            </a:pPr>
            <a:r>
              <a:rPr sz="2950" b="1" dirty="0">
                <a:solidFill>
                  <a:srgbClr val="E28B18"/>
                </a:solidFill>
                <a:latin typeface="Arial"/>
                <a:cs typeface="Arial"/>
              </a:rPr>
              <a:t>Βοηθός</a:t>
            </a:r>
            <a:r>
              <a:rPr sz="2950" b="1" spc="-20" dirty="0">
                <a:solidFill>
                  <a:srgbClr val="E28B18"/>
                </a:solidFill>
                <a:latin typeface="Arial"/>
                <a:cs typeface="Arial"/>
              </a:rPr>
              <a:t> </a:t>
            </a:r>
            <a:r>
              <a:rPr sz="2950" b="1" spc="-25" dirty="0">
                <a:solidFill>
                  <a:srgbClr val="E28B18"/>
                </a:solidFill>
                <a:latin typeface="Arial"/>
                <a:cs typeface="Arial"/>
              </a:rPr>
              <a:t>Β’</a:t>
            </a:r>
            <a:endParaRPr sz="2950">
              <a:latin typeface="Arial"/>
              <a:cs typeface="Arial"/>
            </a:endParaRPr>
          </a:p>
          <a:p>
            <a:pPr marL="483234" marR="1612265" indent="-471170">
              <a:lnSpc>
                <a:spcPct val="120700"/>
              </a:lnSpc>
              <a:spcBef>
                <a:spcPts val="1490"/>
              </a:spcBef>
              <a:buSzPct val="120338"/>
              <a:buChar char="•"/>
              <a:tabLst>
                <a:tab pos="483234" algn="l"/>
              </a:tabLst>
            </a:pPr>
            <a:r>
              <a:rPr sz="2950" dirty="0">
                <a:solidFill>
                  <a:srgbClr val="2E7787"/>
                </a:solidFill>
                <a:latin typeface="Arial"/>
                <a:cs typeface="Arial"/>
              </a:rPr>
              <a:t>Δίνει</a:t>
            </a:r>
            <a:r>
              <a:rPr sz="2950" spc="-10" dirty="0">
                <a:solidFill>
                  <a:srgbClr val="2E7787"/>
                </a:solidFill>
                <a:latin typeface="Arial"/>
                <a:cs typeface="Arial"/>
              </a:rPr>
              <a:t> </a:t>
            </a:r>
            <a:r>
              <a:rPr sz="2950" dirty="0">
                <a:solidFill>
                  <a:srgbClr val="2E7787"/>
                </a:solidFill>
                <a:latin typeface="Arial"/>
                <a:cs typeface="Arial"/>
              </a:rPr>
              <a:t>ψηφοδέλτιο/α</a:t>
            </a:r>
            <a:r>
              <a:rPr sz="2950" spc="-40" dirty="0">
                <a:solidFill>
                  <a:srgbClr val="2E7787"/>
                </a:solidFill>
                <a:latin typeface="Arial"/>
                <a:cs typeface="Arial"/>
              </a:rPr>
              <a:t> </a:t>
            </a:r>
            <a:r>
              <a:rPr sz="2950" dirty="0">
                <a:solidFill>
                  <a:srgbClr val="2E7787"/>
                </a:solidFill>
                <a:latin typeface="Arial"/>
                <a:cs typeface="Arial"/>
              </a:rPr>
              <a:t>στον/ην</a:t>
            </a:r>
            <a:r>
              <a:rPr sz="2950" spc="-5" dirty="0">
                <a:solidFill>
                  <a:srgbClr val="2E7787"/>
                </a:solidFill>
                <a:latin typeface="Arial"/>
                <a:cs typeface="Arial"/>
              </a:rPr>
              <a:t> </a:t>
            </a:r>
            <a:r>
              <a:rPr sz="2950" dirty="0">
                <a:solidFill>
                  <a:srgbClr val="2E7787"/>
                </a:solidFill>
                <a:latin typeface="Arial"/>
                <a:cs typeface="Arial"/>
              </a:rPr>
              <a:t>εκλογέα,</a:t>
            </a:r>
            <a:r>
              <a:rPr sz="2950" spc="-10" dirty="0">
                <a:solidFill>
                  <a:srgbClr val="2E7787"/>
                </a:solidFill>
                <a:latin typeface="Arial"/>
                <a:cs typeface="Arial"/>
              </a:rPr>
              <a:t> </a:t>
            </a:r>
            <a:r>
              <a:rPr sz="2950" dirty="0">
                <a:solidFill>
                  <a:srgbClr val="2E7787"/>
                </a:solidFill>
                <a:latin typeface="Arial"/>
                <a:cs typeface="Arial"/>
              </a:rPr>
              <a:t>ανάλογα</a:t>
            </a:r>
            <a:r>
              <a:rPr sz="2950" spc="-5"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τον/ους</a:t>
            </a:r>
            <a:r>
              <a:rPr sz="2950" spc="-10" dirty="0">
                <a:solidFill>
                  <a:srgbClr val="2E7787"/>
                </a:solidFill>
                <a:latin typeface="Arial"/>
                <a:cs typeface="Arial"/>
              </a:rPr>
              <a:t> </a:t>
            </a:r>
            <a:r>
              <a:rPr sz="2950" dirty="0">
                <a:solidFill>
                  <a:srgbClr val="2E7787"/>
                </a:solidFill>
                <a:latin typeface="Arial"/>
                <a:cs typeface="Arial"/>
              </a:rPr>
              <a:t>εκλογικό/ους</a:t>
            </a:r>
            <a:r>
              <a:rPr sz="2950" spc="-20" dirty="0">
                <a:solidFill>
                  <a:srgbClr val="2E7787"/>
                </a:solidFill>
                <a:latin typeface="Arial"/>
                <a:cs typeface="Arial"/>
              </a:rPr>
              <a:t> </a:t>
            </a:r>
            <a:r>
              <a:rPr sz="2950" dirty="0">
                <a:solidFill>
                  <a:srgbClr val="2E7787"/>
                </a:solidFill>
                <a:latin typeface="Arial"/>
                <a:cs typeface="Arial"/>
              </a:rPr>
              <a:t>κατάλογο/ους</a:t>
            </a:r>
            <a:r>
              <a:rPr sz="2950" spc="10" dirty="0">
                <a:solidFill>
                  <a:srgbClr val="2E7787"/>
                </a:solidFill>
                <a:latin typeface="Arial"/>
                <a:cs typeface="Arial"/>
              </a:rPr>
              <a:t> </a:t>
            </a:r>
            <a:r>
              <a:rPr sz="2950" spc="-10" dirty="0">
                <a:solidFill>
                  <a:srgbClr val="2E7787"/>
                </a:solidFill>
                <a:latin typeface="Arial"/>
                <a:cs typeface="Arial"/>
              </a:rPr>
              <a:t>στον/ους </a:t>
            </a:r>
            <a:r>
              <a:rPr sz="2950" dirty="0">
                <a:solidFill>
                  <a:srgbClr val="2E7787"/>
                </a:solidFill>
                <a:latin typeface="Arial"/>
                <a:cs typeface="Arial"/>
              </a:rPr>
              <a:t>οποίο/ους</a:t>
            </a:r>
            <a:r>
              <a:rPr sz="2950" spc="15" dirty="0">
                <a:solidFill>
                  <a:srgbClr val="2E7787"/>
                </a:solidFill>
                <a:latin typeface="Arial"/>
                <a:cs typeface="Arial"/>
              </a:rPr>
              <a:t> </a:t>
            </a:r>
            <a:r>
              <a:rPr sz="2950" dirty="0">
                <a:solidFill>
                  <a:srgbClr val="2E7787"/>
                </a:solidFill>
                <a:latin typeface="Arial"/>
                <a:cs typeface="Arial"/>
              </a:rPr>
              <a:t>είναι</a:t>
            </a:r>
            <a:r>
              <a:rPr sz="2950" spc="20" dirty="0">
                <a:solidFill>
                  <a:srgbClr val="2E7787"/>
                </a:solidFill>
                <a:latin typeface="Arial"/>
                <a:cs typeface="Arial"/>
              </a:rPr>
              <a:t> </a:t>
            </a:r>
            <a:r>
              <a:rPr sz="2950" dirty="0">
                <a:solidFill>
                  <a:srgbClr val="2E7787"/>
                </a:solidFill>
                <a:latin typeface="Arial"/>
                <a:cs typeface="Arial"/>
              </a:rPr>
              <a:t>εγγεγραμμένος,</a:t>
            </a:r>
            <a:r>
              <a:rPr sz="2950" spc="-10" dirty="0">
                <a:solidFill>
                  <a:srgbClr val="2E7787"/>
                </a:solidFill>
                <a:latin typeface="Arial"/>
                <a:cs typeface="Arial"/>
              </a:rPr>
              <a:t> </a:t>
            </a:r>
            <a:r>
              <a:rPr sz="2950" dirty="0">
                <a:solidFill>
                  <a:srgbClr val="2E7787"/>
                </a:solidFill>
                <a:latin typeface="Arial"/>
                <a:cs typeface="Arial"/>
              </a:rPr>
              <a:t>ελέγχοντας</a:t>
            </a:r>
            <a:r>
              <a:rPr sz="2950" spc="25" dirty="0">
                <a:solidFill>
                  <a:srgbClr val="2E7787"/>
                </a:solidFill>
                <a:latin typeface="Arial"/>
                <a:cs typeface="Arial"/>
              </a:rPr>
              <a:t> </a:t>
            </a:r>
            <a:r>
              <a:rPr sz="2950" dirty="0">
                <a:solidFill>
                  <a:srgbClr val="2E7787"/>
                </a:solidFill>
                <a:latin typeface="Arial"/>
                <a:cs typeface="Arial"/>
              </a:rPr>
              <a:t>ότι</a:t>
            </a:r>
            <a:r>
              <a:rPr sz="2950" spc="5" dirty="0">
                <a:solidFill>
                  <a:srgbClr val="2E7787"/>
                </a:solidFill>
                <a:latin typeface="Arial"/>
                <a:cs typeface="Arial"/>
              </a:rPr>
              <a:t> </a:t>
            </a:r>
            <a:r>
              <a:rPr sz="2950" dirty="0">
                <a:solidFill>
                  <a:srgbClr val="2E7787"/>
                </a:solidFill>
                <a:latin typeface="Arial"/>
                <a:cs typeface="Arial"/>
              </a:rPr>
              <a:t>είναι</a:t>
            </a:r>
            <a:r>
              <a:rPr sz="2950" spc="20" dirty="0">
                <a:solidFill>
                  <a:srgbClr val="2E7787"/>
                </a:solidFill>
                <a:latin typeface="Arial"/>
                <a:cs typeface="Arial"/>
              </a:rPr>
              <a:t> </a:t>
            </a:r>
            <a:r>
              <a:rPr sz="2950" spc="-10" dirty="0">
                <a:solidFill>
                  <a:srgbClr val="2E7787"/>
                </a:solidFill>
                <a:latin typeface="Arial"/>
                <a:cs typeface="Arial"/>
              </a:rPr>
              <a:t>σφραγισμένο/α</a:t>
            </a:r>
            <a:endParaRPr sz="2950">
              <a:latin typeface="Arial"/>
              <a:cs typeface="Arial"/>
            </a:endParaRPr>
          </a:p>
          <a:p>
            <a:pPr marL="483234" marR="914400" indent="-471170">
              <a:lnSpc>
                <a:spcPct val="120700"/>
              </a:lnSpc>
              <a:spcBef>
                <a:spcPts val="1485"/>
              </a:spcBef>
              <a:buSzPct val="120338"/>
              <a:buChar char="•"/>
              <a:tabLst>
                <a:tab pos="483234" algn="l"/>
              </a:tabLst>
            </a:pPr>
            <a:r>
              <a:rPr sz="2950" dirty="0">
                <a:solidFill>
                  <a:srgbClr val="2E7787"/>
                </a:solidFill>
                <a:latin typeface="Arial"/>
                <a:cs typeface="Arial"/>
              </a:rPr>
              <a:t>Δίνει</a:t>
            </a:r>
            <a:r>
              <a:rPr sz="2950" spc="-20" dirty="0">
                <a:solidFill>
                  <a:srgbClr val="2E7787"/>
                </a:solidFill>
                <a:latin typeface="Arial"/>
                <a:cs typeface="Arial"/>
              </a:rPr>
              <a:t> </a:t>
            </a:r>
            <a:r>
              <a:rPr sz="2950" dirty="0">
                <a:solidFill>
                  <a:srgbClr val="2E7787"/>
                </a:solidFill>
                <a:latin typeface="Arial"/>
                <a:cs typeface="Arial"/>
              </a:rPr>
              <a:t>στον/ην</a:t>
            </a:r>
            <a:r>
              <a:rPr sz="2950" spc="-10" dirty="0">
                <a:solidFill>
                  <a:srgbClr val="2E7787"/>
                </a:solidFill>
                <a:latin typeface="Arial"/>
                <a:cs typeface="Arial"/>
              </a:rPr>
              <a:t> </a:t>
            </a:r>
            <a:r>
              <a:rPr sz="2950" dirty="0">
                <a:solidFill>
                  <a:srgbClr val="2E7787"/>
                </a:solidFill>
                <a:latin typeface="Arial"/>
                <a:cs typeface="Arial"/>
              </a:rPr>
              <a:t>εκλογέα</a:t>
            </a:r>
            <a:r>
              <a:rPr sz="2950" spc="-10" dirty="0">
                <a:solidFill>
                  <a:srgbClr val="2E7787"/>
                </a:solidFill>
                <a:latin typeface="Arial"/>
                <a:cs typeface="Arial"/>
              </a:rPr>
              <a:t> </a:t>
            </a:r>
            <a:r>
              <a:rPr sz="2950" dirty="0">
                <a:solidFill>
                  <a:srgbClr val="2E7787"/>
                </a:solidFill>
                <a:latin typeface="Arial"/>
                <a:cs typeface="Arial"/>
              </a:rPr>
              <a:t>καρτέλα</a:t>
            </a:r>
            <a:r>
              <a:rPr sz="2950" spc="-15" dirty="0">
                <a:solidFill>
                  <a:srgbClr val="2E7787"/>
                </a:solidFill>
                <a:latin typeface="Arial"/>
                <a:cs typeface="Arial"/>
              </a:rPr>
              <a:t> </a:t>
            </a:r>
            <a:r>
              <a:rPr sz="2950" dirty="0">
                <a:solidFill>
                  <a:srgbClr val="2E7787"/>
                </a:solidFill>
                <a:latin typeface="Arial"/>
                <a:cs typeface="Arial"/>
              </a:rPr>
              <a:t>που</a:t>
            </a:r>
            <a:r>
              <a:rPr sz="2950" spc="-10" dirty="0">
                <a:solidFill>
                  <a:srgbClr val="2E7787"/>
                </a:solidFill>
                <a:latin typeface="Arial"/>
                <a:cs typeface="Arial"/>
              </a:rPr>
              <a:t> </a:t>
            </a:r>
            <a:r>
              <a:rPr sz="2950" dirty="0">
                <a:solidFill>
                  <a:srgbClr val="2E7787"/>
                </a:solidFill>
                <a:latin typeface="Arial"/>
                <a:cs typeface="Arial"/>
              </a:rPr>
              <a:t>αναγράφει</a:t>
            </a:r>
            <a:r>
              <a:rPr sz="2950" spc="15" dirty="0">
                <a:solidFill>
                  <a:srgbClr val="2E7787"/>
                </a:solidFill>
                <a:latin typeface="Arial"/>
                <a:cs typeface="Arial"/>
              </a:rPr>
              <a:t> </a:t>
            </a:r>
            <a:r>
              <a:rPr sz="2950" dirty="0">
                <a:solidFill>
                  <a:srgbClr val="2E7787"/>
                </a:solidFill>
                <a:latin typeface="Arial"/>
                <a:cs typeface="Arial"/>
              </a:rPr>
              <a:t>τον</a:t>
            </a:r>
            <a:r>
              <a:rPr sz="2950" spc="-15" dirty="0">
                <a:solidFill>
                  <a:srgbClr val="2E7787"/>
                </a:solidFill>
                <a:latin typeface="Arial"/>
                <a:cs typeface="Arial"/>
              </a:rPr>
              <a:t> </a:t>
            </a:r>
            <a:r>
              <a:rPr sz="2950" dirty="0">
                <a:solidFill>
                  <a:srgbClr val="2E7787"/>
                </a:solidFill>
                <a:latin typeface="Arial"/>
                <a:cs typeface="Arial"/>
              </a:rPr>
              <a:t>αριθμό</a:t>
            </a:r>
            <a:r>
              <a:rPr sz="2950" spc="-10"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a:t>
            </a:r>
            <a:r>
              <a:rPr sz="2950" dirty="0">
                <a:solidFill>
                  <a:srgbClr val="2E7787"/>
                </a:solidFill>
                <a:latin typeface="Arial"/>
                <a:cs typeface="Arial"/>
              </a:rPr>
              <a:t>ψηφοδελτίων</a:t>
            </a:r>
            <a:r>
              <a:rPr sz="2950" spc="-35" dirty="0">
                <a:solidFill>
                  <a:srgbClr val="2E7787"/>
                </a:solidFill>
                <a:latin typeface="Arial"/>
                <a:cs typeface="Arial"/>
              </a:rPr>
              <a:t> </a:t>
            </a:r>
            <a:r>
              <a:rPr sz="2950" dirty="0">
                <a:solidFill>
                  <a:srgbClr val="2E7787"/>
                </a:solidFill>
                <a:latin typeface="Arial"/>
                <a:cs typeface="Arial"/>
              </a:rPr>
              <a:t>που</a:t>
            </a:r>
            <a:r>
              <a:rPr sz="2950" spc="-10" dirty="0">
                <a:solidFill>
                  <a:srgbClr val="2E7787"/>
                </a:solidFill>
                <a:latin typeface="Arial"/>
                <a:cs typeface="Arial"/>
              </a:rPr>
              <a:t> </a:t>
            </a:r>
            <a:r>
              <a:rPr sz="2950" dirty="0">
                <a:solidFill>
                  <a:srgbClr val="2E7787"/>
                </a:solidFill>
                <a:latin typeface="Arial"/>
                <a:cs typeface="Arial"/>
              </a:rPr>
              <a:t>δόθηκαν</a:t>
            </a:r>
            <a:r>
              <a:rPr sz="2950" spc="-10" dirty="0">
                <a:solidFill>
                  <a:srgbClr val="2E7787"/>
                </a:solidFill>
                <a:latin typeface="Arial"/>
                <a:cs typeface="Arial"/>
              </a:rPr>
              <a:t> στον/ην </a:t>
            </a:r>
            <a:r>
              <a:rPr sz="2950" dirty="0">
                <a:solidFill>
                  <a:srgbClr val="2E7787"/>
                </a:solidFill>
                <a:latin typeface="Arial"/>
                <a:cs typeface="Arial"/>
              </a:rPr>
              <a:t>εκλογέα</a:t>
            </a:r>
            <a:r>
              <a:rPr sz="2950" spc="-80" dirty="0">
                <a:solidFill>
                  <a:srgbClr val="2E7787"/>
                </a:solidFill>
                <a:latin typeface="Arial"/>
                <a:cs typeface="Arial"/>
              </a:rPr>
              <a:t> </a:t>
            </a:r>
            <a:r>
              <a:rPr sz="2650" dirty="0">
                <a:solidFill>
                  <a:srgbClr val="2E7787"/>
                </a:solidFill>
                <a:latin typeface="Arial"/>
                <a:cs typeface="Arial"/>
              </a:rPr>
              <a:t>(μόνο</a:t>
            </a:r>
            <a:r>
              <a:rPr sz="2650" spc="-100" dirty="0">
                <a:solidFill>
                  <a:srgbClr val="2E7787"/>
                </a:solidFill>
                <a:latin typeface="Arial"/>
                <a:cs typeface="Arial"/>
              </a:rPr>
              <a:t> </a:t>
            </a:r>
            <a:r>
              <a:rPr sz="2650" dirty="0">
                <a:solidFill>
                  <a:srgbClr val="2E7787"/>
                </a:solidFill>
                <a:latin typeface="Arial"/>
                <a:cs typeface="Arial"/>
              </a:rPr>
              <a:t>για</a:t>
            </a:r>
            <a:r>
              <a:rPr sz="2650" spc="-75" dirty="0">
                <a:solidFill>
                  <a:srgbClr val="2E7787"/>
                </a:solidFill>
                <a:latin typeface="Arial"/>
                <a:cs typeface="Arial"/>
              </a:rPr>
              <a:t> </a:t>
            </a:r>
            <a:r>
              <a:rPr sz="2650" dirty="0">
                <a:solidFill>
                  <a:srgbClr val="2E7787"/>
                </a:solidFill>
                <a:latin typeface="Arial"/>
                <a:cs typeface="Arial"/>
              </a:rPr>
              <a:t>τα</a:t>
            </a:r>
            <a:r>
              <a:rPr sz="2650" spc="-85" dirty="0">
                <a:solidFill>
                  <a:srgbClr val="2E7787"/>
                </a:solidFill>
                <a:latin typeface="Arial"/>
                <a:cs typeface="Arial"/>
              </a:rPr>
              <a:t> </a:t>
            </a:r>
            <a:r>
              <a:rPr sz="2650" dirty="0">
                <a:solidFill>
                  <a:srgbClr val="2E7787"/>
                </a:solidFill>
                <a:latin typeface="Arial"/>
                <a:cs typeface="Arial"/>
              </a:rPr>
              <a:t>εκλογικά</a:t>
            </a:r>
            <a:r>
              <a:rPr sz="2650" spc="-100" dirty="0">
                <a:solidFill>
                  <a:srgbClr val="2E7787"/>
                </a:solidFill>
                <a:latin typeface="Arial"/>
                <a:cs typeface="Arial"/>
              </a:rPr>
              <a:t> </a:t>
            </a:r>
            <a:r>
              <a:rPr sz="2650" dirty="0">
                <a:solidFill>
                  <a:srgbClr val="2E7787"/>
                </a:solidFill>
                <a:latin typeface="Arial"/>
                <a:cs typeface="Arial"/>
              </a:rPr>
              <a:t>κέντρα</a:t>
            </a:r>
            <a:r>
              <a:rPr sz="2650" spc="-95" dirty="0">
                <a:solidFill>
                  <a:srgbClr val="2E7787"/>
                </a:solidFill>
                <a:latin typeface="Arial"/>
                <a:cs typeface="Arial"/>
              </a:rPr>
              <a:t> </a:t>
            </a:r>
            <a:r>
              <a:rPr sz="2650" dirty="0">
                <a:solidFill>
                  <a:srgbClr val="2E7787"/>
                </a:solidFill>
                <a:latin typeface="Arial"/>
                <a:cs typeface="Arial"/>
              </a:rPr>
              <a:t>των</a:t>
            </a:r>
            <a:r>
              <a:rPr sz="2650" spc="-80" dirty="0">
                <a:solidFill>
                  <a:srgbClr val="2E7787"/>
                </a:solidFill>
                <a:latin typeface="Arial"/>
                <a:cs typeface="Arial"/>
              </a:rPr>
              <a:t> </a:t>
            </a:r>
            <a:r>
              <a:rPr sz="2650" dirty="0">
                <a:solidFill>
                  <a:srgbClr val="2E7787"/>
                </a:solidFill>
                <a:latin typeface="Arial"/>
                <a:cs typeface="Arial"/>
              </a:rPr>
              <a:t>ελεύθερων</a:t>
            </a:r>
            <a:r>
              <a:rPr sz="2650" spc="-95" dirty="0">
                <a:solidFill>
                  <a:srgbClr val="2E7787"/>
                </a:solidFill>
                <a:latin typeface="Arial"/>
                <a:cs typeface="Arial"/>
              </a:rPr>
              <a:t> </a:t>
            </a:r>
            <a:r>
              <a:rPr sz="2650" dirty="0">
                <a:solidFill>
                  <a:srgbClr val="2E7787"/>
                </a:solidFill>
                <a:latin typeface="Arial"/>
                <a:cs typeface="Arial"/>
              </a:rPr>
              <a:t>Δήμων</a:t>
            </a:r>
            <a:r>
              <a:rPr sz="2650" spc="-75" dirty="0">
                <a:solidFill>
                  <a:srgbClr val="2E7787"/>
                </a:solidFill>
                <a:latin typeface="Arial"/>
                <a:cs typeface="Arial"/>
              </a:rPr>
              <a:t> </a:t>
            </a:r>
            <a:r>
              <a:rPr sz="2650" dirty="0">
                <a:solidFill>
                  <a:srgbClr val="2E7787"/>
                </a:solidFill>
                <a:latin typeface="Arial"/>
                <a:cs typeface="Arial"/>
              </a:rPr>
              <a:t>και</a:t>
            </a:r>
            <a:r>
              <a:rPr sz="2650" spc="-80" dirty="0">
                <a:solidFill>
                  <a:srgbClr val="2E7787"/>
                </a:solidFill>
                <a:latin typeface="Arial"/>
                <a:cs typeface="Arial"/>
              </a:rPr>
              <a:t> </a:t>
            </a:r>
            <a:r>
              <a:rPr sz="2650" spc="-10" dirty="0">
                <a:solidFill>
                  <a:srgbClr val="2E7787"/>
                </a:solidFill>
                <a:latin typeface="Arial"/>
                <a:cs typeface="Arial"/>
              </a:rPr>
              <a:t>Κοινοτήτων)</a:t>
            </a:r>
            <a:endParaRPr sz="2650">
              <a:latin typeface="Arial"/>
              <a:cs typeface="Arial"/>
            </a:endParaRPr>
          </a:p>
          <a:p>
            <a:pPr marL="483234" marR="5080" indent="-471170">
              <a:lnSpc>
                <a:spcPct val="120800"/>
              </a:lnSpc>
              <a:spcBef>
                <a:spcPts val="1480"/>
              </a:spcBef>
              <a:buSzPct val="120338"/>
              <a:buChar char="•"/>
              <a:tabLst>
                <a:tab pos="483234" algn="l"/>
              </a:tabLst>
            </a:pPr>
            <a:r>
              <a:rPr sz="2950" dirty="0">
                <a:solidFill>
                  <a:srgbClr val="2E7787"/>
                </a:solidFill>
                <a:latin typeface="Arial"/>
                <a:cs typeface="Arial"/>
              </a:rPr>
              <a:t>Παραλαμβάνει</a:t>
            </a:r>
            <a:r>
              <a:rPr sz="2950" spc="15"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a:t>
            </a:r>
            <a:r>
              <a:rPr sz="2950" dirty="0">
                <a:solidFill>
                  <a:srgbClr val="2E7787"/>
                </a:solidFill>
                <a:latin typeface="Arial"/>
                <a:cs typeface="Arial"/>
              </a:rPr>
              <a:t>καρτέλα</a:t>
            </a:r>
            <a:r>
              <a:rPr sz="2950" spc="-10" dirty="0">
                <a:solidFill>
                  <a:srgbClr val="2E7787"/>
                </a:solidFill>
                <a:latin typeface="Arial"/>
                <a:cs typeface="Arial"/>
              </a:rPr>
              <a:t> </a:t>
            </a:r>
            <a:r>
              <a:rPr sz="2950" dirty="0">
                <a:solidFill>
                  <a:srgbClr val="2E7787"/>
                </a:solidFill>
                <a:latin typeface="Arial"/>
                <a:cs typeface="Arial"/>
              </a:rPr>
              <a:t>όταν</a:t>
            </a:r>
            <a:r>
              <a:rPr sz="2950" spc="-5" dirty="0">
                <a:solidFill>
                  <a:srgbClr val="2E7787"/>
                </a:solidFill>
                <a:latin typeface="Arial"/>
                <a:cs typeface="Arial"/>
              </a:rPr>
              <a:t> </a:t>
            </a:r>
            <a:r>
              <a:rPr sz="2950" dirty="0">
                <a:solidFill>
                  <a:srgbClr val="2E7787"/>
                </a:solidFill>
                <a:latin typeface="Arial"/>
                <a:cs typeface="Arial"/>
              </a:rPr>
              <a:t>ο/η</a:t>
            </a:r>
            <a:r>
              <a:rPr sz="2950" spc="-10" dirty="0">
                <a:solidFill>
                  <a:srgbClr val="2E7787"/>
                </a:solidFill>
                <a:latin typeface="Arial"/>
                <a:cs typeface="Arial"/>
              </a:rPr>
              <a:t> </a:t>
            </a:r>
            <a:r>
              <a:rPr sz="2950" dirty="0">
                <a:solidFill>
                  <a:srgbClr val="2E7787"/>
                </a:solidFill>
                <a:latin typeface="Arial"/>
                <a:cs typeface="Arial"/>
              </a:rPr>
              <a:t>εκλογέας</a:t>
            </a:r>
            <a:r>
              <a:rPr sz="2950" spc="-10" dirty="0">
                <a:solidFill>
                  <a:srgbClr val="2E7787"/>
                </a:solidFill>
                <a:latin typeface="Arial"/>
                <a:cs typeface="Arial"/>
              </a:rPr>
              <a:t> </a:t>
            </a:r>
            <a:r>
              <a:rPr sz="2950" dirty="0">
                <a:solidFill>
                  <a:srgbClr val="2E7787"/>
                </a:solidFill>
                <a:latin typeface="Arial"/>
                <a:cs typeface="Arial"/>
              </a:rPr>
              <a:t>ασκήσει</a:t>
            </a:r>
            <a:r>
              <a:rPr sz="2950" spc="-10"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εκλογικό</a:t>
            </a:r>
            <a:r>
              <a:rPr sz="2950" spc="-20" dirty="0">
                <a:solidFill>
                  <a:srgbClr val="2E7787"/>
                </a:solidFill>
                <a:latin typeface="Arial"/>
                <a:cs typeface="Arial"/>
              </a:rPr>
              <a:t> </a:t>
            </a:r>
            <a:r>
              <a:rPr sz="2950" dirty="0">
                <a:solidFill>
                  <a:srgbClr val="2E7787"/>
                </a:solidFill>
                <a:latin typeface="Arial"/>
                <a:cs typeface="Arial"/>
              </a:rPr>
              <a:t>του/ης</a:t>
            </a:r>
            <a:r>
              <a:rPr sz="2950" spc="-10" dirty="0">
                <a:solidFill>
                  <a:srgbClr val="2E7787"/>
                </a:solidFill>
                <a:latin typeface="Arial"/>
                <a:cs typeface="Arial"/>
              </a:rPr>
              <a:t> </a:t>
            </a:r>
            <a:r>
              <a:rPr sz="2950" dirty="0">
                <a:solidFill>
                  <a:srgbClr val="2E7787"/>
                </a:solidFill>
                <a:latin typeface="Arial"/>
                <a:cs typeface="Arial"/>
              </a:rPr>
              <a:t>δικαίωμα</a:t>
            </a:r>
            <a:r>
              <a:rPr sz="2950" spc="-10" dirty="0">
                <a:solidFill>
                  <a:srgbClr val="2E7787"/>
                </a:solidFill>
                <a:latin typeface="Arial"/>
                <a:cs typeface="Arial"/>
              </a:rPr>
              <a:t> </a:t>
            </a:r>
            <a:r>
              <a:rPr sz="2950" dirty="0">
                <a:solidFill>
                  <a:srgbClr val="2E7787"/>
                </a:solidFill>
                <a:latin typeface="Arial"/>
                <a:cs typeface="Arial"/>
              </a:rPr>
              <a:t>&amp;</a:t>
            </a:r>
            <a:r>
              <a:rPr sz="2950" spc="-5" dirty="0">
                <a:solidFill>
                  <a:srgbClr val="2E7787"/>
                </a:solidFill>
                <a:latin typeface="Arial"/>
                <a:cs typeface="Arial"/>
              </a:rPr>
              <a:t> </a:t>
            </a:r>
            <a:r>
              <a:rPr sz="2950" dirty="0">
                <a:solidFill>
                  <a:srgbClr val="2E7787"/>
                </a:solidFill>
                <a:latin typeface="Arial"/>
                <a:cs typeface="Arial"/>
              </a:rPr>
              <a:t>του/ης</a:t>
            </a:r>
            <a:r>
              <a:rPr sz="2950" spc="-5" dirty="0">
                <a:solidFill>
                  <a:srgbClr val="2E7787"/>
                </a:solidFill>
                <a:latin typeface="Arial"/>
                <a:cs typeface="Arial"/>
              </a:rPr>
              <a:t> </a:t>
            </a:r>
            <a:r>
              <a:rPr sz="2950" spc="-10" dirty="0">
                <a:solidFill>
                  <a:srgbClr val="2E7787"/>
                </a:solidFill>
                <a:latin typeface="Arial"/>
                <a:cs typeface="Arial"/>
              </a:rPr>
              <a:t>επιστρέφει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έγγραφο</a:t>
            </a:r>
            <a:r>
              <a:rPr sz="2950" spc="-10" dirty="0">
                <a:solidFill>
                  <a:srgbClr val="2E7787"/>
                </a:solidFill>
                <a:latin typeface="Arial"/>
                <a:cs typeface="Arial"/>
              </a:rPr>
              <a:t> του/της</a:t>
            </a:r>
            <a:endParaRPr sz="2950">
              <a:latin typeface="Arial"/>
              <a:cs typeface="Arial"/>
            </a:endParaRPr>
          </a:p>
          <a:p>
            <a:pPr>
              <a:lnSpc>
                <a:spcPct val="100000"/>
              </a:lnSpc>
              <a:spcBef>
                <a:spcPts val="1500"/>
              </a:spcBef>
              <a:buClr>
                <a:srgbClr val="2E7787"/>
              </a:buClr>
              <a:buFont typeface="Arial"/>
              <a:buChar char="•"/>
            </a:pPr>
            <a:endParaRPr sz="2950">
              <a:latin typeface="Arial"/>
              <a:cs typeface="Arial"/>
            </a:endParaRPr>
          </a:p>
          <a:p>
            <a:pPr marL="12700">
              <a:lnSpc>
                <a:spcPct val="100000"/>
              </a:lnSpc>
            </a:pPr>
            <a:r>
              <a:rPr sz="2950" b="1" dirty="0">
                <a:solidFill>
                  <a:srgbClr val="E28B18"/>
                </a:solidFill>
                <a:latin typeface="Arial"/>
                <a:cs typeface="Arial"/>
              </a:rPr>
              <a:t>Βοηθός</a:t>
            </a:r>
            <a:r>
              <a:rPr sz="2950" b="1" spc="-20" dirty="0">
                <a:solidFill>
                  <a:srgbClr val="E28B18"/>
                </a:solidFill>
                <a:latin typeface="Arial"/>
                <a:cs typeface="Arial"/>
              </a:rPr>
              <a:t> </a:t>
            </a:r>
            <a:r>
              <a:rPr sz="2950" b="1" spc="-25" dirty="0">
                <a:solidFill>
                  <a:srgbClr val="E28B18"/>
                </a:solidFill>
                <a:latin typeface="Arial"/>
                <a:cs typeface="Arial"/>
              </a:rPr>
              <a:t>Γ’</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Καταγράφει</a:t>
            </a:r>
            <a:r>
              <a:rPr sz="2950" spc="15" dirty="0">
                <a:solidFill>
                  <a:srgbClr val="2E7787"/>
                </a:solidFill>
                <a:latin typeface="Arial"/>
                <a:cs typeface="Arial"/>
              </a:rPr>
              <a:t> </a:t>
            </a:r>
            <a:r>
              <a:rPr sz="2950" dirty="0">
                <a:solidFill>
                  <a:srgbClr val="2E7787"/>
                </a:solidFill>
                <a:latin typeface="Arial"/>
                <a:cs typeface="Arial"/>
              </a:rPr>
              <a:t>τον</a:t>
            </a:r>
            <a:r>
              <a:rPr sz="2950" spc="-15" dirty="0">
                <a:solidFill>
                  <a:srgbClr val="2E7787"/>
                </a:solidFill>
                <a:latin typeface="Arial"/>
                <a:cs typeface="Arial"/>
              </a:rPr>
              <a:t> </a:t>
            </a:r>
            <a:r>
              <a:rPr sz="2950" dirty="0">
                <a:solidFill>
                  <a:srgbClr val="2E7787"/>
                </a:solidFill>
                <a:latin typeface="Arial"/>
                <a:cs typeface="Arial"/>
              </a:rPr>
              <a:t>αριθμό</a:t>
            </a:r>
            <a:r>
              <a:rPr sz="2950" spc="-5" dirty="0">
                <a:solidFill>
                  <a:srgbClr val="2E7787"/>
                </a:solidFill>
                <a:latin typeface="Arial"/>
                <a:cs typeface="Arial"/>
              </a:rPr>
              <a:t> </a:t>
            </a:r>
            <a:r>
              <a:rPr sz="2950" dirty="0">
                <a:solidFill>
                  <a:srgbClr val="2E7787"/>
                </a:solidFill>
                <a:latin typeface="Arial"/>
                <a:cs typeface="Arial"/>
              </a:rPr>
              <a:t>του εγγράφου</a:t>
            </a:r>
            <a:r>
              <a:rPr sz="2950" spc="-5" dirty="0">
                <a:solidFill>
                  <a:srgbClr val="2E7787"/>
                </a:solidFill>
                <a:latin typeface="Arial"/>
                <a:cs typeface="Arial"/>
              </a:rPr>
              <a:t> </a:t>
            </a:r>
            <a:r>
              <a:rPr sz="2950" dirty="0">
                <a:solidFill>
                  <a:srgbClr val="2E7787"/>
                </a:solidFill>
                <a:latin typeface="Arial"/>
                <a:cs typeface="Arial"/>
              </a:rPr>
              <a:t>του/της εκλογέα,</a:t>
            </a:r>
            <a:r>
              <a:rPr sz="2950" spc="-20" dirty="0">
                <a:solidFill>
                  <a:srgbClr val="2E7787"/>
                </a:solidFill>
                <a:latin typeface="Arial"/>
                <a:cs typeface="Arial"/>
              </a:rPr>
              <a:t> </a:t>
            </a:r>
            <a:r>
              <a:rPr sz="2950" dirty="0">
                <a:solidFill>
                  <a:srgbClr val="2E7787"/>
                </a:solidFill>
                <a:latin typeface="Arial"/>
                <a:cs typeface="Arial"/>
              </a:rPr>
              <a:t>για σκοπούς </a:t>
            </a:r>
            <a:r>
              <a:rPr sz="2950" spc="-10" dirty="0">
                <a:solidFill>
                  <a:srgbClr val="2E7787"/>
                </a:solidFill>
                <a:latin typeface="Arial"/>
                <a:cs typeface="Arial"/>
              </a:rPr>
              <a:t>επαλήθευσης</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3151392"/>
            <a:ext cx="17141190" cy="4678045"/>
          </a:xfrm>
          <a:prstGeom prst="rect">
            <a:avLst/>
          </a:prstGeom>
        </p:spPr>
        <p:txBody>
          <a:bodyPr vert="horz" wrap="square" lIns="0" tIns="14604" rIns="0" bIns="0" rtlCol="0">
            <a:spAutoFit/>
          </a:bodyPr>
          <a:lstStyle/>
          <a:p>
            <a:pPr marL="12700">
              <a:lnSpc>
                <a:spcPct val="100000"/>
              </a:lnSpc>
              <a:spcBef>
                <a:spcPts val="114"/>
              </a:spcBef>
            </a:pPr>
            <a:r>
              <a:rPr sz="2950" spc="-10" dirty="0">
                <a:solidFill>
                  <a:srgbClr val="E28B18"/>
                </a:solidFill>
                <a:latin typeface="Arial"/>
                <a:cs typeface="Arial"/>
              </a:rPr>
              <a:t>ΠΡΟΣΟΧΗ!</a:t>
            </a:r>
            <a:endParaRPr sz="2950">
              <a:latin typeface="Arial"/>
              <a:cs typeface="Arial"/>
            </a:endParaRPr>
          </a:p>
          <a:p>
            <a:pPr marL="12700">
              <a:lnSpc>
                <a:spcPct val="100000"/>
              </a:lnSpc>
              <a:spcBef>
                <a:spcPts val="2220"/>
              </a:spcBef>
            </a:pPr>
            <a:r>
              <a:rPr sz="2950" dirty="0">
                <a:solidFill>
                  <a:srgbClr val="2E7787"/>
                </a:solidFill>
                <a:latin typeface="Arial"/>
                <a:cs typeface="Arial"/>
              </a:rPr>
              <a:t>Δεν</a:t>
            </a:r>
            <a:r>
              <a:rPr sz="2950" spc="-20" dirty="0">
                <a:solidFill>
                  <a:srgbClr val="2E7787"/>
                </a:solidFill>
                <a:latin typeface="Arial"/>
                <a:cs typeface="Arial"/>
              </a:rPr>
              <a:t> </a:t>
            </a:r>
            <a:r>
              <a:rPr sz="2950" dirty="0">
                <a:solidFill>
                  <a:srgbClr val="2E7787"/>
                </a:solidFill>
                <a:latin typeface="Arial"/>
                <a:cs typeface="Arial"/>
              </a:rPr>
              <a:t>δίνεται</a:t>
            </a:r>
            <a:r>
              <a:rPr sz="2950" spc="-20" dirty="0">
                <a:solidFill>
                  <a:srgbClr val="2E7787"/>
                </a:solidFill>
                <a:latin typeface="Arial"/>
                <a:cs typeface="Arial"/>
              </a:rPr>
              <a:t> </a:t>
            </a:r>
            <a:r>
              <a:rPr sz="2950" dirty="0">
                <a:solidFill>
                  <a:srgbClr val="2E7787"/>
                </a:solidFill>
                <a:latin typeface="Arial"/>
                <a:cs typeface="Arial"/>
              </a:rPr>
              <a:t>ψηφοδέλτιο</a:t>
            </a:r>
            <a:r>
              <a:rPr sz="2950" spc="-45" dirty="0">
                <a:solidFill>
                  <a:srgbClr val="2E7787"/>
                </a:solidFill>
                <a:latin typeface="Arial"/>
                <a:cs typeface="Arial"/>
              </a:rPr>
              <a:t> </a:t>
            </a:r>
            <a:r>
              <a:rPr sz="2950" dirty="0">
                <a:solidFill>
                  <a:srgbClr val="2E7787"/>
                </a:solidFill>
                <a:latin typeface="Arial"/>
                <a:cs typeface="Arial"/>
              </a:rPr>
              <a:t>σε</a:t>
            </a:r>
            <a:r>
              <a:rPr sz="2950" spc="-10" dirty="0">
                <a:solidFill>
                  <a:srgbClr val="2E7787"/>
                </a:solidFill>
                <a:latin typeface="Arial"/>
                <a:cs typeface="Arial"/>
              </a:rPr>
              <a:t> </a:t>
            </a:r>
            <a:r>
              <a:rPr sz="2950" dirty="0">
                <a:solidFill>
                  <a:srgbClr val="2E7787"/>
                </a:solidFill>
                <a:latin typeface="Arial"/>
                <a:cs typeface="Arial"/>
              </a:rPr>
              <a:t>εκλογέα</a:t>
            </a:r>
            <a:r>
              <a:rPr sz="2950" spc="-10" dirty="0">
                <a:solidFill>
                  <a:srgbClr val="2E7787"/>
                </a:solidFill>
                <a:latin typeface="Arial"/>
                <a:cs typeface="Arial"/>
              </a:rPr>
              <a:t> </a:t>
            </a:r>
            <a:r>
              <a:rPr sz="2950" dirty="0">
                <a:solidFill>
                  <a:srgbClr val="2E7787"/>
                </a:solidFill>
                <a:latin typeface="Arial"/>
                <a:cs typeface="Arial"/>
              </a:rPr>
              <a:t>για</a:t>
            </a:r>
            <a:r>
              <a:rPr sz="2950" spc="-10"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spc="-10" dirty="0">
                <a:solidFill>
                  <a:srgbClr val="2E7787"/>
                </a:solidFill>
                <a:latin typeface="Arial"/>
                <a:cs typeface="Arial"/>
              </a:rPr>
              <a:t>ψηφίσει:</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Πριν</a:t>
            </a:r>
            <a:r>
              <a:rPr sz="2950" spc="-25" dirty="0">
                <a:solidFill>
                  <a:srgbClr val="2E7787"/>
                </a:solidFill>
                <a:latin typeface="Arial"/>
                <a:cs typeface="Arial"/>
              </a:rPr>
              <a:t> </a:t>
            </a:r>
            <a:r>
              <a:rPr sz="2950" dirty="0">
                <a:solidFill>
                  <a:srgbClr val="2E7787"/>
                </a:solidFill>
                <a:latin typeface="Arial"/>
                <a:cs typeface="Arial"/>
              </a:rPr>
              <a:t>εντοπιστεί</a:t>
            </a:r>
            <a:r>
              <a:rPr sz="2950" spc="-15"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όνομα</a:t>
            </a:r>
            <a:r>
              <a:rPr sz="2950" spc="-5" dirty="0">
                <a:solidFill>
                  <a:srgbClr val="2E7787"/>
                </a:solidFill>
                <a:latin typeface="Arial"/>
                <a:cs typeface="Arial"/>
              </a:rPr>
              <a:t> </a:t>
            </a:r>
            <a:r>
              <a:rPr sz="2950" dirty="0">
                <a:solidFill>
                  <a:srgbClr val="2E7787"/>
                </a:solidFill>
                <a:latin typeface="Arial"/>
                <a:cs typeface="Arial"/>
              </a:rPr>
              <a:t>του/της</a:t>
            </a:r>
            <a:r>
              <a:rPr sz="2950" spc="-5" dirty="0">
                <a:solidFill>
                  <a:srgbClr val="2E7787"/>
                </a:solidFill>
                <a:latin typeface="Arial"/>
                <a:cs typeface="Arial"/>
              </a:rPr>
              <a:t> </a:t>
            </a:r>
            <a:r>
              <a:rPr sz="2950" dirty="0">
                <a:solidFill>
                  <a:srgbClr val="2E7787"/>
                </a:solidFill>
                <a:latin typeface="Arial"/>
                <a:cs typeface="Arial"/>
              </a:rPr>
              <a:t>σε</a:t>
            </a:r>
            <a:r>
              <a:rPr sz="2950" spc="-10" dirty="0">
                <a:solidFill>
                  <a:srgbClr val="2E7787"/>
                </a:solidFill>
                <a:latin typeface="Arial"/>
                <a:cs typeface="Arial"/>
              </a:rPr>
              <a:t> </a:t>
            </a:r>
            <a:r>
              <a:rPr sz="2950" dirty="0">
                <a:solidFill>
                  <a:srgbClr val="2E7787"/>
                </a:solidFill>
                <a:latin typeface="Arial"/>
                <a:cs typeface="Arial"/>
              </a:rPr>
              <a:t>εκλογικό</a:t>
            </a:r>
            <a:r>
              <a:rPr sz="2950" spc="-5" dirty="0">
                <a:solidFill>
                  <a:srgbClr val="2E7787"/>
                </a:solidFill>
                <a:latin typeface="Arial"/>
                <a:cs typeface="Arial"/>
              </a:rPr>
              <a:t> </a:t>
            </a:r>
            <a:r>
              <a:rPr sz="2950" spc="-10" dirty="0">
                <a:solidFill>
                  <a:srgbClr val="2E7787"/>
                </a:solidFill>
                <a:latin typeface="Arial"/>
                <a:cs typeface="Arial"/>
              </a:rPr>
              <a:t>κατάλογο</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Πριν</a:t>
            </a:r>
            <a:r>
              <a:rPr sz="2950" spc="-25" dirty="0">
                <a:solidFill>
                  <a:srgbClr val="2E7787"/>
                </a:solidFill>
                <a:latin typeface="Arial"/>
                <a:cs typeface="Arial"/>
              </a:rPr>
              <a:t> </a:t>
            </a:r>
            <a:r>
              <a:rPr sz="2950" dirty="0">
                <a:solidFill>
                  <a:srgbClr val="2E7787"/>
                </a:solidFill>
                <a:latin typeface="Arial"/>
                <a:cs typeface="Arial"/>
              </a:rPr>
              <a:t>ο/η</a:t>
            </a:r>
            <a:r>
              <a:rPr sz="2950" spc="-10" dirty="0">
                <a:solidFill>
                  <a:srgbClr val="2E7787"/>
                </a:solidFill>
                <a:latin typeface="Arial"/>
                <a:cs typeface="Arial"/>
              </a:rPr>
              <a:t> </a:t>
            </a:r>
            <a:r>
              <a:rPr sz="2950" dirty="0">
                <a:solidFill>
                  <a:srgbClr val="2E7787"/>
                </a:solidFill>
                <a:latin typeface="Arial"/>
                <a:cs typeface="Arial"/>
              </a:rPr>
              <a:t>εκλογέας</a:t>
            </a:r>
            <a:r>
              <a:rPr sz="2950" spc="-25" dirty="0">
                <a:solidFill>
                  <a:srgbClr val="2E7787"/>
                </a:solidFill>
                <a:latin typeface="Arial"/>
                <a:cs typeface="Arial"/>
              </a:rPr>
              <a:t> </a:t>
            </a:r>
            <a:r>
              <a:rPr sz="2950" dirty="0">
                <a:solidFill>
                  <a:srgbClr val="2E7787"/>
                </a:solidFill>
                <a:latin typeface="Arial"/>
                <a:cs typeface="Arial"/>
              </a:rPr>
              <a:t>υπογράψει</a:t>
            </a:r>
            <a:r>
              <a:rPr sz="2950" spc="-10" dirty="0">
                <a:solidFill>
                  <a:srgbClr val="2E7787"/>
                </a:solidFill>
                <a:latin typeface="Arial"/>
                <a:cs typeface="Arial"/>
              </a:rPr>
              <a:t> </a:t>
            </a:r>
            <a:r>
              <a:rPr sz="2950" dirty="0">
                <a:solidFill>
                  <a:srgbClr val="2E7787"/>
                </a:solidFill>
                <a:latin typeface="Arial"/>
                <a:cs typeface="Arial"/>
              </a:rPr>
              <a:t>στον/ους</a:t>
            </a:r>
            <a:r>
              <a:rPr sz="2950" spc="5" dirty="0">
                <a:solidFill>
                  <a:srgbClr val="2E7787"/>
                </a:solidFill>
                <a:latin typeface="Arial"/>
                <a:cs typeface="Arial"/>
              </a:rPr>
              <a:t> </a:t>
            </a:r>
            <a:r>
              <a:rPr sz="2950" dirty="0">
                <a:solidFill>
                  <a:srgbClr val="2E7787"/>
                </a:solidFill>
                <a:latin typeface="Arial"/>
                <a:cs typeface="Arial"/>
              </a:rPr>
              <a:t>εκλογικό/ούς</a:t>
            </a:r>
            <a:r>
              <a:rPr sz="2950" spc="-20" dirty="0">
                <a:solidFill>
                  <a:srgbClr val="2E7787"/>
                </a:solidFill>
                <a:latin typeface="Arial"/>
                <a:cs typeface="Arial"/>
              </a:rPr>
              <a:t> </a:t>
            </a:r>
            <a:r>
              <a:rPr sz="2950" dirty="0">
                <a:solidFill>
                  <a:srgbClr val="2E7787"/>
                </a:solidFill>
                <a:latin typeface="Arial"/>
                <a:cs typeface="Arial"/>
              </a:rPr>
              <a:t>κατάλογο/ους,</a:t>
            </a:r>
            <a:r>
              <a:rPr sz="2950" spc="-5" dirty="0">
                <a:solidFill>
                  <a:srgbClr val="2E7787"/>
                </a:solidFill>
                <a:latin typeface="Arial"/>
                <a:cs typeface="Arial"/>
              </a:rPr>
              <a:t> </a:t>
            </a:r>
            <a:r>
              <a:rPr sz="2950" dirty="0">
                <a:solidFill>
                  <a:srgbClr val="2E7787"/>
                </a:solidFill>
                <a:latin typeface="Arial"/>
                <a:cs typeface="Arial"/>
              </a:rPr>
              <a:t>δίπλα</a:t>
            </a:r>
            <a:r>
              <a:rPr sz="2950" spc="-10"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όνομα</a:t>
            </a:r>
            <a:r>
              <a:rPr sz="2950" spc="-10" dirty="0">
                <a:solidFill>
                  <a:srgbClr val="2E7787"/>
                </a:solidFill>
                <a:latin typeface="Arial"/>
                <a:cs typeface="Arial"/>
              </a:rPr>
              <a:t> του/της</a:t>
            </a:r>
            <a:endParaRPr sz="2950">
              <a:latin typeface="Arial"/>
              <a:cs typeface="Arial"/>
            </a:endParaRPr>
          </a:p>
          <a:p>
            <a:pPr>
              <a:lnSpc>
                <a:spcPct val="100000"/>
              </a:lnSpc>
            </a:pPr>
            <a:endParaRPr sz="2950">
              <a:latin typeface="Arial"/>
              <a:cs typeface="Arial"/>
            </a:endParaRPr>
          </a:p>
          <a:p>
            <a:pPr>
              <a:lnSpc>
                <a:spcPct val="100000"/>
              </a:lnSpc>
              <a:spcBef>
                <a:spcPts val="459"/>
              </a:spcBef>
            </a:pPr>
            <a:endParaRPr sz="2950">
              <a:latin typeface="Arial"/>
              <a:cs typeface="Arial"/>
            </a:endParaRPr>
          </a:p>
          <a:p>
            <a:pPr marL="12700" marR="5080">
              <a:lnSpc>
                <a:spcPct val="120700"/>
              </a:lnSpc>
            </a:pPr>
            <a:r>
              <a:rPr sz="2950" dirty="0">
                <a:solidFill>
                  <a:srgbClr val="2E7787"/>
                </a:solidFill>
                <a:latin typeface="Arial"/>
                <a:cs typeface="Arial"/>
              </a:rPr>
              <a:t>Δεν</a:t>
            </a:r>
            <a:r>
              <a:rPr sz="2950" spc="-25" dirty="0">
                <a:solidFill>
                  <a:srgbClr val="2E7787"/>
                </a:solidFill>
                <a:latin typeface="Arial"/>
                <a:cs typeface="Arial"/>
              </a:rPr>
              <a:t> </a:t>
            </a:r>
            <a:r>
              <a:rPr sz="2950" dirty="0">
                <a:solidFill>
                  <a:srgbClr val="2E7787"/>
                </a:solidFill>
                <a:latin typeface="Arial"/>
                <a:cs typeface="Arial"/>
              </a:rPr>
              <a:t>επιτρέπεται</a:t>
            </a:r>
            <a:r>
              <a:rPr sz="2950" spc="-30" dirty="0">
                <a:solidFill>
                  <a:srgbClr val="2E7787"/>
                </a:solidFill>
                <a:latin typeface="Arial"/>
                <a:cs typeface="Arial"/>
              </a:rPr>
              <a:t> </a:t>
            </a:r>
            <a:r>
              <a:rPr sz="2950" dirty="0">
                <a:solidFill>
                  <a:srgbClr val="2E7787"/>
                </a:solidFill>
                <a:latin typeface="Arial"/>
                <a:cs typeface="Arial"/>
              </a:rPr>
              <a:t>σε</a:t>
            </a:r>
            <a:r>
              <a:rPr sz="2950" spc="-10" dirty="0">
                <a:solidFill>
                  <a:srgbClr val="2E7787"/>
                </a:solidFill>
                <a:latin typeface="Arial"/>
                <a:cs typeface="Arial"/>
              </a:rPr>
              <a:t> </a:t>
            </a:r>
            <a:r>
              <a:rPr sz="2950" dirty="0">
                <a:solidFill>
                  <a:srgbClr val="2E7787"/>
                </a:solidFill>
                <a:latin typeface="Arial"/>
                <a:cs typeface="Arial"/>
              </a:rPr>
              <a:t>εκλογέα</a:t>
            </a:r>
            <a:r>
              <a:rPr sz="2950" spc="-10"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αρνηθεί</a:t>
            </a:r>
            <a:r>
              <a:rPr sz="2950" spc="-10"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παραλάβει</a:t>
            </a:r>
            <a:r>
              <a:rPr sz="2950" spc="5" dirty="0">
                <a:solidFill>
                  <a:srgbClr val="2E7787"/>
                </a:solidFill>
                <a:latin typeface="Arial"/>
                <a:cs typeface="Arial"/>
              </a:rPr>
              <a:t> </a:t>
            </a:r>
            <a:r>
              <a:rPr sz="2950" dirty="0">
                <a:solidFill>
                  <a:srgbClr val="2E7787"/>
                </a:solidFill>
                <a:latin typeface="Arial"/>
                <a:cs typeface="Arial"/>
              </a:rPr>
              <a:t>κάποιο</a:t>
            </a:r>
            <a:r>
              <a:rPr sz="2950" spc="-5" dirty="0">
                <a:solidFill>
                  <a:srgbClr val="2E7787"/>
                </a:solidFill>
                <a:latin typeface="Arial"/>
                <a:cs typeface="Arial"/>
              </a:rPr>
              <a:t> </a:t>
            </a:r>
            <a:r>
              <a:rPr sz="2950" dirty="0">
                <a:solidFill>
                  <a:srgbClr val="2E7787"/>
                </a:solidFill>
                <a:latin typeface="Arial"/>
                <a:cs typeface="Arial"/>
              </a:rPr>
              <a:t>ψηφοδέλτιο</a:t>
            </a:r>
            <a:r>
              <a:rPr sz="2950" spc="-45" dirty="0">
                <a:solidFill>
                  <a:srgbClr val="2E7787"/>
                </a:solidFill>
                <a:latin typeface="Arial"/>
                <a:cs typeface="Arial"/>
              </a:rPr>
              <a:t> </a:t>
            </a:r>
            <a:r>
              <a:rPr sz="2950" dirty="0">
                <a:solidFill>
                  <a:srgbClr val="2E7787"/>
                </a:solidFill>
                <a:latin typeface="Arial"/>
                <a:cs typeface="Arial"/>
              </a:rPr>
              <a:t>από</a:t>
            </a:r>
            <a:r>
              <a:rPr sz="2950" spc="-10" dirty="0">
                <a:solidFill>
                  <a:srgbClr val="2E7787"/>
                </a:solidFill>
                <a:latin typeface="Arial"/>
                <a:cs typeface="Arial"/>
              </a:rPr>
              <a:t> </a:t>
            </a:r>
            <a:r>
              <a:rPr sz="2950" dirty="0">
                <a:solidFill>
                  <a:srgbClr val="2E7787"/>
                </a:solidFill>
                <a:latin typeface="Arial"/>
                <a:cs typeface="Arial"/>
              </a:rPr>
              <a:t>εκείνα</a:t>
            </a:r>
            <a:r>
              <a:rPr sz="2950" spc="-10" dirty="0">
                <a:solidFill>
                  <a:srgbClr val="2E7787"/>
                </a:solidFill>
                <a:latin typeface="Arial"/>
                <a:cs typeface="Arial"/>
              </a:rPr>
              <a:t> </a:t>
            </a:r>
            <a:r>
              <a:rPr sz="2950" dirty="0">
                <a:solidFill>
                  <a:srgbClr val="2E7787"/>
                </a:solidFill>
                <a:latin typeface="Arial"/>
                <a:cs typeface="Arial"/>
              </a:rPr>
              <a:t>που</a:t>
            </a:r>
            <a:r>
              <a:rPr sz="2950" spc="-10" dirty="0">
                <a:solidFill>
                  <a:srgbClr val="2E7787"/>
                </a:solidFill>
                <a:latin typeface="Arial"/>
                <a:cs typeface="Arial"/>
              </a:rPr>
              <a:t> αντιστοιχούν </a:t>
            </a:r>
            <a:r>
              <a:rPr sz="2950" dirty="0">
                <a:solidFill>
                  <a:srgbClr val="2E7787"/>
                </a:solidFill>
                <a:latin typeface="Arial"/>
                <a:cs typeface="Arial"/>
              </a:rPr>
              <a:t>στον/ους</a:t>
            </a:r>
            <a:r>
              <a:rPr sz="2950" spc="5" dirty="0">
                <a:solidFill>
                  <a:srgbClr val="2E7787"/>
                </a:solidFill>
                <a:latin typeface="Arial"/>
                <a:cs typeface="Arial"/>
              </a:rPr>
              <a:t> </a:t>
            </a:r>
            <a:r>
              <a:rPr sz="2950" dirty="0">
                <a:solidFill>
                  <a:srgbClr val="2E7787"/>
                </a:solidFill>
                <a:latin typeface="Arial"/>
                <a:cs typeface="Arial"/>
              </a:rPr>
              <a:t>εκλογικό/ους</a:t>
            </a:r>
            <a:r>
              <a:rPr sz="2950" spc="-15" dirty="0">
                <a:solidFill>
                  <a:srgbClr val="2E7787"/>
                </a:solidFill>
                <a:latin typeface="Arial"/>
                <a:cs typeface="Arial"/>
              </a:rPr>
              <a:t> </a:t>
            </a:r>
            <a:r>
              <a:rPr sz="2950" dirty="0">
                <a:solidFill>
                  <a:srgbClr val="2E7787"/>
                </a:solidFill>
                <a:latin typeface="Arial"/>
                <a:cs typeface="Arial"/>
              </a:rPr>
              <a:t>κατάλογο/ους</a:t>
            </a:r>
            <a:r>
              <a:rPr sz="2950" spc="10"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είναι</a:t>
            </a:r>
            <a:r>
              <a:rPr sz="2950" spc="-5" dirty="0">
                <a:solidFill>
                  <a:srgbClr val="2E7787"/>
                </a:solidFill>
                <a:latin typeface="Arial"/>
                <a:cs typeface="Arial"/>
              </a:rPr>
              <a:t> </a:t>
            </a:r>
            <a:r>
              <a:rPr sz="2950" spc="-10" dirty="0">
                <a:solidFill>
                  <a:srgbClr val="2E7787"/>
                </a:solidFill>
                <a:latin typeface="Arial"/>
                <a:cs typeface="Arial"/>
              </a:rPr>
              <a:t>εγγεγραμμένος/η</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7368357" y="8537142"/>
            <a:ext cx="12944920" cy="2758173"/>
          </a:xfrm>
          <a:prstGeom prst="rect">
            <a:avLst/>
          </a:prstGeom>
          <a:ln w="12700">
            <a:miter lim="400000"/>
            <a:headEnd/>
            <a:tailEnd/>
          </a:ln>
        </p:spPr>
      </p:pic>
      <p:sp>
        <p:nvSpPr>
          <p:cNvPr id="5" name="ΥΠΟΥΡΓΕΙΟ ΑΜΥΝΑΣ">
            <a:extLst>
              <a:ext uri="{FF2B5EF4-FFF2-40B4-BE49-F238E27FC236}">
                <a16:creationId xmlns:a16="http://schemas.microsoft.com/office/drawing/2014/main" id="{84D4383D-5C12-DEE7-6768-92FB3DD8388D}"/>
              </a:ext>
            </a:extLst>
          </p:cNvPr>
          <p:cNvSpPr txBox="1">
            <a:spLocks noGrp="1" noRot="1" noMove="1" noResize="1" noEditPoints="1" noAdjustHandles="1" noChangeArrowheads="1" noChangeShapeType="1"/>
          </p:cNvSpPr>
          <p:nvPr/>
        </p:nvSpPr>
        <p:spPr>
          <a:xfrm>
            <a:off x="9289481" y="9879152"/>
            <a:ext cx="7916583" cy="1061657"/>
          </a:xfrm>
          <a:prstGeom prst="rect">
            <a:avLst/>
          </a:prstGeom>
          <a:ln w="12700">
            <a:miter lim="400000"/>
          </a:ln>
        </p:spPr>
        <p:txBody>
          <a:bodyPr lIns="41867" tIns="41867" rIns="41867" bIns="41867"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061" b="1" dirty="0"/>
              <a:t>ΥΠΟΥΡΓΕΙΟ ΕΣΩΤΕΡΙΚΩΝ</a:t>
            </a:r>
          </a:p>
        </p:txBody>
      </p:sp>
      <p:sp>
        <p:nvSpPr>
          <p:cNvPr id="9" name="Subtitle here">
            <a:extLst>
              <a:ext uri="{FF2B5EF4-FFF2-40B4-BE49-F238E27FC236}">
                <a16:creationId xmlns:a16="http://schemas.microsoft.com/office/drawing/2014/main" id="{48335444-F712-DFD5-A813-9982553A8908}"/>
              </a:ext>
            </a:extLst>
          </p:cNvPr>
          <p:cNvSpPr txBox="1"/>
          <p:nvPr/>
        </p:nvSpPr>
        <p:spPr>
          <a:xfrm>
            <a:off x="1082495" y="3437152"/>
            <a:ext cx="8969555" cy="4255600"/>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71202" indent="-471202">
              <a:lnSpc>
                <a:spcPct val="120000"/>
              </a:lnSpc>
              <a:spcBef>
                <a:spcPts val="1484"/>
              </a:spcBef>
              <a:buClr>
                <a:srgbClr val="2F7788"/>
              </a:buClr>
              <a:buSzPct val="120000"/>
              <a:buFont typeface="Arial" panose="020B0604020202020204" pitchFamily="34" charset="0"/>
              <a:buChar char="•"/>
            </a:pPr>
            <a:r>
              <a:rPr lang="el-GR" sz="2968" i="0" spc="0" dirty="0">
                <a:solidFill>
                  <a:srgbClr val="2F7788"/>
                </a:solidFill>
                <a:latin typeface="Arial" panose="020B0604020202020204" pitchFamily="34" charset="0"/>
                <a:ea typeface="+mn-ea"/>
                <a:cs typeface="Arial" panose="020B0604020202020204" pitchFamily="34" charset="0"/>
              </a:rPr>
              <a:t>Τα ψηφοδέλτια δίνονται ταυτόχρονα στους εκλογείς</a:t>
            </a:r>
          </a:p>
          <a:p>
            <a:pPr marL="471202" indent="-471202">
              <a:lnSpc>
                <a:spcPct val="120000"/>
              </a:lnSpc>
              <a:spcBef>
                <a:spcPts val="1484"/>
              </a:spcBef>
              <a:buClr>
                <a:srgbClr val="2F7788"/>
              </a:buClr>
              <a:buSzPct val="120000"/>
              <a:buFont typeface="Arial" panose="020B0604020202020204" pitchFamily="34" charset="0"/>
              <a:buChar char="•"/>
            </a:pPr>
            <a:r>
              <a:rPr lang="el-GR" sz="2968" i="0" spc="0" dirty="0">
                <a:solidFill>
                  <a:srgbClr val="2F7788"/>
                </a:solidFill>
                <a:latin typeface="Arial" panose="020B0604020202020204" pitchFamily="34" charset="0"/>
                <a:ea typeface="+mn-ea"/>
                <a:cs typeface="Arial" panose="020B0604020202020204" pitchFamily="34" charset="0"/>
              </a:rPr>
              <a:t>Προς διευκόλυνση των εκλογέων, τα ψηφοδέλτια δίνονται με σειρά, από το μεγαλύτερο προς το μικρότερο, με το μεγαλύτερο σε μέγεθος από κάτω </a:t>
            </a:r>
          </a:p>
          <a:p>
            <a:pPr>
              <a:lnSpc>
                <a:spcPct val="120000"/>
              </a:lnSpc>
              <a:spcBef>
                <a:spcPts val="1484"/>
              </a:spcBef>
              <a:buClr>
                <a:srgbClr val="2F7788"/>
              </a:buClr>
              <a:buSzPct val="120000"/>
            </a:pPr>
            <a:endParaRPr lang="el-GR" sz="2968" b="1" i="0" dirty="0">
              <a:solidFill>
                <a:srgbClr val="E38C19"/>
              </a:solidFill>
              <a:latin typeface="Arial" panose="020B0604020202020204" pitchFamily="34" charset="0"/>
              <a:cs typeface="Arial" panose="020B0604020202020204" pitchFamily="34" charset="0"/>
            </a:endParaRPr>
          </a:p>
        </p:txBody>
      </p:sp>
      <p:sp>
        <p:nvSpPr>
          <p:cNvPr id="13" name="Subtitle here">
            <a:extLst>
              <a:ext uri="{FF2B5EF4-FFF2-40B4-BE49-F238E27FC236}">
                <a16:creationId xmlns:a16="http://schemas.microsoft.com/office/drawing/2014/main" id="{FD6FBBAE-01C0-D684-DAF5-460B7F0FCC15}"/>
              </a:ext>
            </a:extLst>
          </p:cNvPr>
          <p:cNvSpPr txBox="1"/>
          <p:nvPr/>
        </p:nvSpPr>
        <p:spPr>
          <a:xfrm>
            <a:off x="877351" y="1598664"/>
            <a:ext cx="12410202" cy="592097"/>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3298" b="1" i="0" dirty="0">
                <a:latin typeface="Arial" panose="020B0604020202020204" pitchFamily="34" charset="0"/>
                <a:cs typeface="Arial" panose="020B0604020202020204" pitchFamily="34" charset="0"/>
              </a:rPr>
              <a:t>Διαδικασία ψηφοφορίας</a:t>
            </a:r>
          </a:p>
        </p:txBody>
      </p:sp>
      <p:pic>
        <p:nvPicPr>
          <p:cNvPr id="2" name="Picture 1">
            <a:extLst>
              <a:ext uri="{FF2B5EF4-FFF2-40B4-BE49-F238E27FC236}">
                <a16:creationId xmlns:a16="http://schemas.microsoft.com/office/drawing/2014/main" id="{38615C95-9D97-1F6F-E14D-FD8F8515F8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081" y="13171"/>
            <a:ext cx="2797929" cy="1881541"/>
          </a:xfrm>
          <a:prstGeom prst="rect">
            <a:avLst/>
          </a:prstGeom>
        </p:spPr>
      </p:pic>
      <p:pic>
        <p:nvPicPr>
          <p:cNvPr id="16" name="Graphic 15" descr="Pyramid with levels">
            <a:extLst>
              <a:ext uri="{FF2B5EF4-FFF2-40B4-BE49-F238E27FC236}">
                <a16:creationId xmlns:a16="http://schemas.microsoft.com/office/drawing/2014/main" id="{933DD7DE-3BC8-2212-3F02-081ABDEE32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1204922" y="2177460"/>
            <a:ext cx="5688677" cy="5688677"/>
          </a:xfrm>
          <a:prstGeom prst="rect">
            <a:avLst/>
          </a:prstGeom>
        </p:spPr>
      </p:pic>
    </p:spTree>
    <p:extLst>
      <p:ext uri="{BB962C8B-B14F-4D97-AF65-F5344CB8AC3E}">
        <p14:creationId xmlns:p14="http://schemas.microsoft.com/office/powerpoint/2010/main" val="1015082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64E75D-2CF9-1713-A800-B709E9D5B9F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52596" y="2384515"/>
            <a:ext cx="12410202" cy="8556293"/>
          </a:xfrm>
          <a:prstGeom prst="rect">
            <a:avLst/>
          </a:prstGeom>
        </p:spPr>
      </p:pic>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4"/>
          <a:stretch>
            <a:fillRect/>
          </a:stretch>
        </p:blipFill>
        <p:spPr>
          <a:xfrm>
            <a:off x="7368357" y="8537142"/>
            <a:ext cx="12944920" cy="2758173"/>
          </a:xfrm>
          <a:prstGeom prst="rect">
            <a:avLst/>
          </a:prstGeom>
          <a:ln w="12700">
            <a:miter lim="400000"/>
            <a:headEnd/>
            <a:tailEnd/>
          </a:ln>
        </p:spPr>
      </p:pic>
      <p:sp>
        <p:nvSpPr>
          <p:cNvPr id="5" name="ΥΠΟΥΡΓΕΙΟ ΑΜΥΝΑΣ">
            <a:extLst>
              <a:ext uri="{FF2B5EF4-FFF2-40B4-BE49-F238E27FC236}">
                <a16:creationId xmlns:a16="http://schemas.microsoft.com/office/drawing/2014/main" id="{84D4383D-5C12-DEE7-6768-92FB3DD8388D}"/>
              </a:ext>
            </a:extLst>
          </p:cNvPr>
          <p:cNvSpPr txBox="1">
            <a:spLocks noGrp="1" noRot="1" noMove="1" noResize="1" noEditPoints="1" noAdjustHandles="1" noChangeArrowheads="1" noChangeShapeType="1"/>
          </p:cNvSpPr>
          <p:nvPr/>
        </p:nvSpPr>
        <p:spPr>
          <a:xfrm>
            <a:off x="9289481" y="9879152"/>
            <a:ext cx="7916583" cy="1061657"/>
          </a:xfrm>
          <a:prstGeom prst="rect">
            <a:avLst/>
          </a:prstGeom>
          <a:ln w="12700">
            <a:miter lim="400000"/>
          </a:ln>
        </p:spPr>
        <p:txBody>
          <a:bodyPr lIns="41867" tIns="41867" rIns="41867" bIns="41867"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061" b="1" dirty="0"/>
              <a:t>ΥΠΟΥΡΓΕΙΟ ΕΣΩΤΕΡΙΚΩΝ</a:t>
            </a:r>
          </a:p>
        </p:txBody>
      </p:sp>
      <p:sp>
        <p:nvSpPr>
          <p:cNvPr id="13" name="Subtitle here">
            <a:extLst>
              <a:ext uri="{FF2B5EF4-FFF2-40B4-BE49-F238E27FC236}">
                <a16:creationId xmlns:a16="http://schemas.microsoft.com/office/drawing/2014/main" id="{FD6FBBAE-01C0-D684-DAF5-460B7F0FCC15}"/>
              </a:ext>
            </a:extLst>
          </p:cNvPr>
          <p:cNvSpPr txBox="1"/>
          <p:nvPr/>
        </p:nvSpPr>
        <p:spPr>
          <a:xfrm>
            <a:off x="877352" y="1598663"/>
            <a:ext cx="7697352" cy="592097"/>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3298" b="1" i="0" dirty="0">
                <a:latin typeface="Arial" panose="020B0604020202020204" pitchFamily="34" charset="0"/>
                <a:cs typeface="Arial" panose="020B0604020202020204" pitchFamily="34" charset="0"/>
              </a:rPr>
              <a:t>Πίνακας καταγραφής ταυτοτήτων</a:t>
            </a:r>
          </a:p>
        </p:txBody>
      </p:sp>
      <p:pic>
        <p:nvPicPr>
          <p:cNvPr id="2" name="Picture 1">
            <a:extLst>
              <a:ext uri="{FF2B5EF4-FFF2-40B4-BE49-F238E27FC236}">
                <a16:creationId xmlns:a16="http://schemas.microsoft.com/office/drawing/2014/main" id="{38615C95-9D97-1F6F-E14D-FD8F8515F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081" y="13171"/>
            <a:ext cx="2797929" cy="1881541"/>
          </a:xfrm>
          <a:prstGeom prst="rect">
            <a:avLst/>
          </a:prstGeom>
        </p:spPr>
      </p:pic>
      <p:sp>
        <p:nvSpPr>
          <p:cNvPr id="8" name="Speech Bubble: Rectangle with Corners Rounded 7">
            <a:extLst>
              <a:ext uri="{FF2B5EF4-FFF2-40B4-BE49-F238E27FC236}">
                <a16:creationId xmlns:a16="http://schemas.microsoft.com/office/drawing/2014/main" id="{A2E5D21A-2851-19A4-4739-FC562670CBEC}"/>
              </a:ext>
            </a:extLst>
          </p:cNvPr>
          <p:cNvSpPr/>
          <p:nvPr/>
        </p:nvSpPr>
        <p:spPr>
          <a:xfrm>
            <a:off x="1033082" y="3124832"/>
            <a:ext cx="2830986" cy="4446495"/>
          </a:xfrm>
          <a:prstGeom prst="wedgeRoundRectCallout">
            <a:avLst>
              <a:gd name="adj1" fmla="val 61776"/>
              <a:gd name="adj2" fmla="val -23481"/>
              <a:gd name="adj3" fmla="val 16667"/>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l-GR" sz="2309" b="1" dirty="0"/>
              <a:t>Καταγράφονται οι εκλογείς που λαμβάνουν όλα τα ψηφοδέλτια (Κύπριοι και Κοινοτικοί που ψηφίζουν για Εκλογές Τοπικής Αυτοδιοίκησης και Ευρωεκλογές)</a:t>
            </a:r>
          </a:p>
        </p:txBody>
      </p:sp>
      <p:sp>
        <p:nvSpPr>
          <p:cNvPr id="10" name="Speech Bubble: Rectangle with Corners Rounded 9">
            <a:extLst>
              <a:ext uri="{FF2B5EF4-FFF2-40B4-BE49-F238E27FC236}">
                <a16:creationId xmlns:a16="http://schemas.microsoft.com/office/drawing/2014/main" id="{CE061188-1875-BA2A-2961-D8E447F4B087}"/>
              </a:ext>
            </a:extLst>
          </p:cNvPr>
          <p:cNvSpPr/>
          <p:nvPr/>
        </p:nvSpPr>
        <p:spPr>
          <a:xfrm>
            <a:off x="16545641" y="2895491"/>
            <a:ext cx="2640441" cy="3089981"/>
          </a:xfrm>
          <a:prstGeom prst="wedgeRoundRectCallout">
            <a:avLst>
              <a:gd name="adj1" fmla="val -61050"/>
              <a:gd name="adj2" fmla="val -22443"/>
              <a:gd name="adj3" fmla="val 16667"/>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l-GR" sz="2309" b="1" dirty="0"/>
              <a:t>Καταγράφονται οι Κοινοτικοί που ψηφίζουν μόνο για Ευρωεκλογές (1 ψηφοδέλτιο)</a:t>
            </a:r>
          </a:p>
        </p:txBody>
      </p:sp>
      <p:sp>
        <p:nvSpPr>
          <p:cNvPr id="11" name="Speech Bubble: Rectangle with Corners Rounded 10">
            <a:extLst>
              <a:ext uri="{FF2B5EF4-FFF2-40B4-BE49-F238E27FC236}">
                <a16:creationId xmlns:a16="http://schemas.microsoft.com/office/drawing/2014/main" id="{B62CD27F-A5BA-EF54-2DEA-62347AC2FA14}"/>
              </a:ext>
            </a:extLst>
          </p:cNvPr>
          <p:cNvSpPr/>
          <p:nvPr/>
        </p:nvSpPr>
        <p:spPr>
          <a:xfrm>
            <a:off x="8842203" y="368542"/>
            <a:ext cx="3835690" cy="1822218"/>
          </a:xfrm>
          <a:prstGeom prst="wedgeRoundRectCallout">
            <a:avLst>
              <a:gd name="adj1" fmla="val -21376"/>
              <a:gd name="adj2" fmla="val 72743"/>
              <a:gd name="adj3" fmla="val 16667"/>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l-GR" sz="2309" b="1" dirty="0"/>
              <a:t>Καταγράφονται οι Κοινοτικοί που ψηφίζουν μόνο για Εκλογές Τοπικής Αυτοδιοίκησης </a:t>
            </a:r>
          </a:p>
        </p:txBody>
      </p:sp>
    </p:spTree>
    <p:extLst>
      <p:ext uri="{BB962C8B-B14F-4D97-AF65-F5344CB8AC3E}">
        <p14:creationId xmlns:p14="http://schemas.microsoft.com/office/powerpoint/2010/main" val="414820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3174008"/>
            <a:ext cx="11973560" cy="4466590"/>
          </a:xfrm>
          <a:prstGeom prst="rect">
            <a:avLst/>
          </a:prstGeom>
        </p:spPr>
        <p:txBody>
          <a:bodyPr vert="horz" wrap="square" lIns="0" tIns="14604" rIns="0" bIns="0" rtlCol="0">
            <a:spAutoFit/>
          </a:bodyPr>
          <a:lstStyle/>
          <a:p>
            <a:pPr marL="12700">
              <a:lnSpc>
                <a:spcPct val="100000"/>
              </a:lnSpc>
              <a:spcBef>
                <a:spcPts val="114"/>
              </a:spcBef>
            </a:pPr>
            <a:r>
              <a:rPr sz="2950" spc="-10" dirty="0">
                <a:solidFill>
                  <a:srgbClr val="E28B18"/>
                </a:solidFill>
                <a:latin typeface="Arial"/>
                <a:cs typeface="Arial"/>
              </a:rPr>
              <a:t>ΠΡΟΣΟΧΗ!</a:t>
            </a:r>
            <a:endParaRPr sz="2950">
              <a:latin typeface="Arial"/>
              <a:cs typeface="Arial"/>
            </a:endParaRPr>
          </a:p>
          <a:p>
            <a:pPr marL="12700" marR="5080">
              <a:lnSpc>
                <a:spcPct val="120700"/>
              </a:lnSpc>
              <a:spcBef>
                <a:spcPts val="1490"/>
              </a:spcBef>
            </a:pPr>
            <a:r>
              <a:rPr sz="2950" dirty="0">
                <a:solidFill>
                  <a:srgbClr val="2E7787"/>
                </a:solidFill>
                <a:latin typeface="Arial"/>
                <a:cs typeface="Arial"/>
              </a:rPr>
              <a:t>Οι</a:t>
            </a:r>
            <a:r>
              <a:rPr sz="2950" spc="-10" dirty="0">
                <a:solidFill>
                  <a:srgbClr val="2E7787"/>
                </a:solidFill>
                <a:latin typeface="Arial"/>
                <a:cs typeface="Arial"/>
              </a:rPr>
              <a:t> </a:t>
            </a:r>
            <a:r>
              <a:rPr sz="2950" dirty="0">
                <a:solidFill>
                  <a:srgbClr val="2E7787"/>
                </a:solidFill>
                <a:latin typeface="Arial"/>
                <a:cs typeface="Arial"/>
              </a:rPr>
              <a:t>Τ/Κ</a:t>
            </a:r>
            <a:r>
              <a:rPr sz="2950" spc="-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είναι</a:t>
            </a:r>
            <a:r>
              <a:rPr sz="2950" spc="-5" dirty="0">
                <a:solidFill>
                  <a:srgbClr val="2E7787"/>
                </a:solidFill>
                <a:latin typeface="Arial"/>
                <a:cs typeface="Arial"/>
              </a:rPr>
              <a:t> </a:t>
            </a:r>
            <a:r>
              <a:rPr sz="2950" dirty="0">
                <a:solidFill>
                  <a:srgbClr val="2E7787"/>
                </a:solidFill>
                <a:latin typeface="Arial"/>
                <a:cs typeface="Arial"/>
              </a:rPr>
              <a:t>εγγεγραμμένοι</a:t>
            </a:r>
            <a:r>
              <a:rPr sz="2950" spc="-20" dirty="0">
                <a:solidFill>
                  <a:srgbClr val="2E7787"/>
                </a:solidFill>
                <a:latin typeface="Arial"/>
                <a:cs typeface="Arial"/>
              </a:rPr>
              <a:t> </a:t>
            </a:r>
            <a:r>
              <a:rPr sz="2950" dirty="0">
                <a:solidFill>
                  <a:srgbClr val="2E7787"/>
                </a:solidFill>
                <a:latin typeface="Arial"/>
                <a:cs typeface="Arial"/>
              </a:rPr>
              <a:t>στον</a:t>
            </a:r>
            <a:r>
              <a:rPr sz="2950" spc="-5" dirty="0">
                <a:solidFill>
                  <a:srgbClr val="2E7787"/>
                </a:solidFill>
                <a:latin typeface="Arial"/>
                <a:cs typeface="Arial"/>
              </a:rPr>
              <a:t> </a:t>
            </a:r>
            <a:r>
              <a:rPr sz="2950" dirty="0">
                <a:solidFill>
                  <a:srgbClr val="2E7787"/>
                </a:solidFill>
                <a:latin typeface="Arial"/>
                <a:cs typeface="Arial"/>
              </a:rPr>
              <a:t>ειδικό</a:t>
            </a:r>
            <a:r>
              <a:rPr sz="2950" spc="-30" dirty="0">
                <a:solidFill>
                  <a:srgbClr val="2E7787"/>
                </a:solidFill>
                <a:latin typeface="Arial"/>
                <a:cs typeface="Arial"/>
              </a:rPr>
              <a:t> </a:t>
            </a:r>
            <a:r>
              <a:rPr sz="2950" dirty="0">
                <a:solidFill>
                  <a:srgbClr val="2E7787"/>
                </a:solidFill>
                <a:latin typeface="Arial"/>
                <a:cs typeface="Arial"/>
              </a:rPr>
              <a:t>εκλογικό</a:t>
            </a:r>
            <a:r>
              <a:rPr sz="2950" spc="-20" dirty="0">
                <a:solidFill>
                  <a:srgbClr val="2E7787"/>
                </a:solidFill>
                <a:latin typeface="Arial"/>
                <a:cs typeface="Arial"/>
              </a:rPr>
              <a:t> </a:t>
            </a:r>
            <a:r>
              <a:rPr sz="2950" dirty="0">
                <a:solidFill>
                  <a:srgbClr val="2E7787"/>
                </a:solidFill>
                <a:latin typeface="Arial"/>
                <a:cs typeface="Arial"/>
              </a:rPr>
              <a:t>κατάλογο</a:t>
            </a:r>
            <a:r>
              <a:rPr sz="2950" spc="-5" dirty="0">
                <a:solidFill>
                  <a:srgbClr val="2E7787"/>
                </a:solidFill>
                <a:latin typeface="Arial"/>
                <a:cs typeface="Arial"/>
              </a:rPr>
              <a:t> </a:t>
            </a:r>
            <a:r>
              <a:rPr sz="2950" spc="-25" dirty="0">
                <a:solidFill>
                  <a:srgbClr val="2E7787"/>
                </a:solidFill>
                <a:latin typeface="Arial"/>
                <a:cs typeface="Arial"/>
              </a:rPr>
              <a:t>των </a:t>
            </a:r>
            <a:r>
              <a:rPr sz="2950" dirty="0">
                <a:solidFill>
                  <a:srgbClr val="2E7787"/>
                </a:solidFill>
                <a:latin typeface="Arial"/>
                <a:cs typeface="Arial"/>
              </a:rPr>
              <a:t>Εκλογών</a:t>
            </a:r>
            <a:r>
              <a:rPr sz="2950" spc="-5" dirty="0">
                <a:solidFill>
                  <a:srgbClr val="2E7787"/>
                </a:solidFill>
                <a:latin typeface="Arial"/>
                <a:cs typeface="Arial"/>
              </a:rPr>
              <a:t> </a:t>
            </a:r>
            <a:r>
              <a:rPr sz="2950" dirty="0">
                <a:solidFill>
                  <a:srgbClr val="2E7787"/>
                </a:solidFill>
                <a:latin typeface="Arial"/>
                <a:cs typeface="Arial"/>
              </a:rPr>
              <a:t>Μελών</a:t>
            </a:r>
            <a:r>
              <a:rPr sz="2950" spc="-10"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Ευρωπαϊκού</a:t>
            </a:r>
            <a:r>
              <a:rPr sz="2950" spc="10" dirty="0">
                <a:solidFill>
                  <a:srgbClr val="2E7787"/>
                </a:solidFill>
                <a:latin typeface="Arial"/>
                <a:cs typeface="Arial"/>
              </a:rPr>
              <a:t> </a:t>
            </a:r>
            <a:r>
              <a:rPr sz="2950" dirty="0">
                <a:solidFill>
                  <a:srgbClr val="2E7787"/>
                </a:solidFill>
                <a:latin typeface="Arial"/>
                <a:cs typeface="Arial"/>
              </a:rPr>
              <a:t>Κοινοβουλίου</a:t>
            </a:r>
            <a:r>
              <a:rPr sz="2950" spc="-5" dirty="0">
                <a:solidFill>
                  <a:srgbClr val="2E7787"/>
                </a:solidFill>
                <a:latin typeface="Arial"/>
                <a:cs typeface="Arial"/>
              </a:rPr>
              <a:t> </a:t>
            </a:r>
            <a:r>
              <a:rPr sz="2950" dirty="0">
                <a:solidFill>
                  <a:srgbClr val="2E7787"/>
                </a:solidFill>
                <a:latin typeface="Arial"/>
                <a:cs typeface="Arial"/>
              </a:rPr>
              <a:t>και</a:t>
            </a:r>
            <a:r>
              <a:rPr sz="2950" spc="10" dirty="0">
                <a:solidFill>
                  <a:srgbClr val="2E7787"/>
                </a:solidFill>
                <a:latin typeface="Arial"/>
                <a:cs typeface="Arial"/>
              </a:rPr>
              <a:t> </a:t>
            </a:r>
            <a:r>
              <a:rPr sz="2950" dirty="0">
                <a:solidFill>
                  <a:srgbClr val="2E7787"/>
                </a:solidFill>
                <a:latin typeface="Arial"/>
                <a:cs typeface="Arial"/>
              </a:rPr>
              <a:t>ψηφίζουν</a:t>
            </a:r>
            <a:r>
              <a:rPr sz="2950" spc="-5" dirty="0">
                <a:solidFill>
                  <a:srgbClr val="2E7787"/>
                </a:solidFill>
                <a:latin typeface="Arial"/>
                <a:cs typeface="Arial"/>
              </a:rPr>
              <a:t> </a:t>
            </a:r>
            <a:r>
              <a:rPr sz="2950" spc="-25" dirty="0">
                <a:solidFill>
                  <a:srgbClr val="2E7787"/>
                </a:solidFill>
                <a:latin typeface="Arial"/>
                <a:cs typeface="Arial"/>
              </a:rPr>
              <a:t>στα </a:t>
            </a:r>
            <a:r>
              <a:rPr sz="2950" dirty="0">
                <a:solidFill>
                  <a:srgbClr val="2E7787"/>
                </a:solidFill>
                <a:latin typeface="Arial"/>
                <a:cs typeface="Arial"/>
              </a:rPr>
              <a:t>ειδικά</a:t>
            </a:r>
            <a:r>
              <a:rPr sz="2950" spc="-5" dirty="0">
                <a:solidFill>
                  <a:srgbClr val="2E7787"/>
                </a:solidFill>
                <a:latin typeface="Arial"/>
                <a:cs typeface="Arial"/>
              </a:rPr>
              <a:t> </a:t>
            </a:r>
            <a:r>
              <a:rPr sz="2950" dirty="0">
                <a:solidFill>
                  <a:srgbClr val="2E7787"/>
                </a:solidFill>
                <a:latin typeface="Arial"/>
                <a:cs typeface="Arial"/>
              </a:rPr>
              <a:t>εκλογικά</a:t>
            </a:r>
            <a:r>
              <a:rPr sz="2950" spc="-5" dirty="0">
                <a:solidFill>
                  <a:srgbClr val="2E7787"/>
                </a:solidFill>
                <a:latin typeface="Arial"/>
                <a:cs typeface="Arial"/>
              </a:rPr>
              <a:t> </a:t>
            </a:r>
            <a:r>
              <a:rPr sz="2950" dirty="0">
                <a:solidFill>
                  <a:srgbClr val="2E7787"/>
                </a:solidFill>
                <a:latin typeface="Arial"/>
                <a:cs typeface="Arial"/>
              </a:rPr>
              <a:t>κέντρα</a:t>
            </a:r>
            <a:r>
              <a:rPr sz="2950" spc="-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Τ/Κ</a:t>
            </a:r>
            <a:r>
              <a:rPr sz="2950" spc="-5" dirty="0">
                <a:solidFill>
                  <a:srgbClr val="2E7787"/>
                </a:solidFill>
                <a:latin typeface="Arial"/>
                <a:cs typeface="Arial"/>
              </a:rPr>
              <a:t> </a:t>
            </a:r>
            <a:r>
              <a:rPr sz="2950" dirty="0">
                <a:solidFill>
                  <a:srgbClr val="2E7787"/>
                </a:solidFill>
                <a:latin typeface="Arial"/>
                <a:cs typeface="Arial"/>
              </a:rPr>
              <a:t>στην</a:t>
            </a:r>
            <a:r>
              <a:rPr sz="2950" spc="-5" dirty="0">
                <a:solidFill>
                  <a:srgbClr val="2E7787"/>
                </a:solidFill>
                <a:latin typeface="Arial"/>
                <a:cs typeface="Arial"/>
              </a:rPr>
              <a:t> </a:t>
            </a:r>
            <a:r>
              <a:rPr sz="2950" dirty="0">
                <a:solidFill>
                  <a:srgbClr val="2E7787"/>
                </a:solidFill>
                <a:latin typeface="Arial"/>
                <a:cs typeface="Arial"/>
              </a:rPr>
              <a:t>Κύπρο ή</a:t>
            </a:r>
            <a:r>
              <a:rPr sz="2950" spc="-5" dirty="0">
                <a:solidFill>
                  <a:srgbClr val="2E7787"/>
                </a:solidFill>
                <a:latin typeface="Arial"/>
                <a:cs typeface="Arial"/>
              </a:rPr>
              <a:t> </a:t>
            </a:r>
            <a:r>
              <a:rPr sz="2950" dirty="0">
                <a:solidFill>
                  <a:srgbClr val="2E7787"/>
                </a:solidFill>
                <a:latin typeface="Arial"/>
                <a:cs typeface="Arial"/>
              </a:rPr>
              <a:t>στα</a:t>
            </a:r>
            <a:r>
              <a:rPr sz="2950" spc="5" dirty="0">
                <a:solidFill>
                  <a:srgbClr val="2E7787"/>
                </a:solidFill>
                <a:latin typeface="Arial"/>
                <a:cs typeface="Arial"/>
              </a:rPr>
              <a:t> </a:t>
            </a:r>
            <a:r>
              <a:rPr sz="2950" dirty="0">
                <a:solidFill>
                  <a:srgbClr val="2E7787"/>
                </a:solidFill>
                <a:latin typeface="Arial"/>
                <a:cs typeface="Arial"/>
              </a:rPr>
              <a:t>εκλογικά</a:t>
            </a:r>
            <a:r>
              <a:rPr sz="2950" spc="-5" dirty="0">
                <a:solidFill>
                  <a:srgbClr val="2E7787"/>
                </a:solidFill>
                <a:latin typeface="Arial"/>
                <a:cs typeface="Arial"/>
              </a:rPr>
              <a:t> </a:t>
            </a:r>
            <a:r>
              <a:rPr sz="2950" dirty="0">
                <a:solidFill>
                  <a:srgbClr val="2E7787"/>
                </a:solidFill>
                <a:latin typeface="Arial"/>
                <a:cs typeface="Arial"/>
              </a:rPr>
              <a:t>κέντρα</a:t>
            </a:r>
            <a:r>
              <a:rPr sz="2950" spc="-5" dirty="0">
                <a:solidFill>
                  <a:srgbClr val="2E7787"/>
                </a:solidFill>
                <a:latin typeface="Arial"/>
                <a:cs typeface="Arial"/>
              </a:rPr>
              <a:t> </a:t>
            </a:r>
            <a:r>
              <a:rPr sz="2950" spc="-25" dirty="0">
                <a:solidFill>
                  <a:srgbClr val="2E7787"/>
                </a:solidFill>
                <a:latin typeface="Arial"/>
                <a:cs typeface="Arial"/>
              </a:rPr>
              <a:t>του </a:t>
            </a:r>
            <a:r>
              <a:rPr sz="2950" dirty="0">
                <a:solidFill>
                  <a:srgbClr val="2E7787"/>
                </a:solidFill>
                <a:latin typeface="Arial"/>
                <a:cs typeface="Arial"/>
              </a:rPr>
              <a:t>εξωτερικού,</a:t>
            </a:r>
            <a:r>
              <a:rPr sz="2950" spc="-10" dirty="0">
                <a:solidFill>
                  <a:srgbClr val="2E7787"/>
                </a:solidFill>
                <a:latin typeface="Arial"/>
                <a:cs typeface="Arial"/>
              </a:rPr>
              <a:t> </a:t>
            </a:r>
            <a:r>
              <a:rPr sz="2950" dirty="0">
                <a:solidFill>
                  <a:srgbClr val="2E7787"/>
                </a:solidFill>
                <a:latin typeface="Arial"/>
                <a:cs typeface="Arial"/>
              </a:rPr>
              <a:t>πριν</a:t>
            </a:r>
            <a:r>
              <a:rPr sz="2950" spc="-10" dirty="0">
                <a:solidFill>
                  <a:srgbClr val="2E7787"/>
                </a:solidFill>
                <a:latin typeface="Arial"/>
                <a:cs typeface="Arial"/>
              </a:rPr>
              <a:t> </a:t>
            </a:r>
            <a:r>
              <a:rPr sz="2950" dirty="0">
                <a:solidFill>
                  <a:srgbClr val="2E7787"/>
                </a:solidFill>
                <a:latin typeface="Arial"/>
                <a:cs typeface="Arial"/>
              </a:rPr>
              <a:t>τους</a:t>
            </a:r>
            <a:r>
              <a:rPr sz="2950" spc="-10" dirty="0">
                <a:solidFill>
                  <a:srgbClr val="2E7787"/>
                </a:solidFill>
                <a:latin typeface="Arial"/>
                <a:cs typeface="Arial"/>
              </a:rPr>
              <a:t> </a:t>
            </a:r>
            <a:r>
              <a:rPr sz="2950" dirty="0">
                <a:solidFill>
                  <a:srgbClr val="2E7787"/>
                </a:solidFill>
                <a:latin typeface="Arial"/>
                <a:cs typeface="Arial"/>
              </a:rPr>
              <a:t>δοθεί</a:t>
            </a:r>
            <a:r>
              <a:rPr sz="2950" spc="-25" dirty="0">
                <a:solidFill>
                  <a:srgbClr val="2E7787"/>
                </a:solidFill>
                <a:latin typeface="Arial"/>
                <a:cs typeface="Arial"/>
              </a:rPr>
              <a:t> </a:t>
            </a:r>
            <a:r>
              <a:rPr sz="2950" dirty="0">
                <a:solidFill>
                  <a:srgbClr val="2E7787"/>
                </a:solidFill>
                <a:latin typeface="Arial"/>
                <a:cs typeface="Arial"/>
              </a:rPr>
              <a:t>ψηφοδέλτιο</a:t>
            </a:r>
            <a:r>
              <a:rPr sz="2950" spc="-45" dirty="0">
                <a:solidFill>
                  <a:srgbClr val="2E7787"/>
                </a:solidFill>
                <a:latin typeface="Arial"/>
                <a:cs typeface="Arial"/>
              </a:rPr>
              <a:t> </a:t>
            </a:r>
            <a:r>
              <a:rPr sz="2950" dirty="0">
                <a:solidFill>
                  <a:srgbClr val="2E7787"/>
                </a:solidFill>
                <a:latin typeface="Arial"/>
                <a:cs typeface="Arial"/>
              </a:rPr>
              <a:t>για</a:t>
            </a:r>
            <a:r>
              <a:rPr sz="2950" spc="-10"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ψηφίσουν,</a:t>
            </a:r>
            <a:r>
              <a:rPr sz="2950" spc="-15" dirty="0">
                <a:solidFill>
                  <a:srgbClr val="2E7787"/>
                </a:solidFill>
                <a:latin typeface="Arial"/>
                <a:cs typeface="Arial"/>
              </a:rPr>
              <a:t> </a:t>
            </a:r>
            <a:r>
              <a:rPr sz="2950" dirty="0">
                <a:solidFill>
                  <a:srgbClr val="2E7787"/>
                </a:solidFill>
                <a:latin typeface="Arial"/>
                <a:cs typeface="Arial"/>
              </a:rPr>
              <a:t>θα</a:t>
            </a:r>
            <a:r>
              <a:rPr sz="2950" spc="-20" dirty="0">
                <a:solidFill>
                  <a:srgbClr val="2E7787"/>
                </a:solidFill>
                <a:latin typeface="Arial"/>
                <a:cs typeface="Arial"/>
              </a:rPr>
              <a:t> </a:t>
            </a:r>
            <a:r>
              <a:rPr sz="2950" dirty="0">
                <a:solidFill>
                  <a:srgbClr val="2E7787"/>
                </a:solidFill>
                <a:latin typeface="Arial"/>
                <a:cs typeface="Arial"/>
              </a:rPr>
              <a:t>πρέπει</a:t>
            </a:r>
            <a:r>
              <a:rPr sz="2950" spc="-5" dirty="0">
                <a:solidFill>
                  <a:srgbClr val="2E7787"/>
                </a:solidFill>
                <a:latin typeface="Arial"/>
                <a:cs typeface="Arial"/>
              </a:rPr>
              <a:t> </a:t>
            </a:r>
            <a:r>
              <a:rPr sz="2950" spc="-25" dirty="0">
                <a:solidFill>
                  <a:srgbClr val="2E7787"/>
                </a:solidFill>
                <a:latin typeface="Arial"/>
                <a:cs typeface="Arial"/>
              </a:rPr>
              <a:t>να </a:t>
            </a:r>
            <a:r>
              <a:rPr sz="2950" dirty="0">
                <a:solidFill>
                  <a:srgbClr val="2E7787"/>
                </a:solidFill>
                <a:latin typeface="Arial"/>
                <a:cs typeface="Arial"/>
              </a:rPr>
              <a:t>υποβάλουν</a:t>
            </a:r>
            <a:r>
              <a:rPr sz="2950" spc="15" dirty="0">
                <a:solidFill>
                  <a:srgbClr val="2E7787"/>
                </a:solidFill>
                <a:latin typeface="Arial"/>
                <a:cs typeface="Arial"/>
              </a:rPr>
              <a:t> </a:t>
            </a:r>
            <a:r>
              <a:rPr sz="2950" dirty="0">
                <a:solidFill>
                  <a:srgbClr val="2E7787"/>
                </a:solidFill>
                <a:latin typeface="Arial"/>
                <a:cs typeface="Arial"/>
              </a:rPr>
              <a:t>υπεύθυνη δήλωση</a:t>
            </a:r>
            <a:r>
              <a:rPr sz="2950" spc="-5" dirty="0">
                <a:solidFill>
                  <a:srgbClr val="2E7787"/>
                </a:solidFill>
                <a:latin typeface="Arial"/>
                <a:cs typeface="Arial"/>
              </a:rPr>
              <a:t> </a:t>
            </a:r>
            <a:r>
              <a:rPr sz="2950" dirty="0">
                <a:solidFill>
                  <a:srgbClr val="2E7787"/>
                </a:solidFill>
                <a:latin typeface="Arial"/>
                <a:cs typeface="Arial"/>
              </a:rPr>
              <a:t>στην οποία</a:t>
            </a:r>
            <a:r>
              <a:rPr sz="2950" spc="-5" dirty="0">
                <a:solidFill>
                  <a:srgbClr val="2E7787"/>
                </a:solidFill>
                <a:latin typeface="Arial"/>
                <a:cs typeface="Arial"/>
              </a:rPr>
              <a:t> </a:t>
            </a:r>
            <a:r>
              <a:rPr sz="2950" dirty="0">
                <a:solidFill>
                  <a:srgbClr val="2E7787"/>
                </a:solidFill>
                <a:latin typeface="Arial"/>
                <a:cs typeface="Arial"/>
              </a:rPr>
              <a:t>καταγράφεται</a:t>
            </a:r>
            <a:r>
              <a:rPr sz="2950" spc="15" dirty="0">
                <a:solidFill>
                  <a:srgbClr val="2E7787"/>
                </a:solidFill>
                <a:latin typeface="Arial"/>
                <a:cs typeface="Arial"/>
              </a:rPr>
              <a:t> </a:t>
            </a:r>
            <a:r>
              <a:rPr sz="2950" dirty="0">
                <a:solidFill>
                  <a:srgbClr val="2E7787"/>
                </a:solidFill>
                <a:latin typeface="Arial"/>
                <a:cs typeface="Arial"/>
              </a:rPr>
              <a:t>η </a:t>
            </a:r>
            <a:r>
              <a:rPr sz="2950" spc="-10" dirty="0">
                <a:solidFill>
                  <a:srgbClr val="2E7787"/>
                </a:solidFill>
                <a:latin typeface="Arial"/>
                <a:cs typeface="Arial"/>
              </a:rPr>
              <a:t>διεύθυνση</a:t>
            </a:r>
            <a:endParaRPr sz="2950">
              <a:latin typeface="Arial"/>
              <a:cs typeface="Arial"/>
            </a:endParaRPr>
          </a:p>
          <a:p>
            <a:pPr marL="12700" marR="1750060">
              <a:lnSpc>
                <a:spcPct val="120700"/>
              </a:lnSpc>
            </a:pPr>
            <a:r>
              <a:rPr sz="2950" dirty="0">
                <a:solidFill>
                  <a:srgbClr val="2E7787"/>
                </a:solidFill>
                <a:latin typeface="Arial"/>
                <a:cs typeface="Arial"/>
              </a:rPr>
              <a:t>συνήθους</a:t>
            </a:r>
            <a:r>
              <a:rPr sz="2950" spc="-5" dirty="0">
                <a:solidFill>
                  <a:srgbClr val="2E7787"/>
                </a:solidFill>
                <a:latin typeface="Arial"/>
                <a:cs typeface="Arial"/>
              </a:rPr>
              <a:t> </a:t>
            </a:r>
            <a:r>
              <a:rPr sz="2950" dirty="0">
                <a:solidFill>
                  <a:srgbClr val="2E7787"/>
                </a:solidFill>
                <a:latin typeface="Arial"/>
                <a:cs typeface="Arial"/>
              </a:rPr>
              <a:t>διαμονής</a:t>
            </a:r>
            <a:r>
              <a:rPr sz="2950" spc="5" dirty="0">
                <a:solidFill>
                  <a:srgbClr val="2E7787"/>
                </a:solidFill>
                <a:latin typeface="Arial"/>
                <a:cs typeface="Arial"/>
              </a:rPr>
              <a:t> </a:t>
            </a:r>
            <a:r>
              <a:rPr sz="2950" dirty="0">
                <a:solidFill>
                  <a:srgbClr val="2E7787"/>
                </a:solidFill>
                <a:latin typeface="Arial"/>
                <a:cs typeface="Arial"/>
              </a:rPr>
              <a:t>τους</a:t>
            </a:r>
            <a:r>
              <a:rPr sz="2950" spc="5" dirty="0">
                <a:solidFill>
                  <a:srgbClr val="2E7787"/>
                </a:solidFill>
                <a:latin typeface="Arial"/>
                <a:cs typeface="Arial"/>
              </a:rPr>
              <a:t> </a:t>
            </a:r>
            <a:r>
              <a:rPr sz="2950" dirty="0">
                <a:solidFill>
                  <a:srgbClr val="2E7787"/>
                </a:solidFill>
                <a:latin typeface="Arial"/>
                <a:cs typeface="Arial"/>
              </a:rPr>
              <a:t>στις</a:t>
            </a:r>
            <a:r>
              <a:rPr sz="2950" spc="-10" dirty="0">
                <a:solidFill>
                  <a:srgbClr val="2E7787"/>
                </a:solidFill>
                <a:latin typeface="Arial"/>
                <a:cs typeface="Arial"/>
              </a:rPr>
              <a:t> </a:t>
            </a:r>
            <a:r>
              <a:rPr sz="2950" dirty="0">
                <a:solidFill>
                  <a:srgbClr val="2E7787"/>
                </a:solidFill>
                <a:latin typeface="Arial"/>
                <a:cs typeface="Arial"/>
              </a:rPr>
              <a:t>περιοχές</a:t>
            </a:r>
            <a:r>
              <a:rPr sz="2950" spc="-1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Κυβέρνηση </a:t>
            </a:r>
            <a:r>
              <a:rPr sz="2950" spc="-25" dirty="0">
                <a:solidFill>
                  <a:srgbClr val="2E7787"/>
                </a:solidFill>
                <a:latin typeface="Arial"/>
                <a:cs typeface="Arial"/>
              </a:rPr>
              <a:t>της </a:t>
            </a:r>
            <a:r>
              <a:rPr sz="2950" dirty="0">
                <a:solidFill>
                  <a:srgbClr val="2E7787"/>
                </a:solidFill>
                <a:latin typeface="Arial"/>
                <a:cs typeface="Arial"/>
              </a:rPr>
              <a:t>Κυπριακής</a:t>
            </a:r>
            <a:r>
              <a:rPr sz="2950" spc="-25" dirty="0">
                <a:solidFill>
                  <a:srgbClr val="2E7787"/>
                </a:solidFill>
                <a:latin typeface="Arial"/>
                <a:cs typeface="Arial"/>
              </a:rPr>
              <a:t> </a:t>
            </a:r>
            <a:r>
              <a:rPr sz="2950" dirty="0">
                <a:solidFill>
                  <a:srgbClr val="2E7787"/>
                </a:solidFill>
                <a:latin typeface="Arial"/>
                <a:cs typeface="Arial"/>
              </a:rPr>
              <a:t>Δημοκρατίας</a:t>
            </a:r>
            <a:r>
              <a:rPr sz="2950" spc="-20" dirty="0">
                <a:solidFill>
                  <a:srgbClr val="2E7787"/>
                </a:solidFill>
                <a:latin typeface="Arial"/>
                <a:cs typeface="Arial"/>
              </a:rPr>
              <a:t> </a:t>
            </a:r>
            <a:r>
              <a:rPr sz="2950" dirty="0">
                <a:solidFill>
                  <a:srgbClr val="2E7787"/>
                </a:solidFill>
                <a:latin typeface="Arial"/>
                <a:cs typeface="Arial"/>
              </a:rPr>
              <a:t>δεν</a:t>
            </a:r>
            <a:r>
              <a:rPr sz="2950" spc="-20" dirty="0">
                <a:solidFill>
                  <a:srgbClr val="2E7787"/>
                </a:solidFill>
                <a:latin typeface="Arial"/>
                <a:cs typeface="Arial"/>
              </a:rPr>
              <a:t> </a:t>
            </a:r>
            <a:r>
              <a:rPr sz="2950" dirty="0">
                <a:solidFill>
                  <a:srgbClr val="2E7787"/>
                </a:solidFill>
                <a:latin typeface="Arial"/>
                <a:cs typeface="Arial"/>
              </a:rPr>
              <a:t>ασκεί</a:t>
            </a:r>
            <a:r>
              <a:rPr sz="2950" spc="-15" dirty="0">
                <a:solidFill>
                  <a:srgbClr val="2E7787"/>
                </a:solidFill>
                <a:latin typeface="Arial"/>
                <a:cs typeface="Arial"/>
              </a:rPr>
              <a:t> </a:t>
            </a:r>
            <a:r>
              <a:rPr sz="2950" dirty="0">
                <a:solidFill>
                  <a:srgbClr val="2E7787"/>
                </a:solidFill>
                <a:latin typeface="Arial"/>
                <a:cs typeface="Arial"/>
              </a:rPr>
              <a:t>αποτελεσματικό</a:t>
            </a:r>
            <a:r>
              <a:rPr sz="2950" spc="-15" dirty="0">
                <a:solidFill>
                  <a:srgbClr val="2E7787"/>
                </a:solidFill>
                <a:latin typeface="Arial"/>
                <a:cs typeface="Arial"/>
              </a:rPr>
              <a:t> </a:t>
            </a:r>
            <a:r>
              <a:rPr sz="2950" spc="-10" dirty="0">
                <a:solidFill>
                  <a:srgbClr val="2E7787"/>
                </a:solidFill>
                <a:latin typeface="Arial"/>
                <a:cs typeface="Arial"/>
              </a:rPr>
              <a:t>έλεγχο</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grpSp>
        <p:nvGrpSpPr>
          <p:cNvPr id="4" name="object 4"/>
          <p:cNvGrpSpPr/>
          <p:nvPr/>
        </p:nvGrpSpPr>
        <p:grpSpPr>
          <a:xfrm>
            <a:off x="13058499" y="965875"/>
            <a:ext cx="6205855" cy="8456295"/>
            <a:chOff x="13058499" y="965875"/>
            <a:chExt cx="6205855" cy="8456295"/>
          </a:xfrm>
        </p:grpSpPr>
        <p:pic>
          <p:nvPicPr>
            <p:cNvPr id="5" name="object 5"/>
            <p:cNvPicPr/>
            <p:nvPr/>
          </p:nvPicPr>
          <p:blipFill>
            <a:blip r:embed="rId2" cstate="print"/>
            <a:stretch>
              <a:fillRect/>
            </a:stretch>
          </p:blipFill>
          <p:spPr>
            <a:xfrm>
              <a:off x="13058499" y="965875"/>
              <a:ext cx="6205473" cy="8455891"/>
            </a:xfrm>
            <a:prstGeom prst="rect">
              <a:avLst/>
            </a:prstGeom>
          </p:spPr>
        </p:pic>
        <p:pic>
          <p:nvPicPr>
            <p:cNvPr id="6" name="object 6"/>
            <p:cNvPicPr/>
            <p:nvPr/>
          </p:nvPicPr>
          <p:blipFill>
            <a:blip r:embed="rId3" cstate="print"/>
            <a:stretch>
              <a:fillRect/>
            </a:stretch>
          </p:blipFill>
          <p:spPr>
            <a:xfrm>
              <a:off x="13287553" y="1194937"/>
              <a:ext cx="5774902" cy="8025305"/>
            </a:xfrm>
            <a:prstGeom prst="rect">
              <a:avLst/>
            </a:prstGeom>
          </p:spPr>
        </p:pic>
        <p:sp>
          <p:nvSpPr>
            <p:cNvPr id="7" name="object 7"/>
            <p:cNvSpPr/>
            <p:nvPr/>
          </p:nvSpPr>
          <p:spPr>
            <a:xfrm>
              <a:off x="13250905" y="1158289"/>
              <a:ext cx="5848350" cy="8098790"/>
            </a:xfrm>
            <a:custGeom>
              <a:avLst/>
              <a:gdLst/>
              <a:ahLst/>
              <a:cxnLst/>
              <a:rect l="l" t="t" r="r" b="b"/>
              <a:pathLst>
                <a:path w="5848350" h="8098790">
                  <a:moveTo>
                    <a:pt x="998713" y="0"/>
                  </a:moveTo>
                  <a:lnTo>
                    <a:pt x="5848198" y="0"/>
                  </a:lnTo>
                  <a:lnTo>
                    <a:pt x="5848198" y="7099888"/>
                  </a:lnTo>
                  <a:lnTo>
                    <a:pt x="5846942" y="7150881"/>
                  </a:lnTo>
                  <a:lnTo>
                    <a:pt x="5843068" y="7201560"/>
                  </a:lnTo>
                  <a:lnTo>
                    <a:pt x="5836680" y="7251611"/>
                  </a:lnTo>
                  <a:lnTo>
                    <a:pt x="5827885" y="7300824"/>
                  </a:lnTo>
                  <a:lnTo>
                    <a:pt x="5816786" y="7349095"/>
                  </a:lnTo>
                  <a:lnTo>
                    <a:pt x="5803278" y="7396528"/>
                  </a:lnTo>
                  <a:lnTo>
                    <a:pt x="5787572" y="7443019"/>
                  </a:lnTo>
                  <a:lnTo>
                    <a:pt x="5769667" y="7488358"/>
                  </a:lnTo>
                  <a:lnTo>
                    <a:pt x="5749667" y="7532650"/>
                  </a:lnTo>
                  <a:lnTo>
                    <a:pt x="5727364" y="7576104"/>
                  </a:lnTo>
                  <a:lnTo>
                    <a:pt x="5677523" y="7658091"/>
                  </a:lnTo>
                  <a:lnTo>
                    <a:pt x="5620038" y="7735052"/>
                  </a:lnTo>
                  <a:lnTo>
                    <a:pt x="5555537" y="7805940"/>
                  </a:lnTo>
                  <a:lnTo>
                    <a:pt x="5484649" y="7870440"/>
                  </a:lnTo>
                  <a:lnTo>
                    <a:pt x="5407688" y="7928030"/>
                  </a:lnTo>
                  <a:lnTo>
                    <a:pt x="5325701" y="7977767"/>
                  </a:lnTo>
                  <a:lnTo>
                    <a:pt x="5282247" y="8000070"/>
                  </a:lnTo>
                  <a:lnTo>
                    <a:pt x="5237955" y="8020069"/>
                  </a:lnTo>
                  <a:lnTo>
                    <a:pt x="5192616" y="8037975"/>
                  </a:lnTo>
                  <a:lnTo>
                    <a:pt x="5146126" y="8053681"/>
                  </a:lnTo>
                  <a:lnTo>
                    <a:pt x="5098692" y="8067188"/>
                  </a:lnTo>
                  <a:lnTo>
                    <a:pt x="5050422" y="8078288"/>
                  </a:lnTo>
                  <a:lnTo>
                    <a:pt x="5001208" y="8087083"/>
                  </a:lnTo>
                  <a:lnTo>
                    <a:pt x="4951158" y="8093470"/>
                  </a:lnTo>
                  <a:lnTo>
                    <a:pt x="4900479" y="8097345"/>
                  </a:lnTo>
                  <a:lnTo>
                    <a:pt x="4849485" y="8098601"/>
                  </a:lnTo>
                  <a:lnTo>
                    <a:pt x="0" y="8098601"/>
                  </a:lnTo>
                  <a:lnTo>
                    <a:pt x="0" y="998713"/>
                  </a:lnTo>
                  <a:lnTo>
                    <a:pt x="1256" y="947719"/>
                  </a:lnTo>
                  <a:lnTo>
                    <a:pt x="5130" y="897040"/>
                  </a:lnTo>
                  <a:lnTo>
                    <a:pt x="11517" y="846989"/>
                  </a:lnTo>
                  <a:lnTo>
                    <a:pt x="20313" y="797776"/>
                  </a:lnTo>
                  <a:lnTo>
                    <a:pt x="31412" y="749505"/>
                  </a:lnTo>
                  <a:lnTo>
                    <a:pt x="44920" y="702072"/>
                  </a:lnTo>
                  <a:lnTo>
                    <a:pt x="60626" y="655582"/>
                  </a:lnTo>
                  <a:lnTo>
                    <a:pt x="78531" y="610243"/>
                  </a:lnTo>
                  <a:lnTo>
                    <a:pt x="98531" y="565951"/>
                  </a:lnTo>
                  <a:lnTo>
                    <a:pt x="120834" y="522497"/>
                  </a:lnTo>
                  <a:lnTo>
                    <a:pt x="170570" y="440510"/>
                  </a:lnTo>
                  <a:lnTo>
                    <a:pt x="228160" y="363549"/>
                  </a:lnTo>
                  <a:lnTo>
                    <a:pt x="292661" y="292661"/>
                  </a:lnTo>
                  <a:lnTo>
                    <a:pt x="363549" y="228160"/>
                  </a:lnTo>
                  <a:lnTo>
                    <a:pt x="440510" y="170570"/>
                  </a:lnTo>
                  <a:lnTo>
                    <a:pt x="522497" y="120834"/>
                  </a:lnTo>
                  <a:lnTo>
                    <a:pt x="565951" y="98531"/>
                  </a:lnTo>
                  <a:lnTo>
                    <a:pt x="610243" y="78531"/>
                  </a:lnTo>
                  <a:lnTo>
                    <a:pt x="655582" y="60626"/>
                  </a:lnTo>
                  <a:lnTo>
                    <a:pt x="702072" y="44920"/>
                  </a:lnTo>
                  <a:lnTo>
                    <a:pt x="749505" y="31412"/>
                  </a:lnTo>
                  <a:lnTo>
                    <a:pt x="797776" y="20313"/>
                  </a:lnTo>
                  <a:lnTo>
                    <a:pt x="846989" y="11517"/>
                  </a:lnTo>
                  <a:lnTo>
                    <a:pt x="897040" y="5130"/>
                  </a:lnTo>
                  <a:lnTo>
                    <a:pt x="947719" y="1256"/>
                  </a:lnTo>
                  <a:lnTo>
                    <a:pt x="998713" y="0"/>
                  </a:lnTo>
                  <a:close/>
                </a:path>
              </a:pathLst>
            </a:custGeom>
            <a:ln w="73296">
              <a:solidFill>
                <a:srgbClr val="FFFFFF"/>
              </a:solidFill>
            </a:ln>
          </p:spPr>
          <p:txBody>
            <a:bodyPr wrap="square" lIns="0" tIns="0" rIns="0" bIns="0" rtlCol="0"/>
            <a:lstStyle/>
            <a:p>
              <a:endParaRPr/>
            </a:p>
          </p:txBody>
        </p:sp>
      </p:grpSp>
      <p:pic>
        <p:nvPicPr>
          <p:cNvPr id="8" name="object 8"/>
          <p:cNvPicPr/>
          <p:nvPr/>
        </p:nvPicPr>
        <p:blipFill>
          <a:blip r:embed="rId4"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669765"/>
            <a:ext cx="16364585" cy="5819775"/>
          </a:xfrm>
          <a:prstGeom prst="rect">
            <a:avLst/>
          </a:prstGeom>
        </p:spPr>
        <p:txBody>
          <a:bodyPr vert="horz" wrap="square" lIns="0" tIns="184785" rIns="0" bIns="0" rtlCol="0">
            <a:spAutoFit/>
          </a:bodyPr>
          <a:lstStyle/>
          <a:p>
            <a:pPr marL="12700">
              <a:lnSpc>
                <a:spcPct val="100000"/>
              </a:lnSpc>
              <a:spcBef>
                <a:spcPts val="1455"/>
              </a:spcBef>
            </a:pPr>
            <a:r>
              <a:rPr sz="2950" dirty="0">
                <a:solidFill>
                  <a:srgbClr val="E28B18"/>
                </a:solidFill>
                <a:latin typeface="Arial"/>
                <a:cs typeface="Arial"/>
              </a:rPr>
              <a:t>Ειδικές</a:t>
            </a:r>
            <a:r>
              <a:rPr sz="2950" spc="-20" dirty="0">
                <a:solidFill>
                  <a:srgbClr val="E28B18"/>
                </a:solidFill>
                <a:latin typeface="Arial"/>
                <a:cs typeface="Arial"/>
              </a:rPr>
              <a:t> </a:t>
            </a:r>
            <a:r>
              <a:rPr sz="2950" spc="-10" dirty="0">
                <a:solidFill>
                  <a:srgbClr val="E28B18"/>
                </a:solidFill>
                <a:latin typeface="Arial"/>
                <a:cs typeface="Arial"/>
              </a:rPr>
              <a:t>Εξουσιοδοτήσεις</a:t>
            </a:r>
            <a:endParaRPr sz="2950">
              <a:latin typeface="Arial"/>
              <a:cs typeface="Arial"/>
            </a:endParaRPr>
          </a:p>
          <a:p>
            <a:pPr marL="483234" marR="5080" indent="-471170">
              <a:lnSpc>
                <a:spcPct val="120700"/>
              </a:lnSpc>
              <a:spcBef>
                <a:spcPts val="1485"/>
              </a:spcBef>
              <a:buSzPct val="120338"/>
              <a:buChar char="•"/>
              <a:tabLst>
                <a:tab pos="483234" algn="l"/>
              </a:tabLst>
            </a:pPr>
            <a:r>
              <a:rPr sz="2950" dirty="0">
                <a:solidFill>
                  <a:srgbClr val="2E7787"/>
                </a:solidFill>
                <a:latin typeface="Arial"/>
                <a:cs typeface="Arial"/>
              </a:rPr>
              <a:t>Οι</a:t>
            </a:r>
            <a:r>
              <a:rPr sz="2950" spc="-10" dirty="0">
                <a:solidFill>
                  <a:srgbClr val="2E7787"/>
                </a:solidFill>
                <a:latin typeface="Arial"/>
                <a:cs typeface="Arial"/>
              </a:rPr>
              <a:t> </a:t>
            </a:r>
            <a:r>
              <a:rPr sz="2950" dirty="0">
                <a:solidFill>
                  <a:srgbClr val="2E7787"/>
                </a:solidFill>
                <a:latin typeface="Arial"/>
                <a:cs typeface="Arial"/>
              </a:rPr>
              <a:t>υπάλληλοι</a:t>
            </a:r>
            <a:r>
              <a:rPr sz="2950" spc="10" dirty="0">
                <a:solidFill>
                  <a:srgbClr val="2E7787"/>
                </a:solidFill>
                <a:latin typeface="Arial"/>
                <a:cs typeface="Arial"/>
              </a:rPr>
              <a:t> </a:t>
            </a:r>
            <a:r>
              <a:rPr sz="2950" dirty="0">
                <a:solidFill>
                  <a:srgbClr val="2E7787"/>
                </a:solidFill>
                <a:latin typeface="Arial"/>
                <a:cs typeface="Arial"/>
              </a:rPr>
              <a:t>του</a:t>
            </a:r>
            <a:r>
              <a:rPr sz="2950" spc="-10" dirty="0">
                <a:solidFill>
                  <a:srgbClr val="2E7787"/>
                </a:solidFill>
                <a:latin typeface="Arial"/>
                <a:cs typeface="Arial"/>
              </a:rPr>
              <a:t> </a:t>
            </a:r>
            <a:r>
              <a:rPr sz="2950" dirty="0">
                <a:solidFill>
                  <a:srgbClr val="2E7787"/>
                </a:solidFill>
                <a:latin typeface="Arial"/>
                <a:cs typeface="Arial"/>
              </a:rPr>
              <a:t>εκλογικού</a:t>
            </a:r>
            <a:r>
              <a:rPr sz="2950" spc="-25" dirty="0">
                <a:solidFill>
                  <a:srgbClr val="2E7787"/>
                </a:solidFill>
                <a:latin typeface="Arial"/>
                <a:cs typeface="Arial"/>
              </a:rPr>
              <a:t> </a:t>
            </a:r>
            <a:r>
              <a:rPr sz="2950" dirty="0">
                <a:solidFill>
                  <a:srgbClr val="2E7787"/>
                </a:solidFill>
                <a:latin typeface="Arial"/>
                <a:cs typeface="Arial"/>
              </a:rPr>
              <a:t>κέντρου</a:t>
            </a:r>
            <a:r>
              <a:rPr sz="2950" spc="-10" dirty="0">
                <a:solidFill>
                  <a:srgbClr val="2E7787"/>
                </a:solidFill>
                <a:latin typeface="Arial"/>
                <a:cs typeface="Arial"/>
              </a:rPr>
              <a:t> </a:t>
            </a:r>
            <a:r>
              <a:rPr sz="2950" dirty="0">
                <a:solidFill>
                  <a:srgbClr val="2E7787"/>
                </a:solidFill>
                <a:latin typeface="Arial"/>
                <a:cs typeface="Arial"/>
              </a:rPr>
              <a:t>μπορεί</a:t>
            </a:r>
            <a:r>
              <a:rPr sz="2950" spc="-20"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ψηφίσουν</a:t>
            </a:r>
            <a:r>
              <a:rPr sz="2950" spc="-5" dirty="0">
                <a:solidFill>
                  <a:srgbClr val="2E7787"/>
                </a:solidFill>
                <a:latin typeface="Arial"/>
                <a:cs typeface="Arial"/>
              </a:rPr>
              <a:t> </a:t>
            </a:r>
            <a:r>
              <a:rPr sz="2950" dirty="0">
                <a:solidFill>
                  <a:srgbClr val="2E7787"/>
                </a:solidFill>
                <a:latin typeface="Arial"/>
                <a:cs typeface="Arial"/>
              </a:rPr>
              <a:t>με</a:t>
            </a:r>
            <a:r>
              <a:rPr sz="2950" spc="-20" dirty="0">
                <a:solidFill>
                  <a:srgbClr val="2E7787"/>
                </a:solidFill>
                <a:latin typeface="Arial"/>
                <a:cs typeface="Arial"/>
              </a:rPr>
              <a:t> </a:t>
            </a:r>
            <a:r>
              <a:rPr sz="2950" dirty="0">
                <a:solidFill>
                  <a:srgbClr val="2E7787"/>
                </a:solidFill>
                <a:latin typeface="Arial"/>
                <a:cs typeface="Arial"/>
              </a:rPr>
              <a:t>εξουσιοδοτήσεις,</a:t>
            </a:r>
            <a:r>
              <a:rPr sz="2950" spc="-30" dirty="0">
                <a:solidFill>
                  <a:srgbClr val="2E7787"/>
                </a:solidFill>
                <a:latin typeface="Arial"/>
                <a:cs typeface="Arial"/>
              </a:rPr>
              <a:t> </a:t>
            </a:r>
            <a:r>
              <a:rPr sz="2950" spc="-10" dirty="0">
                <a:solidFill>
                  <a:srgbClr val="2E7787"/>
                </a:solidFill>
                <a:latin typeface="Arial"/>
                <a:cs typeface="Arial"/>
              </a:rPr>
              <a:t>παρουσιάζοντας </a:t>
            </a:r>
            <a:r>
              <a:rPr sz="2950" dirty="0">
                <a:solidFill>
                  <a:srgbClr val="2E7787"/>
                </a:solidFill>
                <a:latin typeface="Arial"/>
                <a:cs typeface="Arial"/>
              </a:rPr>
              <a:t>εκλογικό</a:t>
            </a:r>
            <a:r>
              <a:rPr sz="2950" spc="-40" dirty="0">
                <a:solidFill>
                  <a:srgbClr val="2E7787"/>
                </a:solidFill>
                <a:latin typeface="Arial"/>
                <a:cs typeface="Arial"/>
              </a:rPr>
              <a:t> </a:t>
            </a:r>
            <a:r>
              <a:rPr sz="2950" dirty="0">
                <a:solidFill>
                  <a:srgbClr val="2E7787"/>
                </a:solidFill>
                <a:latin typeface="Arial"/>
                <a:cs typeface="Arial"/>
              </a:rPr>
              <a:t>βιβλιάριο</a:t>
            </a:r>
            <a:r>
              <a:rPr sz="2950" spc="-15" dirty="0">
                <a:solidFill>
                  <a:srgbClr val="2E7787"/>
                </a:solidFill>
                <a:latin typeface="Arial"/>
                <a:cs typeface="Arial"/>
              </a:rPr>
              <a:t> </a:t>
            </a:r>
            <a:r>
              <a:rPr sz="2950" dirty="0">
                <a:solidFill>
                  <a:srgbClr val="2E7787"/>
                </a:solidFill>
                <a:latin typeface="Arial"/>
                <a:cs typeface="Arial"/>
              </a:rPr>
              <a:t>ή</a:t>
            </a:r>
            <a:r>
              <a:rPr sz="2950" spc="-15" dirty="0">
                <a:solidFill>
                  <a:srgbClr val="2E7787"/>
                </a:solidFill>
                <a:latin typeface="Arial"/>
                <a:cs typeface="Arial"/>
              </a:rPr>
              <a:t> </a:t>
            </a:r>
            <a:r>
              <a:rPr sz="2950" dirty="0">
                <a:solidFill>
                  <a:srgbClr val="2E7787"/>
                </a:solidFill>
                <a:latin typeface="Arial"/>
                <a:cs typeface="Arial"/>
              </a:rPr>
              <a:t>δελτίο</a:t>
            </a:r>
            <a:r>
              <a:rPr sz="2950" spc="-25" dirty="0">
                <a:solidFill>
                  <a:srgbClr val="2E7787"/>
                </a:solidFill>
                <a:latin typeface="Arial"/>
                <a:cs typeface="Arial"/>
              </a:rPr>
              <a:t> </a:t>
            </a:r>
            <a:r>
              <a:rPr sz="2950" spc="-10" dirty="0">
                <a:solidFill>
                  <a:srgbClr val="2E7787"/>
                </a:solidFill>
                <a:latin typeface="Arial"/>
                <a:cs typeface="Arial"/>
              </a:rPr>
              <a:t>ταυτότητας</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Οι</a:t>
            </a:r>
            <a:r>
              <a:rPr sz="2950" spc="-25" dirty="0">
                <a:solidFill>
                  <a:srgbClr val="2E7787"/>
                </a:solidFill>
                <a:latin typeface="Arial"/>
                <a:cs typeface="Arial"/>
              </a:rPr>
              <a:t> </a:t>
            </a:r>
            <a:r>
              <a:rPr sz="2950" dirty="0">
                <a:solidFill>
                  <a:srgbClr val="2E7787"/>
                </a:solidFill>
                <a:latin typeface="Arial"/>
                <a:cs typeface="Arial"/>
              </a:rPr>
              <a:t>ειδικές</a:t>
            </a:r>
            <a:r>
              <a:rPr sz="2950" spc="-25" dirty="0">
                <a:solidFill>
                  <a:srgbClr val="2E7787"/>
                </a:solidFill>
                <a:latin typeface="Arial"/>
                <a:cs typeface="Arial"/>
              </a:rPr>
              <a:t> </a:t>
            </a:r>
            <a:r>
              <a:rPr sz="2950" dirty="0">
                <a:solidFill>
                  <a:srgbClr val="2E7787"/>
                </a:solidFill>
                <a:latin typeface="Arial"/>
                <a:cs typeface="Arial"/>
              </a:rPr>
              <a:t>εξουσιοδοτήσεις</a:t>
            </a:r>
            <a:r>
              <a:rPr sz="2950" spc="-25" dirty="0">
                <a:solidFill>
                  <a:srgbClr val="2E7787"/>
                </a:solidFill>
                <a:latin typeface="Arial"/>
                <a:cs typeface="Arial"/>
              </a:rPr>
              <a:t> </a:t>
            </a:r>
            <a:r>
              <a:rPr sz="2950" dirty="0">
                <a:solidFill>
                  <a:srgbClr val="2E7787"/>
                </a:solidFill>
                <a:latin typeface="Arial"/>
                <a:cs typeface="Arial"/>
              </a:rPr>
              <a:t>υπογράφονται και</a:t>
            </a:r>
            <a:r>
              <a:rPr sz="2950" spc="-10" dirty="0">
                <a:solidFill>
                  <a:srgbClr val="2E7787"/>
                </a:solidFill>
                <a:latin typeface="Arial"/>
                <a:cs typeface="Arial"/>
              </a:rPr>
              <a:t> </a:t>
            </a:r>
            <a:r>
              <a:rPr sz="2950" dirty="0">
                <a:solidFill>
                  <a:srgbClr val="2E7787"/>
                </a:solidFill>
                <a:latin typeface="Arial"/>
                <a:cs typeface="Arial"/>
              </a:rPr>
              <a:t>σφραγίζονται</a:t>
            </a:r>
            <a:r>
              <a:rPr sz="2950" spc="-5" dirty="0">
                <a:solidFill>
                  <a:srgbClr val="2E7787"/>
                </a:solidFill>
                <a:latin typeface="Arial"/>
                <a:cs typeface="Arial"/>
              </a:rPr>
              <a:t> </a:t>
            </a:r>
            <a:r>
              <a:rPr sz="2950" dirty="0">
                <a:solidFill>
                  <a:srgbClr val="2E7787"/>
                </a:solidFill>
                <a:latin typeface="Arial"/>
                <a:cs typeface="Arial"/>
              </a:rPr>
              <a:t>από</a:t>
            </a:r>
            <a:r>
              <a:rPr sz="2950" spc="-15" dirty="0">
                <a:solidFill>
                  <a:srgbClr val="2E7787"/>
                </a:solidFill>
                <a:latin typeface="Arial"/>
                <a:cs typeface="Arial"/>
              </a:rPr>
              <a:t> </a:t>
            </a:r>
            <a:r>
              <a:rPr sz="2950" dirty="0">
                <a:solidFill>
                  <a:srgbClr val="2E7787"/>
                </a:solidFill>
                <a:latin typeface="Arial"/>
                <a:cs typeface="Arial"/>
              </a:rPr>
              <a:t>τον/την</a:t>
            </a:r>
            <a:r>
              <a:rPr sz="2950" spc="30" dirty="0">
                <a:solidFill>
                  <a:srgbClr val="2E7787"/>
                </a:solidFill>
                <a:latin typeface="Arial"/>
                <a:cs typeface="Arial"/>
              </a:rPr>
              <a:t> </a:t>
            </a:r>
            <a:r>
              <a:rPr sz="2950" spc="-10" dirty="0">
                <a:solidFill>
                  <a:srgbClr val="2E7787"/>
                </a:solidFill>
                <a:latin typeface="Arial"/>
                <a:cs typeface="Arial"/>
              </a:rPr>
              <a:t>Προεδρεύοντα</a:t>
            </a:r>
            <a:endParaRPr sz="2950">
              <a:latin typeface="Arial"/>
              <a:cs typeface="Arial"/>
            </a:endParaRPr>
          </a:p>
          <a:p>
            <a:pPr marL="483234" marR="450215" indent="-471170">
              <a:lnSpc>
                <a:spcPct val="120800"/>
              </a:lnSpc>
              <a:spcBef>
                <a:spcPts val="1480"/>
              </a:spcBef>
              <a:buSzPct val="120338"/>
              <a:buChar char="•"/>
              <a:tabLst>
                <a:tab pos="483234" algn="l"/>
              </a:tabLst>
            </a:pPr>
            <a:r>
              <a:rPr sz="2950" dirty="0">
                <a:solidFill>
                  <a:srgbClr val="2E7787"/>
                </a:solidFill>
                <a:latin typeface="Arial"/>
                <a:cs typeface="Arial"/>
              </a:rPr>
              <a:t>Τα</a:t>
            </a:r>
            <a:r>
              <a:rPr sz="2950" spc="-15" dirty="0">
                <a:solidFill>
                  <a:srgbClr val="2E7787"/>
                </a:solidFill>
                <a:latin typeface="Arial"/>
                <a:cs typeface="Arial"/>
              </a:rPr>
              <a:t> </a:t>
            </a:r>
            <a:r>
              <a:rPr sz="2950" dirty="0">
                <a:solidFill>
                  <a:srgbClr val="2E7787"/>
                </a:solidFill>
                <a:latin typeface="Arial"/>
                <a:cs typeface="Arial"/>
              </a:rPr>
              <a:t>στοιχεία</a:t>
            </a:r>
            <a:r>
              <a:rPr sz="2950" spc="-10" dirty="0">
                <a:solidFill>
                  <a:srgbClr val="2E7787"/>
                </a:solidFill>
                <a:latin typeface="Arial"/>
                <a:cs typeface="Arial"/>
              </a:rPr>
              <a:t> </a:t>
            </a:r>
            <a:r>
              <a:rPr sz="2950" dirty="0">
                <a:solidFill>
                  <a:srgbClr val="2E7787"/>
                </a:solidFill>
                <a:latin typeface="Arial"/>
                <a:cs typeface="Arial"/>
              </a:rPr>
              <a:t>όσων</a:t>
            </a:r>
            <a:r>
              <a:rPr sz="2950" spc="-15" dirty="0">
                <a:solidFill>
                  <a:srgbClr val="2E7787"/>
                </a:solidFill>
                <a:latin typeface="Arial"/>
                <a:cs typeface="Arial"/>
              </a:rPr>
              <a:t> </a:t>
            </a:r>
            <a:r>
              <a:rPr sz="2950" dirty="0">
                <a:solidFill>
                  <a:srgbClr val="2E7787"/>
                </a:solidFill>
                <a:latin typeface="Arial"/>
                <a:cs typeface="Arial"/>
              </a:rPr>
              <a:t>ψήφισαν</a:t>
            </a:r>
            <a:r>
              <a:rPr sz="2950" spc="-20" dirty="0">
                <a:solidFill>
                  <a:srgbClr val="2E7787"/>
                </a:solidFill>
                <a:latin typeface="Arial"/>
                <a:cs typeface="Arial"/>
              </a:rPr>
              <a:t> </a:t>
            </a:r>
            <a:r>
              <a:rPr sz="2950" dirty="0">
                <a:solidFill>
                  <a:srgbClr val="2E7787"/>
                </a:solidFill>
                <a:latin typeface="Arial"/>
                <a:cs typeface="Arial"/>
              </a:rPr>
              <a:t>με</a:t>
            </a:r>
            <a:r>
              <a:rPr sz="2950" spc="-25" dirty="0">
                <a:solidFill>
                  <a:srgbClr val="2E7787"/>
                </a:solidFill>
                <a:latin typeface="Arial"/>
                <a:cs typeface="Arial"/>
              </a:rPr>
              <a:t> </a:t>
            </a:r>
            <a:r>
              <a:rPr sz="2950" dirty="0">
                <a:solidFill>
                  <a:srgbClr val="2E7787"/>
                </a:solidFill>
                <a:latin typeface="Arial"/>
                <a:cs typeface="Arial"/>
              </a:rPr>
              <a:t>ειδική</a:t>
            </a:r>
            <a:r>
              <a:rPr sz="2950" spc="-15" dirty="0">
                <a:solidFill>
                  <a:srgbClr val="2E7787"/>
                </a:solidFill>
                <a:latin typeface="Arial"/>
                <a:cs typeface="Arial"/>
              </a:rPr>
              <a:t> </a:t>
            </a:r>
            <a:r>
              <a:rPr sz="2950" dirty="0">
                <a:solidFill>
                  <a:srgbClr val="2E7787"/>
                </a:solidFill>
                <a:latin typeface="Arial"/>
                <a:cs typeface="Arial"/>
              </a:rPr>
              <a:t>εξουσιοδότηση,</a:t>
            </a:r>
            <a:r>
              <a:rPr sz="2950" spc="-25" dirty="0">
                <a:solidFill>
                  <a:srgbClr val="2E7787"/>
                </a:solidFill>
                <a:latin typeface="Arial"/>
                <a:cs typeface="Arial"/>
              </a:rPr>
              <a:t> </a:t>
            </a:r>
            <a:r>
              <a:rPr sz="2950" dirty="0">
                <a:solidFill>
                  <a:srgbClr val="2E7787"/>
                </a:solidFill>
                <a:latin typeface="Arial"/>
                <a:cs typeface="Arial"/>
              </a:rPr>
              <a:t>καταγράφονται</a:t>
            </a:r>
            <a:r>
              <a:rPr sz="2950" spc="20" dirty="0">
                <a:solidFill>
                  <a:srgbClr val="2E7787"/>
                </a:solidFill>
                <a:latin typeface="Arial"/>
                <a:cs typeface="Arial"/>
              </a:rPr>
              <a:t> </a:t>
            </a:r>
            <a:r>
              <a:rPr sz="2950" dirty="0">
                <a:solidFill>
                  <a:srgbClr val="2E7787"/>
                </a:solidFill>
                <a:latin typeface="Arial"/>
                <a:cs typeface="Arial"/>
              </a:rPr>
              <a:t>στο</a:t>
            </a:r>
            <a:r>
              <a:rPr sz="2950" spc="-15" dirty="0">
                <a:solidFill>
                  <a:srgbClr val="2E7787"/>
                </a:solidFill>
                <a:latin typeface="Arial"/>
                <a:cs typeface="Arial"/>
              </a:rPr>
              <a:t> </a:t>
            </a:r>
            <a:r>
              <a:rPr sz="2950" dirty="0">
                <a:solidFill>
                  <a:srgbClr val="2E7787"/>
                </a:solidFill>
                <a:latin typeface="Arial"/>
                <a:cs typeface="Arial"/>
              </a:rPr>
              <a:t>τέλος</a:t>
            </a:r>
            <a:r>
              <a:rPr sz="2950" spc="-10" dirty="0">
                <a:solidFill>
                  <a:srgbClr val="2E7787"/>
                </a:solidFill>
                <a:latin typeface="Arial"/>
                <a:cs typeface="Arial"/>
              </a:rPr>
              <a:t> </a:t>
            </a:r>
            <a:r>
              <a:rPr sz="2950" dirty="0">
                <a:solidFill>
                  <a:srgbClr val="2E7787"/>
                </a:solidFill>
                <a:latin typeface="Arial"/>
                <a:cs typeface="Arial"/>
              </a:rPr>
              <a:t>του</a:t>
            </a:r>
            <a:r>
              <a:rPr sz="2950" spc="-20" dirty="0">
                <a:solidFill>
                  <a:srgbClr val="2E7787"/>
                </a:solidFill>
                <a:latin typeface="Arial"/>
                <a:cs typeface="Arial"/>
              </a:rPr>
              <a:t> </a:t>
            </a:r>
            <a:r>
              <a:rPr sz="2950" spc="-10" dirty="0">
                <a:solidFill>
                  <a:srgbClr val="2E7787"/>
                </a:solidFill>
                <a:latin typeface="Arial"/>
                <a:cs typeface="Arial"/>
              </a:rPr>
              <a:t>εκλογικού </a:t>
            </a:r>
            <a:r>
              <a:rPr sz="2950" dirty="0">
                <a:solidFill>
                  <a:srgbClr val="2E7787"/>
                </a:solidFill>
                <a:latin typeface="Arial"/>
                <a:cs typeface="Arial"/>
              </a:rPr>
              <a:t>καταλόγου από τον/την</a:t>
            </a:r>
            <a:r>
              <a:rPr sz="2950" spc="10" dirty="0">
                <a:solidFill>
                  <a:srgbClr val="2E7787"/>
                </a:solidFill>
                <a:latin typeface="Arial"/>
                <a:cs typeface="Arial"/>
              </a:rPr>
              <a:t> </a:t>
            </a:r>
            <a:r>
              <a:rPr sz="2950" dirty="0">
                <a:solidFill>
                  <a:srgbClr val="2E7787"/>
                </a:solidFill>
                <a:latin typeface="Arial"/>
                <a:cs typeface="Arial"/>
              </a:rPr>
              <a:t>Προεδρεύοντα</a:t>
            </a:r>
            <a:r>
              <a:rPr sz="2950" spc="-2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υπογράφονται</a:t>
            </a:r>
            <a:r>
              <a:rPr sz="2950" spc="10" dirty="0">
                <a:solidFill>
                  <a:srgbClr val="2E7787"/>
                </a:solidFill>
                <a:latin typeface="Arial"/>
                <a:cs typeface="Arial"/>
              </a:rPr>
              <a:t> </a:t>
            </a:r>
            <a:r>
              <a:rPr sz="2950" dirty="0">
                <a:solidFill>
                  <a:srgbClr val="2E7787"/>
                </a:solidFill>
                <a:latin typeface="Arial"/>
                <a:cs typeface="Arial"/>
              </a:rPr>
              <a:t>από τον/την</a:t>
            </a:r>
            <a:r>
              <a:rPr sz="2950" spc="5" dirty="0">
                <a:solidFill>
                  <a:srgbClr val="2E7787"/>
                </a:solidFill>
                <a:latin typeface="Arial"/>
                <a:cs typeface="Arial"/>
              </a:rPr>
              <a:t> </a:t>
            </a:r>
            <a:r>
              <a:rPr sz="2950" spc="-10" dirty="0">
                <a:solidFill>
                  <a:srgbClr val="2E7787"/>
                </a:solidFill>
                <a:latin typeface="Arial"/>
                <a:cs typeface="Arial"/>
              </a:rPr>
              <a:t>εκλογέα</a:t>
            </a:r>
            <a:endParaRPr sz="2950">
              <a:latin typeface="Arial"/>
              <a:cs typeface="Arial"/>
            </a:endParaRPr>
          </a:p>
          <a:p>
            <a:pPr>
              <a:lnSpc>
                <a:spcPct val="100000"/>
              </a:lnSpc>
            </a:pPr>
            <a:endParaRPr sz="2950">
              <a:latin typeface="Arial"/>
              <a:cs typeface="Arial"/>
            </a:endParaRPr>
          </a:p>
          <a:p>
            <a:pPr>
              <a:lnSpc>
                <a:spcPct val="100000"/>
              </a:lnSpc>
              <a:spcBef>
                <a:spcPts val="515"/>
              </a:spcBef>
            </a:pPr>
            <a:endParaRPr sz="2950">
              <a:latin typeface="Arial"/>
              <a:cs typeface="Arial"/>
            </a:endParaRPr>
          </a:p>
          <a:p>
            <a:pPr marL="12700" marR="297815">
              <a:lnSpc>
                <a:spcPct val="119500"/>
              </a:lnSpc>
            </a:pPr>
            <a:r>
              <a:rPr sz="2650" dirty="0">
                <a:solidFill>
                  <a:srgbClr val="2E7787"/>
                </a:solidFill>
                <a:latin typeface="Arial"/>
                <a:cs typeface="Arial"/>
              </a:rPr>
              <a:t>ΓΙΑ</a:t>
            </a:r>
            <a:r>
              <a:rPr sz="2650" spc="-90" dirty="0">
                <a:solidFill>
                  <a:srgbClr val="2E7787"/>
                </a:solidFill>
                <a:latin typeface="Arial"/>
                <a:cs typeface="Arial"/>
              </a:rPr>
              <a:t> </a:t>
            </a:r>
            <a:r>
              <a:rPr sz="2650" spc="-10" dirty="0">
                <a:solidFill>
                  <a:srgbClr val="2E7787"/>
                </a:solidFill>
                <a:latin typeface="Arial"/>
                <a:cs typeface="Arial"/>
              </a:rPr>
              <a:t>ΕΚΛΟΓΕΙΣ</a:t>
            </a:r>
            <a:r>
              <a:rPr sz="2650" spc="-95" dirty="0">
                <a:solidFill>
                  <a:srgbClr val="2E7787"/>
                </a:solidFill>
                <a:latin typeface="Arial"/>
                <a:cs typeface="Arial"/>
              </a:rPr>
              <a:t> </a:t>
            </a:r>
            <a:r>
              <a:rPr sz="2650" dirty="0">
                <a:solidFill>
                  <a:srgbClr val="2E7787"/>
                </a:solidFill>
                <a:latin typeface="Arial"/>
                <a:cs typeface="Arial"/>
              </a:rPr>
              <a:t>ΠΟΥ</a:t>
            </a:r>
            <a:r>
              <a:rPr sz="2650" spc="-85" dirty="0">
                <a:solidFill>
                  <a:srgbClr val="2E7787"/>
                </a:solidFill>
                <a:latin typeface="Arial"/>
                <a:cs typeface="Arial"/>
              </a:rPr>
              <a:t> </a:t>
            </a:r>
            <a:r>
              <a:rPr sz="2650" dirty="0">
                <a:solidFill>
                  <a:srgbClr val="2E7787"/>
                </a:solidFill>
                <a:latin typeface="Arial"/>
                <a:cs typeface="Arial"/>
              </a:rPr>
              <a:t>ΨΗΦΙΖΟΥΝ</a:t>
            </a:r>
            <a:r>
              <a:rPr sz="2650" spc="-100" dirty="0">
                <a:solidFill>
                  <a:srgbClr val="2E7787"/>
                </a:solidFill>
                <a:latin typeface="Arial"/>
                <a:cs typeface="Arial"/>
              </a:rPr>
              <a:t> </a:t>
            </a:r>
            <a:r>
              <a:rPr sz="2650" dirty="0">
                <a:solidFill>
                  <a:srgbClr val="2E7787"/>
                </a:solidFill>
                <a:latin typeface="Arial"/>
                <a:cs typeface="Arial"/>
              </a:rPr>
              <a:t>ΜΕ</a:t>
            </a:r>
            <a:r>
              <a:rPr sz="2650" spc="-85" dirty="0">
                <a:solidFill>
                  <a:srgbClr val="2E7787"/>
                </a:solidFill>
                <a:latin typeface="Arial"/>
                <a:cs typeface="Arial"/>
              </a:rPr>
              <a:t> </a:t>
            </a:r>
            <a:r>
              <a:rPr sz="2650" dirty="0">
                <a:solidFill>
                  <a:srgbClr val="2E7787"/>
                </a:solidFill>
                <a:latin typeface="Arial"/>
                <a:cs typeface="Arial"/>
              </a:rPr>
              <a:t>ΕΙΔΙΚΗ</a:t>
            </a:r>
            <a:r>
              <a:rPr sz="2650" spc="-80" dirty="0">
                <a:solidFill>
                  <a:srgbClr val="2E7787"/>
                </a:solidFill>
                <a:latin typeface="Arial"/>
                <a:cs typeface="Arial"/>
              </a:rPr>
              <a:t> </a:t>
            </a:r>
            <a:r>
              <a:rPr sz="2650" spc="-10" dirty="0">
                <a:solidFill>
                  <a:srgbClr val="2E7787"/>
                </a:solidFill>
                <a:latin typeface="Arial"/>
                <a:cs typeface="Arial"/>
              </a:rPr>
              <a:t>ΕΞΟΥΣΙΟΔΟΤΗΣΗ</a:t>
            </a:r>
            <a:r>
              <a:rPr sz="2650" spc="-100" dirty="0">
                <a:solidFill>
                  <a:srgbClr val="2E7787"/>
                </a:solidFill>
                <a:latin typeface="Arial"/>
                <a:cs typeface="Arial"/>
              </a:rPr>
              <a:t> </a:t>
            </a:r>
            <a:r>
              <a:rPr sz="2650" dirty="0">
                <a:solidFill>
                  <a:srgbClr val="2E7787"/>
                </a:solidFill>
                <a:latin typeface="Arial"/>
                <a:cs typeface="Arial"/>
              </a:rPr>
              <a:t>ΘΑ</a:t>
            </a:r>
            <a:r>
              <a:rPr sz="2650" spc="-90" dirty="0">
                <a:solidFill>
                  <a:srgbClr val="2E7787"/>
                </a:solidFill>
                <a:latin typeface="Arial"/>
                <a:cs typeface="Arial"/>
              </a:rPr>
              <a:t> </a:t>
            </a:r>
            <a:r>
              <a:rPr sz="2650" dirty="0">
                <a:solidFill>
                  <a:srgbClr val="2E7787"/>
                </a:solidFill>
                <a:latin typeface="Arial"/>
                <a:cs typeface="Arial"/>
              </a:rPr>
              <a:t>ΠΡΕΠΕΙ</a:t>
            </a:r>
            <a:r>
              <a:rPr sz="2650" spc="-85" dirty="0">
                <a:solidFill>
                  <a:srgbClr val="2E7787"/>
                </a:solidFill>
                <a:latin typeface="Arial"/>
                <a:cs typeface="Arial"/>
              </a:rPr>
              <a:t> </a:t>
            </a:r>
            <a:r>
              <a:rPr sz="2650" dirty="0">
                <a:solidFill>
                  <a:srgbClr val="2E7787"/>
                </a:solidFill>
                <a:latin typeface="Arial"/>
                <a:cs typeface="Arial"/>
              </a:rPr>
              <a:t>ΝΑ</a:t>
            </a:r>
            <a:r>
              <a:rPr sz="2650" spc="-80" dirty="0">
                <a:solidFill>
                  <a:srgbClr val="2E7787"/>
                </a:solidFill>
                <a:latin typeface="Arial"/>
                <a:cs typeface="Arial"/>
              </a:rPr>
              <a:t> </a:t>
            </a:r>
            <a:r>
              <a:rPr sz="2650" spc="-10" dirty="0">
                <a:solidFill>
                  <a:srgbClr val="2E7787"/>
                </a:solidFill>
                <a:latin typeface="Arial"/>
                <a:cs typeface="Arial"/>
              </a:rPr>
              <a:t>ΕΠΙΒΕΒΑΙΩΝΕΤΑΙ</a:t>
            </a:r>
            <a:r>
              <a:rPr sz="2650" spc="-110" dirty="0">
                <a:solidFill>
                  <a:srgbClr val="2E7787"/>
                </a:solidFill>
                <a:latin typeface="Arial"/>
                <a:cs typeface="Arial"/>
              </a:rPr>
              <a:t> </a:t>
            </a:r>
            <a:r>
              <a:rPr sz="2650" dirty="0">
                <a:solidFill>
                  <a:srgbClr val="2E7787"/>
                </a:solidFill>
                <a:latin typeface="Arial"/>
                <a:cs typeface="Arial"/>
              </a:rPr>
              <a:t>ΟΤΙ</a:t>
            </a:r>
            <a:r>
              <a:rPr sz="2650" spc="-90" dirty="0">
                <a:solidFill>
                  <a:srgbClr val="2E7787"/>
                </a:solidFill>
                <a:latin typeface="Arial"/>
                <a:cs typeface="Arial"/>
              </a:rPr>
              <a:t> </a:t>
            </a:r>
            <a:r>
              <a:rPr sz="2650" spc="-50" dirty="0">
                <a:solidFill>
                  <a:srgbClr val="2E7787"/>
                </a:solidFill>
                <a:latin typeface="Arial"/>
                <a:cs typeface="Arial"/>
              </a:rPr>
              <a:t>Η </a:t>
            </a:r>
            <a:r>
              <a:rPr sz="2650" spc="-20" dirty="0">
                <a:solidFill>
                  <a:srgbClr val="2E7787"/>
                </a:solidFill>
                <a:latin typeface="Arial"/>
                <a:cs typeface="Arial"/>
              </a:rPr>
              <a:t>ΕΞΟΥΣΙΟΔΟΤΗΣΗ</a:t>
            </a:r>
            <a:r>
              <a:rPr sz="2650" spc="-125" dirty="0">
                <a:solidFill>
                  <a:srgbClr val="2E7787"/>
                </a:solidFill>
                <a:latin typeface="Arial"/>
                <a:cs typeface="Arial"/>
              </a:rPr>
              <a:t> </a:t>
            </a:r>
            <a:r>
              <a:rPr sz="2650" dirty="0">
                <a:solidFill>
                  <a:srgbClr val="2E7787"/>
                </a:solidFill>
                <a:latin typeface="Arial"/>
                <a:cs typeface="Arial"/>
              </a:rPr>
              <a:t>ΑΦΟΡΑ</a:t>
            </a:r>
            <a:r>
              <a:rPr sz="2650" spc="-95" dirty="0">
                <a:solidFill>
                  <a:srgbClr val="2E7787"/>
                </a:solidFill>
                <a:latin typeface="Arial"/>
                <a:cs typeface="Arial"/>
              </a:rPr>
              <a:t> </a:t>
            </a:r>
            <a:r>
              <a:rPr sz="2650" dirty="0">
                <a:solidFill>
                  <a:srgbClr val="2E7787"/>
                </a:solidFill>
                <a:latin typeface="Arial"/>
                <a:cs typeface="Arial"/>
              </a:rPr>
              <a:t>ΤΟ</a:t>
            </a:r>
            <a:r>
              <a:rPr sz="2650" spc="-95" dirty="0">
                <a:solidFill>
                  <a:srgbClr val="2E7787"/>
                </a:solidFill>
                <a:latin typeface="Arial"/>
                <a:cs typeface="Arial"/>
              </a:rPr>
              <a:t> </a:t>
            </a:r>
            <a:r>
              <a:rPr sz="2650" spc="-10" dirty="0">
                <a:solidFill>
                  <a:srgbClr val="2E7787"/>
                </a:solidFill>
                <a:latin typeface="Arial"/>
                <a:cs typeface="Arial"/>
              </a:rPr>
              <a:t>ΣΥΓΚΕΚΡΙΜΕΝΟ</a:t>
            </a:r>
            <a:r>
              <a:rPr sz="2650" spc="-90" dirty="0">
                <a:solidFill>
                  <a:srgbClr val="2E7787"/>
                </a:solidFill>
                <a:latin typeface="Arial"/>
                <a:cs typeface="Arial"/>
              </a:rPr>
              <a:t> </a:t>
            </a:r>
            <a:r>
              <a:rPr sz="2650" dirty="0">
                <a:solidFill>
                  <a:srgbClr val="2E7787"/>
                </a:solidFill>
                <a:latin typeface="Arial"/>
                <a:cs typeface="Arial"/>
              </a:rPr>
              <a:t>ΕΚΛΟΓΙΚΟ</a:t>
            </a:r>
            <a:r>
              <a:rPr sz="2650" spc="-100" dirty="0">
                <a:solidFill>
                  <a:srgbClr val="2E7787"/>
                </a:solidFill>
                <a:latin typeface="Arial"/>
                <a:cs typeface="Arial"/>
              </a:rPr>
              <a:t> </a:t>
            </a:r>
            <a:r>
              <a:rPr sz="2650" spc="-10" dirty="0">
                <a:solidFill>
                  <a:srgbClr val="2E7787"/>
                </a:solidFill>
                <a:latin typeface="Arial"/>
                <a:cs typeface="Arial"/>
              </a:rPr>
              <a:t>ΚΕΝΤΡΟ</a:t>
            </a:r>
            <a:endParaRPr sz="26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prstGeom prst="rect">
            <a:avLst/>
          </a:prstGeom>
        </p:spPr>
        <p:txBody>
          <a:bodyPr vert="horz" wrap="square" lIns="0" tIns="525334" rIns="0" bIns="0" rtlCol="0">
            <a:spAutoFit/>
          </a:bodyPr>
          <a:lstStyle/>
          <a:p>
            <a:pPr marL="12700">
              <a:lnSpc>
                <a:spcPct val="100000"/>
              </a:lnSpc>
              <a:spcBef>
                <a:spcPts val="1455"/>
              </a:spcBef>
            </a:pPr>
            <a:r>
              <a:rPr b="1" dirty="0">
                <a:solidFill>
                  <a:srgbClr val="E28B18"/>
                </a:solidFill>
                <a:latin typeface="Arial"/>
                <a:cs typeface="Arial"/>
              </a:rPr>
              <a:t>Βοηθός</a:t>
            </a:r>
            <a:r>
              <a:rPr b="1" spc="-20" dirty="0">
                <a:solidFill>
                  <a:srgbClr val="E28B18"/>
                </a:solidFill>
                <a:latin typeface="Arial"/>
                <a:cs typeface="Arial"/>
              </a:rPr>
              <a:t> </a:t>
            </a:r>
            <a:r>
              <a:rPr b="1" spc="-25" dirty="0">
                <a:solidFill>
                  <a:srgbClr val="E28B18"/>
                </a:solidFill>
                <a:latin typeface="Arial"/>
                <a:cs typeface="Arial"/>
              </a:rPr>
              <a:t>Δ’</a:t>
            </a:r>
          </a:p>
          <a:p>
            <a:pPr marL="483234" indent="-470534">
              <a:lnSpc>
                <a:spcPct val="100000"/>
              </a:lnSpc>
              <a:spcBef>
                <a:spcPts val="2220"/>
              </a:spcBef>
              <a:buSzPct val="120338"/>
              <a:buChar char="•"/>
              <a:tabLst>
                <a:tab pos="483234" algn="l"/>
              </a:tabLst>
            </a:pPr>
            <a:r>
              <a:rPr dirty="0"/>
              <a:t>Έχει</a:t>
            </a:r>
            <a:r>
              <a:rPr spc="-5" dirty="0"/>
              <a:t> </a:t>
            </a:r>
            <a:r>
              <a:rPr dirty="0"/>
              <a:t>την ευθύνη</a:t>
            </a:r>
            <a:r>
              <a:rPr spc="-5" dirty="0"/>
              <a:t> </a:t>
            </a:r>
            <a:r>
              <a:rPr dirty="0"/>
              <a:t>φύλαξης της </a:t>
            </a:r>
            <a:r>
              <a:rPr spc="-10" dirty="0"/>
              <a:t>κάλπης</a:t>
            </a:r>
          </a:p>
          <a:p>
            <a:pPr marL="483234" marR="428625" indent="-471170">
              <a:lnSpc>
                <a:spcPct val="120700"/>
              </a:lnSpc>
              <a:spcBef>
                <a:spcPts val="1485"/>
              </a:spcBef>
              <a:buSzPct val="120338"/>
              <a:buChar char="•"/>
              <a:tabLst>
                <a:tab pos="483234" algn="l"/>
              </a:tabLst>
            </a:pPr>
            <a:r>
              <a:rPr dirty="0"/>
              <a:t>Επιβεβαιώνει</a:t>
            </a:r>
            <a:r>
              <a:rPr spc="-10" dirty="0"/>
              <a:t> </a:t>
            </a:r>
            <a:r>
              <a:rPr dirty="0"/>
              <a:t>ότι</a:t>
            </a:r>
            <a:r>
              <a:rPr spc="-5" dirty="0"/>
              <a:t> </a:t>
            </a:r>
            <a:r>
              <a:rPr dirty="0"/>
              <a:t>το/α</a:t>
            </a:r>
            <a:r>
              <a:rPr spc="-5" dirty="0"/>
              <a:t> </a:t>
            </a:r>
            <a:r>
              <a:rPr dirty="0"/>
              <a:t>ψηφοδέλτιο/α</a:t>
            </a:r>
            <a:r>
              <a:rPr spc="-35" dirty="0"/>
              <a:t> </a:t>
            </a:r>
            <a:r>
              <a:rPr dirty="0"/>
              <a:t>πριν</a:t>
            </a:r>
            <a:r>
              <a:rPr spc="-5" dirty="0"/>
              <a:t> </a:t>
            </a:r>
            <a:r>
              <a:rPr dirty="0"/>
              <a:t>ριχθεί/ούν</a:t>
            </a:r>
            <a:r>
              <a:rPr spc="-15" dirty="0"/>
              <a:t> </a:t>
            </a:r>
            <a:r>
              <a:rPr dirty="0"/>
              <a:t>στην</a:t>
            </a:r>
            <a:r>
              <a:rPr spc="-5" dirty="0"/>
              <a:t> </a:t>
            </a:r>
            <a:r>
              <a:rPr dirty="0"/>
              <a:t>κάλπη</a:t>
            </a:r>
            <a:r>
              <a:rPr spc="-5" dirty="0"/>
              <a:t> </a:t>
            </a:r>
            <a:r>
              <a:rPr dirty="0"/>
              <a:t>είναι</a:t>
            </a:r>
            <a:r>
              <a:rPr spc="-5" dirty="0"/>
              <a:t> </a:t>
            </a:r>
            <a:r>
              <a:rPr dirty="0"/>
              <a:t>σφραγισμένο/α</a:t>
            </a:r>
            <a:r>
              <a:rPr spc="10" dirty="0"/>
              <a:t> </a:t>
            </a:r>
            <a:r>
              <a:rPr dirty="0"/>
              <a:t>στο</a:t>
            </a:r>
            <a:r>
              <a:rPr spc="-10" dirty="0"/>
              <a:t> εξωτερικό </a:t>
            </a:r>
            <a:r>
              <a:rPr dirty="0"/>
              <a:t>του/ους</a:t>
            </a:r>
            <a:r>
              <a:rPr spc="15" dirty="0"/>
              <a:t> </a:t>
            </a:r>
            <a:r>
              <a:rPr spc="-10" dirty="0"/>
              <a:t>μέρος</a:t>
            </a:r>
          </a:p>
          <a:p>
            <a:pPr marL="483234" indent="-470534">
              <a:lnSpc>
                <a:spcPct val="100000"/>
              </a:lnSpc>
              <a:spcBef>
                <a:spcPts val="2220"/>
              </a:spcBef>
              <a:buSzPct val="120338"/>
              <a:buChar char="•"/>
              <a:tabLst>
                <a:tab pos="483234" algn="l"/>
              </a:tabLst>
            </a:pPr>
            <a:r>
              <a:rPr dirty="0"/>
              <a:t>Επιβεβαιώνεται</a:t>
            </a:r>
            <a:r>
              <a:rPr spc="-5" dirty="0"/>
              <a:t> </a:t>
            </a:r>
            <a:r>
              <a:rPr dirty="0"/>
              <a:t>ότι</a:t>
            </a:r>
            <a:r>
              <a:rPr spc="-5" dirty="0"/>
              <a:t> </a:t>
            </a:r>
            <a:r>
              <a:rPr dirty="0"/>
              <a:t>ο/η</a:t>
            </a:r>
            <a:r>
              <a:rPr spc="-5" dirty="0"/>
              <a:t> </a:t>
            </a:r>
            <a:r>
              <a:rPr dirty="0"/>
              <a:t>κάθε ψηφοφόρος</a:t>
            </a:r>
            <a:r>
              <a:rPr spc="-20" dirty="0"/>
              <a:t> </a:t>
            </a:r>
            <a:r>
              <a:rPr dirty="0"/>
              <a:t>ρίχνει</a:t>
            </a:r>
            <a:r>
              <a:rPr spc="-5" dirty="0"/>
              <a:t> </a:t>
            </a:r>
            <a:r>
              <a:rPr dirty="0"/>
              <a:t>στην</a:t>
            </a:r>
            <a:r>
              <a:rPr spc="-5" dirty="0"/>
              <a:t> </a:t>
            </a:r>
            <a:r>
              <a:rPr dirty="0"/>
              <a:t>κάλπη το</a:t>
            </a:r>
            <a:r>
              <a:rPr spc="-5" dirty="0"/>
              <a:t> </a:t>
            </a:r>
            <a:r>
              <a:rPr dirty="0"/>
              <a:t>σύνολο</a:t>
            </a:r>
            <a:r>
              <a:rPr spc="5" dirty="0"/>
              <a:t> </a:t>
            </a:r>
            <a:r>
              <a:rPr dirty="0"/>
              <a:t>των</a:t>
            </a:r>
            <a:r>
              <a:rPr spc="-5" dirty="0"/>
              <a:t> </a:t>
            </a:r>
            <a:r>
              <a:rPr dirty="0"/>
              <a:t>ψηφοδελτίων</a:t>
            </a:r>
            <a:r>
              <a:rPr spc="-35" dirty="0"/>
              <a:t> </a:t>
            </a:r>
            <a:r>
              <a:rPr dirty="0"/>
              <a:t>που</a:t>
            </a:r>
            <a:r>
              <a:rPr spc="-5" dirty="0"/>
              <a:t> </a:t>
            </a:r>
            <a:r>
              <a:rPr spc="-25" dirty="0"/>
              <a:t>του</a:t>
            </a:r>
          </a:p>
          <a:p>
            <a:pPr marL="483234">
              <a:lnSpc>
                <a:spcPct val="100000"/>
              </a:lnSpc>
              <a:spcBef>
                <a:spcPts val="735"/>
              </a:spcBef>
            </a:pPr>
            <a:r>
              <a:rPr dirty="0"/>
              <a:t>δόθηκαν,</a:t>
            </a:r>
            <a:r>
              <a:rPr spc="-10" dirty="0"/>
              <a:t> </a:t>
            </a:r>
            <a:r>
              <a:rPr dirty="0"/>
              <a:t>αφού</a:t>
            </a:r>
            <a:r>
              <a:rPr spc="15" dirty="0"/>
              <a:t> </a:t>
            </a:r>
            <a:r>
              <a:rPr dirty="0"/>
              <a:t>του</a:t>
            </a:r>
            <a:r>
              <a:rPr spc="-10" dirty="0"/>
              <a:t> </a:t>
            </a:r>
            <a:r>
              <a:rPr dirty="0"/>
              <a:t>ζητήσει</a:t>
            </a:r>
            <a:r>
              <a:rPr spc="-15" dirty="0"/>
              <a:t> </a:t>
            </a:r>
            <a:r>
              <a:rPr dirty="0"/>
              <a:t>να</a:t>
            </a:r>
            <a:r>
              <a:rPr spc="-10" dirty="0"/>
              <a:t> </a:t>
            </a:r>
            <a:r>
              <a:rPr dirty="0"/>
              <a:t>παρουσιάσει</a:t>
            </a:r>
            <a:r>
              <a:rPr spc="20" dirty="0"/>
              <a:t> </a:t>
            </a:r>
            <a:r>
              <a:rPr dirty="0"/>
              <a:t>την</a:t>
            </a:r>
            <a:r>
              <a:rPr spc="-10" dirty="0"/>
              <a:t> </a:t>
            </a:r>
            <a:r>
              <a:rPr dirty="0"/>
              <a:t>καρτέλα</a:t>
            </a:r>
            <a:r>
              <a:rPr spc="-5" dirty="0"/>
              <a:t> </a:t>
            </a:r>
            <a:r>
              <a:rPr dirty="0"/>
              <a:t>που</a:t>
            </a:r>
            <a:r>
              <a:rPr spc="-10" dirty="0"/>
              <a:t> </a:t>
            </a:r>
            <a:r>
              <a:rPr dirty="0"/>
              <a:t>αναγράφει</a:t>
            </a:r>
            <a:r>
              <a:rPr spc="15" dirty="0"/>
              <a:t> </a:t>
            </a:r>
            <a:r>
              <a:rPr dirty="0"/>
              <a:t>τον</a:t>
            </a:r>
            <a:r>
              <a:rPr spc="-10" dirty="0"/>
              <a:t> </a:t>
            </a:r>
            <a:r>
              <a:rPr dirty="0"/>
              <a:t>αριθμό</a:t>
            </a:r>
            <a:r>
              <a:rPr spc="-5" dirty="0"/>
              <a:t> </a:t>
            </a:r>
            <a:r>
              <a:rPr dirty="0"/>
              <a:t>των</a:t>
            </a:r>
            <a:r>
              <a:rPr spc="-5" dirty="0"/>
              <a:t> </a:t>
            </a:r>
            <a:r>
              <a:rPr spc="-10" dirty="0"/>
              <a:t>ψηφοδελτίων</a:t>
            </a: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956215"/>
            <a:ext cx="17501870" cy="4203065"/>
          </a:xfrm>
          <a:prstGeom prst="rect">
            <a:avLst/>
          </a:prstGeom>
        </p:spPr>
        <p:txBody>
          <a:bodyPr vert="horz" wrap="square" lIns="0" tIns="12065" rIns="0" bIns="0" rtlCol="0">
            <a:spAutoFit/>
          </a:bodyPr>
          <a:lstStyle/>
          <a:p>
            <a:pPr marL="483234" marR="602615" indent="-471170">
              <a:lnSpc>
                <a:spcPct val="120700"/>
              </a:lnSpc>
              <a:spcBef>
                <a:spcPts val="95"/>
              </a:spcBef>
              <a:buClr>
                <a:srgbClr val="2E7787"/>
              </a:buClr>
              <a:buSzPct val="120338"/>
              <a:buFont typeface="Arial"/>
              <a:buChar char="•"/>
              <a:tabLst>
                <a:tab pos="483234" algn="l"/>
              </a:tabLst>
            </a:pPr>
            <a:r>
              <a:rPr sz="2950" dirty="0">
                <a:solidFill>
                  <a:srgbClr val="2E7787"/>
                </a:solidFill>
                <a:latin typeface="Arial"/>
                <a:cs typeface="Arial"/>
              </a:rPr>
              <a:t>Ο/η</a:t>
            </a:r>
            <a:r>
              <a:rPr sz="2950" spc="-25" dirty="0">
                <a:solidFill>
                  <a:srgbClr val="2E7787"/>
                </a:solidFill>
                <a:latin typeface="Arial"/>
                <a:cs typeface="Arial"/>
              </a:rPr>
              <a:t> </a:t>
            </a:r>
            <a:r>
              <a:rPr sz="2950" dirty="0">
                <a:solidFill>
                  <a:srgbClr val="2E7787"/>
                </a:solidFill>
                <a:latin typeface="Arial"/>
                <a:cs typeface="Arial"/>
              </a:rPr>
              <a:t>εκλογέας</a:t>
            </a:r>
            <a:r>
              <a:rPr sz="2950" spc="-10" dirty="0">
                <a:solidFill>
                  <a:srgbClr val="2E7787"/>
                </a:solidFill>
                <a:latin typeface="Arial"/>
                <a:cs typeface="Arial"/>
              </a:rPr>
              <a:t> </a:t>
            </a:r>
            <a:r>
              <a:rPr sz="2950" dirty="0">
                <a:solidFill>
                  <a:srgbClr val="2E7787"/>
                </a:solidFill>
                <a:latin typeface="Arial"/>
                <a:cs typeface="Arial"/>
              </a:rPr>
              <a:t>εισέρχεται</a:t>
            </a:r>
            <a:r>
              <a:rPr sz="2950" spc="-20" dirty="0">
                <a:solidFill>
                  <a:srgbClr val="2E7787"/>
                </a:solidFill>
                <a:latin typeface="Arial"/>
                <a:cs typeface="Arial"/>
              </a:rPr>
              <a:t> </a:t>
            </a:r>
            <a:r>
              <a:rPr sz="2950" dirty="0">
                <a:solidFill>
                  <a:srgbClr val="2E7787"/>
                </a:solidFill>
                <a:latin typeface="Arial"/>
                <a:cs typeface="Arial"/>
              </a:rPr>
              <a:t>στον</a:t>
            </a:r>
            <a:r>
              <a:rPr sz="2950" spc="-10" dirty="0">
                <a:solidFill>
                  <a:srgbClr val="2E7787"/>
                </a:solidFill>
                <a:latin typeface="Arial"/>
                <a:cs typeface="Arial"/>
              </a:rPr>
              <a:t> </a:t>
            </a:r>
            <a:r>
              <a:rPr sz="2950" dirty="0">
                <a:solidFill>
                  <a:srgbClr val="2E7787"/>
                </a:solidFill>
                <a:latin typeface="Arial"/>
                <a:cs typeface="Arial"/>
              </a:rPr>
              <a:t>θάλαμο ψηφοφορίας,</a:t>
            </a:r>
            <a:r>
              <a:rPr sz="2950" spc="-25" dirty="0">
                <a:solidFill>
                  <a:srgbClr val="2E7787"/>
                </a:solidFill>
                <a:latin typeface="Arial"/>
                <a:cs typeface="Arial"/>
              </a:rPr>
              <a:t> </a:t>
            </a:r>
            <a:r>
              <a:rPr sz="2950" dirty="0">
                <a:solidFill>
                  <a:srgbClr val="2E7787"/>
                </a:solidFill>
                <a:latin typeface="Arial"/>
                <a:cs typeface="Arial"/>
              </a:rPr>
              <a:t>ασκεί</a:t>
            </a:r>
            <a:r>
              <a:rPr sz="2950" spc="-15"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εκλογικό</a:t>
            </a:r>
            <a:r>
              <a:rPr sz="2950" spc="-20" dirty="0">
                <a:solidFill>
                  <a:srgbClr val="2E7787"/>
                </a:solidFill>
                <a:latin typeface="Arial"/>
                <a:cs typeface="Arial"/>
              </a:rPr>
              <a:t> </a:t>
            </a:r>
            <a:r>
              <a:rPr sz="2950" dirty="0">
                <a:solidFill>
                  <a:srgbClr val="2E7787"/>
                </a:solidFill>
                <a:latin typeface="Arial"/>
                <a:cs typeface="Arial"/>
              </a:rPr>
              <a:t>του/της</a:t>
            </a:r>
            <a:r>
              <a:rPr sz="2950" spc="-10" dirty="0">
                <a:solidFill>
                  <a:srgbClr val="2E7787"/>
                </a:solidFill>
                <a:latin typeface="Arial"/>
                <a:cs typeface="Arial"/>
              </a:rPr>
              <a:t> </a:t>
            </a:r>
            <a:r>
              <a:rPr sz="2950" dirty="0">
                <a:solidFill>
                  <a:srgbClr val="2E7787"/>
                </a:solidFill>
                <a:latin typeface="Arial"/>
                <a:cs typeface="Arial"/>
              </a:rPr>
              <a:t>δικαίωμα,</a:t>
            </a:r>
            <a:r>
              <a:rPr sz="2950" spc="-5" dirty="0">
                <a:solidFill>
                  <a:srgbClr val="2E7787"/>
                </a:solidFill>
                <a:latin typeface="Arial"/>
                <a:cs typeface="Arial"/>
              </a:rPr>
              <a:t> </a:t>
            </a:r>
            <a:r>
              <a:rPr sz="2950" dirty="0">
                <a:solidFill>
                  <a:srgbClr val="2E7787"/>
                </a:solidFill>
                <a:latin typeface="Arial"/>
                <a:cs typeface="Arial"/>
              </a:rPr>
              <a:t>ρίχνει</a:t>
            </a:r>
            <a:r>
              <a:rPr sz="2950" spc="-10" dirty="0">
                <a:solidFill>
                  <a:srgbClr val="2E7787"/>
                </a:solidFill>
                <a:latin typeface="Arial"/>
                <a:cs typeface="Arial"/>
              </a:rPr>
              <a:t> </a:t>
            </a:r>
            <a:r>
              <a:rPr sz="2950" spc="-20" dirty="0">
                <a:solidFill>
                  <a:srgbClr val="2E7787"/>
                </a:solidFill>
                <a:latin typeface="Arial"/>
                <a:cs typeface="Arial"/>
              </a:rPr>
              <a:t>το/α </a:t>
            </a:r>
            <a:r>
              <a:rPr sz="2950" dirty="0">
                <a:solidFill>
                  <a:srgbClr val="2E7787"/>
                </a:solidFill>
                <a:latin typeface="Arial"/>
                <a:cs typeface="Arial"/>
              </a:rPr>
              <a:t>ψηφοδέλτιο/α</a:t>
            </a:r>
            <a:r>
              <a:rPr sz="2950" spc="-40" dirty="0">
                <a:solidFill>
                  <a:srgbClr val="2E7787"/>
                </a:solidFill>
                <a:latin typeface="Arial"/>
                <a:cs typeface="Arial"/>
              </a:rPr>
              <a:t> </a:t>
            </a:r>
            <a:r>
              <a:rPr sz="2950" dirty="0">
                <a:solidFill>
                  <a:srgbClr val="2E7787"/>
                </a:solidFill>
                <a:latin typeface="Arial"/>
                <a:cs typeface="Arial"/>
              </a:rPr>
              <a:t>στη</a:t>
            </a:r>
            <a:r>
              <a:rPr sz="2950" spc="-5" dirty="0">
                <a:solidFill>
                  <a:srgbClr val="2E7787"/>
                </a:solidFill>
                <a:latin typeface="Arial"/>
                <a:cs typeface="Arial"/>
              </a:rPr>
              <a:t> </a:t>
            </a:r>
            <a:r>
              <a:rPr sz="2950" dirty="0">
                <a:solidFill>
                  <a:srgbClr val="2E7787"/>
                </a:solidFill>
                <a:latin typeface="Arial"/>
                <a:cs typeface="Arial"/>
              </a:rPr>
              <a:t>κάλπη</a:t>
            </a:r>
            <a:r>
              <a:rPr sz="2950" spc="-10" dirty="0">
                <a:solidFill>
                  <a:srgbClr val="2E7787"/>
                </a:solidFill>
                <a:latin typeface="Arial"/>
                <a:cs typeface="Arial"/>
              </a:rPr>
              <a:t> </a:t>
            </a:r>
            <a:r>
              <a:rPr sz="2950" dirty="0">
                <a:solidFill>
                  <a:srgbClr val="2E7787"/>
                </a:solidFill>
                <a:latin typeface="Arial"/>
                <a:cs typeface="Arial"/>
              </a:rPr>
              <a:t>διπλωμένο/α,</a:t>
            </a:r>
            <a:r>
              <a:rPr sz="2950" spc="-25" dirty="0">
                <a:solidFill>
                  <a:srgbClr val="2E7787"/>
                </a:solidFill>
                <a:latin typeface="Arial"/>
                <a:cs typeface="Arial"/>
              </a:rPr>
              <a:t> </a:t>
            </a:r>
            <a:r>
              <a:rPr sz="2950" dirty="0">
                <a:solidFill>
                  <a:srgbClr val="2E7787"/>
                </a:solidFill>
                <a:latin typeface="Arial"/>
                <a:cs typeface="Arial"/>
              </a:rPr>
              <a:t>κατά</a:t>
            </a:r>
            <a:r>
              <a:rPr sz="2950" spc="5" dirty="0">
                <a:solidFill>
                  <a:srgbClr val="2E7787"/>
                </a:solidFill>
                <a:latin typeface="Arial"/>
                <a:cs typeface="Arial"/>
              </a:rPr>
              <a:t> </a:t>
            </a:r>
            <a:r>
              <a:rPr sz="2950" dirty="0">
                <a:solidFill>
                  <a:srgbClr val="2E7787"/>
                </a:solidFill>
                <a:latin typeface="Arial"/>
                <a:cs typeface="Arial"/>
              </a:rPr>
              <a:t>τρόπο</a:t>
            </a:r>
            <a:r>
              <a:rPr sz="2950" spc="-25" dirty="0">
                <a:solidFill>
                  <a:srgbClr val="2E7787"/>
                </a:solidFill>
                <a:latin typeface="Arial"/>
                <a:cs typeface="Arial"/>
              </a:rPr>
              <a:t> </a:t>
            </a:r>
            <a:r>
              <a:rPr sz="2950" dirty="0">
                <a:solidFill>
                  <a:srgbClr val="2E7787"/>
                </a:solidFill>
                <a:latin typeface="Arial"/>
                <a:cs typeface="Arial"/>
              </a:rPr>
              <a:t>ώστε</a:t>
            </a:r>
            <a:r>
              <a:rPr sz="2950" spc="-10"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μην</a:t>
            </a:r>
            <a:r>
              <a:rPr sz="2950" spc="-10" dirty="0">
                <a:solidFill>
                  <a:srgbClr val="2E7787"/>
                </a:solidFill>
                <a:latin typeface="Arial"/>
                <a:cs typeface="Arial"/>
              </a:rPr>
              <a:t> </a:t>
            </a:r>
            <a:r>
              <a:rPr sz="2950" dirty="0">
                <a:solidFill>
                  <a:srgbClr val="2E7787"/>
                </a:solidFill>
                <a:latin typeface="Arial"/>
                <a:cs typeface="Arial"/>
              </a:rPr>
              <a:t>είναι</a:t>
            </a:r>
            <a:r>
              <a:rPr sz="2950" spc="-10" dirty="0">
                <a:solidFill>
                  <a:srgbClr val="2E7787"/>
                </a:solidFill>
                <a:latin typeface="Arial"/>
                <a:cs typeface="Arial"/>
              </a:rPr>
              <a:t> </a:t>
            </a:r>
            <a:r>
              <a:rPr sz="2950" dirty="0">
                <a:solidFill>
                  <a:srgbClr val="2E7787"/>
                </a:solidFill>
                <a:latin typeface="Arial"/>
                <a:cs typeface="Arial"/>
              </a:rPr>
              <a:t>ορατά</a:t>
            </a:r>
            <a:r>
              <a:rPr sz="2950" spc="-5" dirty="0">
                <a:solidFill>
                  <a:srgbClr val="2E7787"/>
                </a:solidFill>
                <a:latin typeface="Arial"/>
                <a:cs typeface="Arial"/>
              </a:rPr>
              <a:t> </a:t>
            </a:r>
            <a:r>
              <a:rPr sz="2950" dirty="0">
                <a:solidFill>
                  <a:srgbClr val="2E7787"/>
                </a:solidFill>
                <a:latin typeface="Arial"/>
                <a:cs typeface="Arial"/>
              </a:rPr>
              <a:t>τα</a:t>
            </a:r>
            <a:r>
              <a:rPr sz="2950" spc="-10" dirty="0">
                <a:solidFill>
                  <a:srgbClr val="2E7787"/>
                </a:solidFill>
                <a:latin typeface="Arial"/>
                <a:cs typeface="Arial"/>
              </a:rPr>
              <a:t> </a:t>
            </a:r>
            <a:r>
              <a:rPr sz="2950" dirty="0">
                <a:solidFill>
                  <a:srgbClr val="2E7787"/>
                </a:solidFill>
                <a:latin typeface="Arial"/>
                <a:cs typeface="Arial"/>
              </a:rPr>
              <a:t>σημεία</a:t>
            </a:r>
            <a:r>
              <a:rPr sz="2950" spc="-5" dirty="0">
                <a:solidFill>
                  <a:srgbClr val="2E7787"/>
                </a:solidFill>
                <a:latin typeface="Arial"/>
                <a:cs typeface="Arial"/>
              </a:rPr>
              <a:t> </a:t>
            </a:r>
            <a:r>
              <a:rPr sz="2950" spc="-10" dirty="0">
                <a:solidFill>
                  <a:srgbClr val="2E7787"/>
                </a:solidFill>
                <a:latin typeface="Arial"/>
                <a:cs typeface="Arial"/>
              </a:rPr>
              <a:t>επιλογής του/της</a:t>
            </a:r>
            <a:endParaRPr sz="2950">
              <a:latin typeface="Arial"/>
              <a:cs typeface="Arial"/>
            </a:endParaRPr>
          </a:p>
          <a:p>
            <a:pPr marL="483234" marR="5080" indent="-471170">
              <a:lnSpc>
                <a:spcPct val="120700"/>
              </a:lnSpc>
              <a:spcBef>
                <a:spcPts val="1490"/>
              </a:spcBef>
              <a:buSzPct val="120338"/>
              <a:buChar char="•"/>
              <a:tabLst>
                <a:tab pos="483234" algn="l"/>
              </a:tabLst>
            </a:pPr>
            <a:r>
              <a:rPr sz="2950" dirty="0">
                <a:solidFill>
                  <a:srgbClr val="2E7787"/>
                </a:solidFill>
                <a:latin typeface="Arial"/>
                <a:cs typeface="Arial"/>
              </a:rPr>
              <a:t>Ο/η</a:t>
            </a:r>
            <a:r>
              <a:rPr sz="2950" spc="-10" dirty="0">
                <a:solidFill>
                  <a:srgbClr val="2E7787"/>
                </a:solidFill>
                <a:latin typeface="Arial"/>
                <a:cs typeface="Arial"/>
              </a:rPr>
              <a:t> </a:t>
            </a:r>
            <a:r>
              <a:rPr sz="2950" dirty="0">
                <a:solidFill>
                  <a:srgbClr val="2E7787"/>
                </a:solidFill>
                <a:latin typeface="Arial"/>
                <a:cs typeface="Arial"/>
              </a:rPr>
              <a:t>εκλογέας</a:t>
            </a:r>
            <a:r>
              <a:rPr sz="2950" spc="-5" dirty="0">
                <a:solidFill>
                  <a:srgbClr val="2E7787"/>
                </a:solidFill>
                <a:latin typeface="Arial"/>
                <a:cs typeface="Arial"/>
              </a:rPr>
              <a:t> </a:t>
            </a:r>
            <a:r>
              <a:rPr sz="2950" dirty="0">
                <a:solidFill>
                  <a:srgbClr val="2E7787"/>
                </a:solidFill>
                <a:latin typeface="Arial"/>
                <a:cs typeface="Arial"/>
              </a:rPr>
              <a:t>επιστρέφει</a:t>
            </a:r>
            <a:r>
              <a:rPr sz="2950" spc="-30" dirty="0">
                <a:solidFill>
                  <a:srgbClr val="2E7787"/>
                </a:solidFill>
                <a:latin typeface="Arial"/>
                <a:cs typeface="Arial"/>
              </a:rPr>
              <a:t> </a:t>
            </a:r>
            <a:r>
              <a:rPr sz="2950" dirty="0">
                <a:solidFill>
                  <a:srgbClr val="2E7787"/>
                </a:solidFill>
                <a:latin typeface="Arial"/>
                <a:cs typeface="Arial"/>
              </a:rPr>
              <a:t>στον</a:t>
            </a:r>
            <a:r>
              <a:rPr sz="2950" spc="-5" dirty="0">
                <a:solidFill>
                  <a:srgbClr val="2E7787"/>
                </a:solidFill>
                <a:latin typeface="Arial"/>
                <a:cs typeface="Arial"/>
              </a:rPr>
              <a:t> </a:t>
            </a:r>
            <a:r>
              <a:rPr sz="2950" dirty="0">
                <a:solidFill>
                  <a:srgbClr val="2E7787"/>
                </a:solidFill>
                <a:latin typeface="Arial"/>
                <a:cs typeface="Arial"/>
              </a:rPr>
              <a:t>Βοηθό</a:t>
            </a:r>
            <a:r>
              <a:rPr sz="2950" spc="-15" dirty="0">
                <a:solidFill>
                  <a:srgbClr val="2E7787"/>
                </a:solidFill>
                <a:latin typeface="Arial"/>
                <a:cs typeface="Arial"/>
              </a:rPr>
              <a:t> </a:t>
            </a:r>
            <a:r>
              <a:rPr sz="2950" dirty="0">
                <a:solidFill>
                  <a:srgbClr val="2E7787"/>
                </a:solidFill>
                <a:latin typeface="Arial"/>
                <a:cs typeface="Arial"/>
              </a:rPr>
              <a:t>Β</a:t>
            </a:r>
            <a:r>
              <a:rPr sz="2950" spc="-10"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καρτέλα</a:t>
            </a:r>
            <a:r>
              <a:rPr sz="2950" spc="-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αναγράφει</a:t>
            </a:r>
            <a:r>
              <a:rPr sz="2950" spc="15" dirty="0">
                <a:solidFill>
                  <a:srgbClr val="2E7787"/>
                </a:solidFill>
                <a:latin typeface="Arial"/>
                <a:cs typeface="Arial"/>
              </a:rPr>
              <a:t> </a:t>
            </a:r>
            <a:r>
              <a:rPr sz="2950" dirty="0">
                <a:solidFill>
                  <a:srgbClr val="2E7787"/>
                </a:solidFill>
                <a:latin typeface="Arial"/>
                <a:cs typeface="Arial"/>
              </a:rPr>
              <a:t>τον</a:t>
            </a:r>
            <a:r>
              <a:rPr sz="2950" spc="-10" dirty="0">
                <a:solidFill>
                  <a:srgbClr val="2E7787"/>
                </a:solidFill>
                <a:latin typeface="Arial"/>
                <a:cs typeface="Arial"/>
              </a:rPr>
              <a:t> </a:t>
            </a:r>
            <a:r>
              <a:rPr sz="2950" dirty="0">
                <a:solidFill>
                  <a:srgbClr val="2E7787"/>
                </a:solidFill>
                <a:latin typeface="Arial"/>
                <a:cs typeface="Arial"/>
              </a:rPr>
              <a:t>αριθμό</a:t>
            </a:r>
            <a:r>
              <a:rPr sz="2950" spc="-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ψηφοδελτίων</a:t>
            </a:r>
            <a:r>
              <a:rPr sz="2950" spc="-35" dirty="0">
                <a:solidFill>
                  <a:srgbClr val="2E7787"/>
                </a:solidFill>
                <a:latin typeface="Arial"/>
                <a:cs typeface="Arial"/>
              </a:rPr>
              <a:t> </a:t>
            </a:r>
            <a:r>
              <a:rPr sz="2950" spc="-25" dirty="0">
                <a:solidFill>
                  <a:srgbClr val="2E7787"/>
                </a:solidFill>
                <a:latin typeface="Arial"/>
                <a:cs typeface="Arial"/>
              </a:rPr>
              <a:t>που </a:t>
            </a:r>
            <a:r>
              <a:rPr sz="2950" spc="-10" dirty="0">
                <a:solidFill>
                  <a:srgbClr val="2E7787"/>
                </a:solidFill>
                <a:latin typeface="Arial"/>
                <a:cs typeface="Arial"/>
              </a:rPr>
              <a:t>έλαβε</a:t>
            </a:r>
            <a:endParaRPr sz="2950">
              <a:latin typeface="Arial"/>
              <a:cs typeface="Arial"/>
            </a:endParaRPr>
          </a:p>
          <a:p>
            <a:pPr marL="483234" marR="127635" indent="-471170">
              <a:lnSpc>
                <a:spcPct val="120800"/>
              </a:lnSpc>
              <a:spcBef>
                <a:spcPts val="1480"/>
              </a:spcBef>
              <a:buSzPct val="120338"/>
              <a:buChar char="•"/>
              <a:tabLst>
                <a:tab pos="483234" algn="l"/>
              </a:tabLst>
            </a:pPr>
            <a:r>
              <a:rPr sz="2950" dirty="0">
                <a:solidFill>
                  <a:srgbClr val="2E7787"/>
                </a:solidFill>
                <a:latin typeface="Arial"/>
                <a:cs typeface="Arial"/>
              </a:rPr>
              <a:t>Ο/η</a:t>
            </a:r>
            <a:r>
              <a:rPr sz="2950" spc="-20" dirty="0">
                <a:solidFill>
                  <a:srgbClr val="2E7787"/>
                </a:solidFill>
                <a:latin typeface="Arial"/>
                <a:cs typeface="Arial"/>
              </a:rPr>
              <a:t> </a:t>
            </a:r>
            <a:r>
              <a:rPr sz="2950" dirty="0">
                <a:solidFill>
                  <a:srgbClr val="2E7787"/>
                </a:solidFill>
                <a:latin typeface="Arial"/>
                <a:cs typeface="Arial"/>
              </a:rPr>
              <a:t>Βοηθός</a:t>
            </a:r>
            <a:r>
              <a:rPr sz="2950" spc="-20" dirty="0">
                <a:solidFill>
                  <a:srgbClr val="2E7787"/>
                </a:solidFill>
                <a:latin typeface="Arial"/>
                <a:cs typeface="Arial"/>
              </a:rPr>
              <a:t> </a:t>
            </a:r>
            <a:r>
              <a:rPr sz="2950" dirty="0">
                <a:solidFill>
                  <a:srgbClr val="2E7787"/>
                </a:solidFill>
                <a:latin typeface="Arial"/>
                <a:cs typeface="Arial"/>
              </a:rPr>
              <a:t>Β</a:t>
            </a:r>
            <a:r>
              <a:rPr sz="2950" spc="-5" dirty="0">
                <a:solidFill>
                  <a:srgbClr val="2E7787"/>
                </a:solidFill>
                <a:latin typeface="Arial"/>
                <a:cs typeface="Arial"/>
              </a:rPr>
              <a:t> </a:t>
            </a:r>
            <a:r>
              <a:rPr sz="2950" dirty="0">
                <a:solidFill>
                  <a:srgbClr val="2E7787"/>
                </a:solidFill>
                <a:latin typeface="Arial"/>
                <a:cs typeface="Arial"/>
              </a:rPr>
              <a:t>επιστρέφει</a:t>
            </a:r>
            <a:r>
              <a:rPr sz="2950" spc="-20" dirty="0">
                <a:solidFill>
                  <a:srgbClr val="2E7787"/>
                </a:solidFill>
                <a:latin typeface="Arial"/>
                <a:cs typeface="Arial"/>
              </a:rPr>
              <a:t> </a:t>
            </a:r>
            <a:r>
              <a:rPr sz="2950" dirty="0">
                <a:solidFill>
                  <a:srgbClr val="2E7787"/>
                </a:solidFill>
                <a:latin typeface="Arial"/>
                <a:cs typeface="Arial"/>
              </a:rPr>
              <a:t>στον/στην</a:t>
            </a:r>
            <a:r>
              <a:rPr sz="2950" spc="-5" dirty="0">
                <a:solidFill>
                  <a:srgbClr val="2E7787"/>
                </a:solidFill>
                <a:latin typeface="Arial"/>
                <a:cs typeface="Arial"/>
              </a:rPr>
              <a:t> </a:t>
            </a:r>
            <a:r>
              <a:rPr sz="2950" dirty="0">
                <a:solidFill>
                  <a:srgbClr val="2E7787"/>
                </a:solidFill>
                <a:latin typeface="Arial"/>
                <a:cs typeface="Arial"/>
              </a:rPr>
              <a:t>εκλογέα</a:t>
            </a:r>
            <a:r>
              <a:rPr sz="2950" spc="-5" dirty="0">
                <a:solidFill>
                  <a:srgbClr val="2E7787"/>
                </a:solidFill>
                <a:latin typeface="Arial"/>
                <a:cs typeface="Arial"/>
              </a:rPr>
              <a:t> </a:t>
            </a:r>
            <a:r>
              <a:rPr sz="2950" dirty="0">
                <a:solidFill>
                  <a:srgbClr val="2E7787"/>
                </a:solidFill>
                <a:latin typeface="Arial"/>
                <a:cs typeface="Arial"/>
              </a:rPr>
              <a:t>το</a:t>
            </a:r>
            <a:r>
              <a:rPr sz="2950" spc="-20" dirty="0">
                <a:solidFill>
                  <a:srgbClr val="2E7787"/>
                </a:solidFill>
                <a:latin typeface="Arial"/>
                <a:cs typeface="Arial"/>
              </a:rPr>
              <a:t> </a:t>
            </a:r>
            <a:r>
              <a:rPr sz="2950" dirty="0">
                <a:solidFill>
                  <a:srgbClr val="2E7787"/>
                </a:solidFill>
                <a:latin typeface="Arial"/>
                <a:cs typeface="Arial"/>
              </a:rPr>
              <a:t>έγγραφο που</a:t>
            </a:r>
            <a:r>
              <a:rPr sz="2950" spc="-5" dirty="0">
                <a:solidFill>
                  <a:srgbClr val="2E7787"/>
                </a:solidFill>
                <a:latin typeface="Arial"/>
                <a:cs typeface="Arial"/>
              </a:rPr>
              <a:t> </a:t>
            </a:r>
            <a:r>
              <a:rPr sz="2950" dirty="0">
                <a:solidFill>
                  <a:srgbClr val="2E7787"/>
                </a:solidFill>
                <a:latin typeface="Arial"/>
                <a:cs typeface="Arial"/>
              </a:rPr>
              <a:t>έχει</a:t>
            </a:r>
            <a:r>
              <a:rPr sz="2950" spc="-5" dirty="0">
                <a:solidFill>
                  <a:srgbClr val="2E7787"/>
                </a:solidFill>
                <a:latin typeface="Arial"/>
                <a:cs typeface="Arial"/>
              </a:rPr>
              <a:t> </a:t>
            </a:r>
            <a:r>
              <a:rPr sz="2950" dirty="0">
                <a:solidFill>
                  <a:srgbClr val="2E7787"/>
                </a:solidFill>
                <a:latin typeface="Arial"/>
                <a:cs typeface="Arial"/>
              </a:rPr>
              <a:t>παρουσιάσει</a:t>
            </a:r>
            <a:r>
              <a:rPr sz="2950" spc="1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αυτός/ή</a:t>
            </a:r>
            <a:r>
              <a:rPr sz="2950" spc="-5" dirty="0">
                <a:solidFill>
                  <a:srgbClr val="2E7787"/>
                </a:solidFill>
                <a:latin typeface="Arial"/>
                <a:cs typeface="Arial"/>
              </a:rPr>
              <a:t> </a:t>
            </a:r>
            <a:r>
              <a:rPr sz="2950" spc="-10" dirty="0">
                <a:solidFill>
                  <a:srgbClr val="2E7787"/>
                </a:solidFill>
                <a:latin typeface="Arial"/>
                <a:cs typeface="Arial"/>
              </a:rPr>
              <a:t>αποχωρεί </a:t>
            </a:r>
            <a:r>
              <a:rPr sz="2950" dirty="0">
                <a:solidFill>
                  <a:srgbClr val="2E7787"/>
                </a:solidFill>
                <a:latin typeface="Arial"/>
                <a:cs typeface="Arial"/>
              </a:rPr>
              <a:t>από</a:t>
            </a:r>
            <a:r>
              <a:rPr sz="2950" spc="-10" dirty="0">
                <a:solidFill>
                  <a:srgbClr val="2E7787"/>
                </a:solidFill>
                <a:latin typeface="Arial"/>
                <a:cs typeface="Arial"/>
              </a:rPr>
              <a:t> </a:t>
            </a:r>
            <a:r>
              <a:rPr sz="2950" dirty="0">
                <a:solidFill>
                  <a:srgbClr val="2E7787"/>
                </a:solidFill>
                <a:latin typeface="Arial"/>
                <a:cs typeface="Arial"/>
              </a:rPr>
              <a:t>το</a:t>
            </a:r>
            <a:r>
              <a:rPr sz="2950" spc="-10" dirty="0">
                <a:solidFill>
                  <a:srgbClr val="2E7787"/>
                </a:solidFill>
                <a:latin typeface="Arial"/>
                <a:cs typeface="Arial"/>
              </a:rPr>
              <a:t> </a:t>
            </a:r>
            <a:r>
              <a:rPr sz="2950" dirty="0">
                <a:solidFill>
                  <a:srgbClr val="2E7787"/>
                </a:solidFill>
                <a:latin typeface="Arial"/>
                <a:cs typeface="Arial"/>
              </a:rPr>
              <a:t>εκλογικό</a:t>
            </a:r>
            <a:r>
              <a:rPr sz="2950" spc="-5" dirty="0">
                <a:solidFill>
                  <a:srgbClr val="2E7787"/>
                </a:solidFill>
                <a:latin typeface="Arial"/>
                <a:cs typeface="Arial"/>
              </a:rPr>
              <a:t> </a:t>
            </a:r>
            <a:r>
              <a:rPr sz="2950" spc="-10" dirty="0">
                <a:solidFill>
                  <a:srgbClr val="2E7787"/>
                </a:solidFill>
                <a:latin typeface="Arial"/>
                <a:cs typeface="Arial"/>
              </a:rPr>
              <a:t>κέντρο</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6559" y="1478773"/>
            <a:ext cx="2374900" cy="527685"/>
          </a:xfrm>
          <a:prstGeom prst="rect">
            <a:avLst/>
          </a:prstGeom>
        </p:spPr>
        <p:txBody>
          <a:bodyPr vert="horz" wrap="square" lIns="0" tIns="12065" rIns="0" bIns="0" rtlCol="0">
            <a:spAutoFit/>
          </a:bodyPr>
          <a:lstStyle/>
          <a:p>
            <a:pPr marL="12700">
              <a:lnSpc>
                <a:spcPct val="100000"/>
              </a:lnSpc>
              <a:spcBef>
                <a:spcPts val="95"/>
              </a:spcBef>
            </a:pPr>
            <a:r>
              <a:rPr b="0" spc="75" dirty="0">
                <a:latin typeface="Arial"/>
                <a:cs typeface="Arial"/>
              </a:rPr>
              <a:t>Ψηφοδέλτια</a:t>
            </a:r>
          </a:p>
        </p:txBody>
      </p:sp>
      <p:grpSp>
        <p:nvGrpSpPr>
          <p:cNvPr id="3" name="object 3"/>
          <p:cNvGrpSpPr/>
          <p:nvPr/>
        </p:nvGrpSpPr>
        <p:grpSpPr>
          <a:xfrm>
            <a:off x="3907329" y="1988677"/>
            <a:ext cx="13501369" cy="7303770"/>
            <a:chOff x="3907329" y="1988677"/>
            <a:chExt cx="13501369" cy="7303770"/>
          </a:xfrm>
        </p:grpSpPr>
        <p:pic>
          <p:nvPicPr>
            <p:cNvPr id="4" name="object 4"/>
            <p:cNvPicPr/>
            <p:nvPr/>
          </p:nvPicPr>
          <p:blipFill>
            <a:blip r:embed="rId2" cstate="print"/>
            <a:stretch>
              <a:fillRect/>
            </a:stretch>
          </p:blipFill>
          <p:spPr>
            <a:xfrm>
              <a:off x="3907329" y="1988677"/>
              <a:ext cx="13500817" cy="7303662"/>
            </a:xfrm>
            <a:prstGeom prst="rect">
              <a:avLst/>
            </a:prstGeom>
          </p:spPr>
        </p:pic>
        <p:pic>
          <p:nvPicPr>
            <p:cNvPr id="5" name="object 5"/>
            <p:cNvPicPr/>
            <p:nvPr/>
          </p:nvPicPr>
          <p:blipFill>
            <a:blip r:embed="rId3" cstate="print"/>
            <a:stretch>
              <a:fillRect/>
            </a:stretch>
          </p:blipFill>
          <p:spPr>
            <a:xfrm>
              <a:off x="4136418" y="2217733"/>
              <a:ext cx="13070177" cy="6873089"/>
            </a:xfrm>
            <a:prstGeom prst="rect">
              <a:avLst/>
            </a:prstGeom>
          </p:spPr>
        </p:pic>
        <p:sp>
          <p:nvSpPr>
            <p:cNvPr id="6" name="object 6"/>
            <p:cNvSpPr/>
            <p:nvPr/>
          </p:nvSpPr>
          <p:spPr>
            <a:xfrm>
              <a:off x="4099770" y="2181085"/>
              <a:ext cx="13143865" cy="6946900"/>
            </a:xfrm>
            <a:custGeom>
              <a:avLst/>
              <a:gdLst/>
              <a:ahLst/>
              <a:cxnLst/>
              <a:rect l="l" t="t" r="r" b="b"/>
              <a:pathLst>
                <a:path w="13143865" h="6946900">
                  <a:moveTo>
                    <a:pt x="1181744" y="0"/>
                  </a:moveTo>
                  <a:lnTo>
                    <a:pt x="13143474" y="0"/>
                  </a:lnTo>
                  <a:lnTo>
                    <a:pt x="13143474" y="5764641"/>
                  </a:lnTo>
                  <a:lnTo>
                    <a:pt x="13141903" y="5824953"/>
                  </a:lnTo>
                  <a:lnTo>
                    <a:pt x="13137401" y="5885056"/>
                  </a:lnTo>
                  <a:lnTo>
                    <a:pt x="13129861" y="5944216"/>
                  </a:lnTo>
                  <a:lnTo>
                    <a:pt x="13119495" y="6002435"/>
                  </a:lnTo>
                  <a:lnTo>
                    <a:pt x="13106302" y="6059606"/>
                  </a:lnTo>
                  <a:lnTo>
                    <a:pt x="13090282" y="6115730"/>
                  </a:lnTo>
                  <a:lnTo>
                    <a:pt x="13071748" y="6170702"/>
                  </a:lnTo>
                  <a:lnTo>
                    <a:pt x="13050597" y="6224417"/>
                  </a:lnTo>
                  <a:lnTo>
                    <a:pt x="13026933" y="6276772"/>
                  </a:lnTo>
                  <a:lnTo>
                    <a:pt x="13000755" y="6327765"/>
                  </a:lnTo>
                  <a:lnTo>
                    <a:pt x="12972275" y="6377188"/>
                  </a:lnTo>
                  <a:lnTo>
                    <a:pt x="12941595" y="6425249"/>
                  </a:lnTo>
                  <a:lnTo>
                    <a:pt x="12908612" y="6471530"/>
                  </a:lnTo>
                  <a:lnTo>
                    <a:pt x="12873534" y="6516241"/>
                  </a:lnTo>
                  <a:lnTo>
                    <a:pt x="12836363" y="6559067"/>
                  </a:lnTo>
                  <a:lnTo>
                    <a:pt x="12797201" y="6600113"/>
                  </a:lnTo>
                  <a:lnTo>
                    <a:pt x="12756156" y="6639274"/>
                  </a:lnTo>
                  <a:lnTo>
                    <a:pt x="12713330" y="6676445"/>
                  </a:lnTo>
                  <a:lnTo>
                    <a:pt x="12668619" y="6711523"/>
                  </a:lnTo>
                  <a:lnTo>
                    <a:pt x="12622338" y="6744506"/>
                  </a:lnTo>
                  <a:lnTo>
                    <a:pt x="12574276" y="6775186"/>
                  </a:lnTo>
                  <a:lnTo>
                    <a:pt x="12524854" y="6803667"/>
                  </a:lnTo>
                  <a:lnTo>
                    <a:pt x="12473861" y="6829844"/>
                  </a:lnTo>
                  <a:lnTo>
                    <a:pt x="12421506" y="6853508"/>
                  </a:lnTo>
                  <a:lnTo>
                    <a:pt x="12367790" y="6874659"/>
                  </a:lnTo>
                  <a:lnTo>
                    <a:pt x="12312818" y="6893193"/>
                  </a:lnTo>
                  <a:lnTo>
                    <a:pt x="12256694" y="6909213"/>
                  </a:lnTo>
                  <a:lnTo>
                    <a:pt x="12199523" y="6922407"/>
                  </a:lnTo>
                  <a:lnTo>
                    <a:pt x="12141305" y="6932773"/>
                  </a:lnTo>
                  <a:lnTo>
                    <a:pt x="12082145" y="6940312"/>
                  </a:lnTo>
                  <a:lnTo>
                    <a:pt x="12022042" y="6944814"/>
                  </a:lnTo>
                  <a:lnTo>
                    <a:pt x="11961730" y="6946385"/>
                  </a:lnTo>
                  <a:lnTo>
                    <a:pt x="0" y="6946385"/>
                  </a:lnTo>
                  <a:lnTo>
                    <a:pt x="0" y="1181744"/>
                  </a:lnTo>
                  <a:lnTo>
                    <a:pt x="1570" y="1121431"/>
                  </a:lnTo>
                  <a:lnTo>
                    <a:pt x="6073" y="1061328"/>
                  </a:lnTo>
                  <a:lnTo>
                    <a:pt x="13612" y="1002168"/>
                  </a:lnTo>
                  <a:lnTo>
                    <a:pt x="23978" y="943950"/>
                  </a:lnTo>
                  <a:lnTo>
                    <a:pt x="37171" y="886779"/>
                  </a:lnTo>
                  <a:lnTo>
                    <a:pt x="53192" y="830655"/>
                  </a:lnTo>
                  <a:lnTo>
                    <a:pt x="71725" y="775683"/>
                  </a:lnTo>
                  <a:lnTo>
                    <a:pt x="92876" y="721967"/>
                  </a:lnTo>
                  <a:lnTo>
                    <a:pt x="116540" y="669613"/>
                  </a:lnTo>
                  <a:lnTo>
                    <a:pt x="142718" y="618619"/>
                  </a:lnTo>
                  <a:lnTo>
                    <a:pt x="171198" y="569197"/>
                  </a:lnTo>
                  <a:lnTo>
                    <a:pt x="201878" y="521135"/>
                  </a:lnTo>
                  <a:lnTo>
                    <a:pt x="234861" y="474854"/>
                  </a:lnTo>
                  <a:lnTo>
                    <a:pt x="269939" y="430143"/>
                  </a:lnTo>
                  <a:lnTo>
                    <a:pt x="307111" y="387318"/>
                  </a:lnTo>
                  <a:lnTo>
                    <a:pt x="346272" y="346272"/>
                  </a:lnTo>
                  <a:lnTo>
                    <a:pt x="387318" y="307111"/>
                  </a:lnTo>
                  <a:lnTo>
                    <a:pt x="430143" y="269939"/>
                  </a:lnTo>
                  <a:lnTo>
                    <a:pt x="474854" y="234861"/>
                  </a:lnTo>
                  <a:lnTo>
                    <a:pt x="521135" y="201878"/>
                  </a:lnTo>
                  <a:lnTo>
                    <a:pt x="569197" y="171198"/>
                  </a:lnTo>
                  <a:lnTo>
                    <a:pt x="618619" y="142718"/>
                  </a:lnTo>
                  <a:lnTo>
                    <a:pt x="669613" y="116540"/>
                  </a:lnTo>
                  <a:lnTo>
                    <a:pt x="721967" y="92876"/>
                  </a:lnTo>
                  <a:lnTo>
                    <a:pt x="775683" y="71725"/>
                  </a:lnTo>
                  <a:lnTo>
                    <a:pt x="830655" y="53192"/>
                  </a:lnTo>
                  <a:lnTo>
                    <a:pt x="886779" y="37171"/>
                  </a:lnTo>
                  <a:lnTo>
                    <a:pt x="943950" y="23978"/>
                  </a:lnTo>
                  <a:lnTo>
                    <a:pt x="1002168" y="13612"/>
                  </a:lnTo>
                  <a:lnTo>
                    <a:pt x="1061328" y="6073"/>
                  </a:lnTo>
                  <a:lnTo>
                    <a:pt x="1121431" y="1570"/>
                  </a:lnTo>
                  <a:lnTo>
                    <a:pt x="1181744" y="0"/>
                  </a:lnTo>
                  <a:close/>
                </a:path>
              </a:pathLst>
            </a:custGeom>
            <a:ln w="73296">
              <a:solidFill>
                <a:srgbClr val="FFFFFF"/>
              </a:solidFill>
            </a:ln>
          </p:spPr>
          <p:txBody>
            <a:bodyPr wrap="square" lIns="0" tIns="0" rIns="0" bIns="0" rtlCol="0"/>
            <a:lstStyle/>
            <a:p>
              <a:endParaRPr/>
            </a:p>
          </p:txBody>
        </p:sp>
      </p:grpSp>
      <p:pic>
        <p:nvPicPr>
          <p:cNvPr id="7" name="object 7"/>
          <p:cNvPicPr/>
          <p:nvPr/>
        </p:nvPicPr>
        <p:blipFill>
          <a:blip r:embed="rId4" cstate="print"/>
          <a:stretch>
            <a:fillRect/>
          </a:stretch>
        </p:blipFill>
        <p:spPr>
          <a:xfrm>
            <a:off x="579249" y="0"/>
            <a:ext cx="2798239" cy="1756595"/>
          </a:xfrm>
          <a:prstGeom prst="rect">
            <a:avLst/>
          </a:prstGeom>
        </p:spPr>
      </p:pic>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507631"/>
            <a:ext cx="17653000" cy="5426710"/>
          </a:xfrm>
          <a:prstGeom prst="rect">
            <a:avLst/>
          </a:prstGeom>
        </p:spPr>
        <p:txBody>
          <a:bodyPr vert="horz" wrap="square" lIns="0" tIns="184150" rIns="0" bIns="0" rtlCol="0">
            <a:spAutoFit/>
          </a:bodyPr>
          <a:lstStyle/>
          <a:p>
            <a:pPr marL="12700">
              <a:lnSpc>
                <a:spcPct val="100000"/>
              </a:lnSpc>
              <a:spcBef>
                <a:spcPts val="1450"/>
              </a:spcBef>
            </a:pPr>
            <a:r>
              <a:rPr sz="2950" b="1" spc="-10" dirty="0">
                <a:solidFill>
                  <a:srgbClr val="E28B18"/>
                </a:solidFill>
                <a:latin typeface="Arial"/>
                <a:cs typeface="Arial"/>
              </a:rPr>
              <a:t>Προεδρεύων</a:t>
            </a:r>
            <a:endParaRPr sz="2950">
              <a:latin typeface="Arial"/>
              <a:cs typeface="Arial"/>
            </a:endParaRPr>
          </a:p>
          <a:p>
            <a:pPr marL="483234" marR="424815" indent="-471170">
              <a:lnSpc>
                <a:spcPct val="120800"/>
              </a:lnSpc>
              <a:spcBef>
                <a:spcPts val="1480"/>
              </a:spcBef>
              <a:buSzPct val="120338"/>
              <a:buChar char="•"/>
              <a:tabLst>
                <a:tab pos="483234" algn="l"/>
              </a:tabLst>
            </a:pPr>
            <a:r>
              <a:rPr sz="2950" dirty="0">
                <a:solidFill>
                  <a:srgbClr val="2E7787"/>
                </a:solidFill>
                <a:latin typeface="Arial"/>
                <a:cs typeface="Arial"/>
              </a:rPr>
              <a:t>Έχει</a:t>
            </a:r>
            <a:r>
              <a:rPr sz="2950" spc="-10" dirty="0">
                <a:solidFill>
                  <a:srgbClr val="2E7787"/>
                </a:solidFill>
                <a:latin typeface="Arial"/>
                <a:cs typeface="Arial"/>
              </a:rPr>
              <a:t> </a:t>
            </a:r>
            <a:r>
              <a:rPr sz="2950" dirty="0">
                <a:solidFill>
                  <a:srgbClr val="2E7787"/>
                </a:solidFill>
                <a:latin typeface="Arial"/>
                <a:cs typeface="Arial"/>
              </a:rPr>
              <a:t>την</a:t>
            </a:r>
            <a:r>
              <a:rPr sz="2950" spc="-5" dirty="0">
                <a:solidFill>
                  <a:srgbClr val="2E7787"/>
                </a:solidFill>
                <a:latin typeface="Arial"/>
                <a:cs typeface="Arial"/>
              </a:rPr>
              <a:t> </a:t>
            </a:r>
            <a:r>
              <a:rPr sz="2950" dirty="0">
                <a:solidFill>
                  <a:srgbClr val="2E7787"/>
                </a:solidFill>
                <a:latin typeface="Arial"/>
                <a:cs typeface="Arial"/>
              </a:rPr>
              <a:t>ευθύνη</a:t>
            </a:r>
            <a:r>
              <a:rPr sz="2950" spc="-5" dirty="0">
                <a:solidFill>
                  <a:srgbClr val="2E7787"/>
                </a:solidFill>
                <a:latin typeface="Arial"/>
                <a:cs typeface="Arial"/>
              </a:rPr>
              <a:t> </a:t>
            </a:r>
            <a:r>
              <a:rPr sz="2950" dirty="0">
                <a:solidFill>
                  <a:srgbClr val="2E7787"/>
                </a:solidFill>
                <a:latin typeface="Arial"/>
                <a:cs typeface="Arial"/>
              </a:rPr>
              <a:t>φύλαξης</a:t>
            </a:r>
            <a:r>
              <a:rPr sz="2950" spc="-5"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κάλπης,</a:t>
            </a:r>
            <a:r>
              <a:rPr sz="2950" spc="-5" dirty="0">
                <a:solidFill>
                  <a:srgbClr val="2E7787"/>
                </a:solidFill>
                <a:latin typeface="Arial"/>
                <a:cs typeface="Arial"/>
              </a:rPr>
              <a:t> </a:t>
            </a:r>
            <a:r>
              <a:rPr sz="2950" dirty="0">
                <a:solidFill>
                  <a:srgbClr val="2E7787"/>
                </a:solidFill>
                <a:latin typeface="Arial"/>
                <a:cs typeface="Arial"/>
              </a:rPr>
              <a:t>η</a:t>
            </a:r>
            <a:r>
              <a:rPr sz="2950" spc="-10" dirty="0">
                <a:solidFill>
                  <a:srgbClr val="2E7787"/>
                </a:solidFill>
                <a:latin typeface="Arial"/>
                <a:cs typeface="Arial"/>
              </a:rPr>
              <a:t> </a:t>
            </a:r>
            <a:r>
              <a:rPr sz="2950" dirty="0">
                <a:solidFill>
                  <a:srgbClr val="2E7787"/>
                </a:solidFill>
                <a:latin typeface="Arial"/>
                <a:cs typeface="Arial"/>
              </a:rPr>
              <a:t>οποία</a:t>
            </a:r>
            <a:r>
              <a:rPr sz="2950" spc="-5" dirty="0">
                <a:solidFill>
                  <a:srgbClr val="2E7787"/>
                </a:solidFill>
                <a:latin typeface="Arial"/>
                <a:cs typeface="Arial"/>
              </a:rPr>
              <a:t> </a:t>
            </a:r>
            <a:r>
              <a:rPr sz="2950" dirty="0">
                <a:solidFill>
                  <a:srgbClr val="2E7787"/>
                </a:solidFill>
                <a:latin typeface="Arial"/>
                <a:cs typeface="Arial"/>
              </a:rPr>
              <a:t>δεν</a:t>
            </a:r>
            <a:r>
              <a:rPr sz="2950" spc="-20" dirty="0">
                <a:solidFill>
                  <a:srgbClr val="2E7787"/>
                </a:solidFill>
                <a:latin typeface="Arial"/>
                <a:cs typeface="Arial"/>
              </a:rPr>
              <a:t> </a:t>
            </a:r>
            <a:r>
              <a:rPr sz="2950" dirty="0">
                <a:solidFill>
                  <a:srgbClr val="2E7787"/>
                </a:solidFill>
                <a:latin typeface="Arial"/>
                <a:cs typeface="Arial"/>
              </a:rPr>
              <a:t>μετακινείται</a:t>
            </a:r>
            <a:r>
              <a:rPr sz="2950" spc="-5"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κανέναν</a:t>
            </a:r>
            <a:r>
              <a:rPr sz="2950" spc="-5" dirty="0">
                <a:solidFill>
                  <a:srgbClr val="2E7787"/>
                </a:solidFill>
                <a:latin typeface="Arial"/>
                <a:cs typeface="Arial"/>
              </a:rPr>
              <a:t> </a:t>
            </a:r>
            <a:r>
              <a:rPr sz="2950" dirty="0">
                <a:solidFill>
                  <a:srgbClr val="2E7787"/>
                </a:solidFill>
                <a:latin typeface="Arial"/>
                <a:cs typeface="Arial"/>
              </a:rPr>
              <a:t>λόγο,</a:t>
            </a:r>
            <a:r>
              <a:rPr sz="2950" spc="-20" dirty="0">
                <a:solidFill>
                  <a:srgbClr val="2E7787"/>
                </a:solidFill>
                <a:latin typeface="Arial"/>
                <a:cs typeface="Arial"/>
              </a:rPr>
              <a:t> </a:t>
            </a:r>
            <a:r>
              <a:rPr sz="2950" dirty="0">
                <a:solidFill>
                  <a:srgbClr val="2E7787"/>
                </a:solidFill>
                <a:latin typeface="Arial"/>
                <a:cs typeface="Arial"/>
              </a:rPr>
              <a:t>παρά</a:t>
            </a:r>
            <a:r>
              <a:rPr sz="2950" spc="5" dirty="0">
                <a:solidFill>
                  <a:srgbClr val="2E7787"/>
                </a:solidFill>
                <a:latin typeface="Arial"/>
                <a:cs typeface="Arial"/>
              </a:rPr>
              <a:t> </a:t>
            </a:r>
            <a:r>
              <a:rPr sz="2950" dirty="0">
                <a:solidFill>
                  <a:srgbClr val="2E7787"/>
                </a:solidFill>
                <a:latin typeface="Arial"/>
                <a:cs typeface="Arial"/>
              </a:rPr>
              <a:t>μόνο</a:t>
            </a:r>
            <a:r>
              <a:rPr sz="2950" spc="-25" dirty="0">
                <a:solidFill>
                  <a:srgbClr val="2E7787"/>
                </a:solidFill>
                <a:latin typeface="Arial"/>
                <a:cs typeface="Arial"/>
              </a:rPr>
              <a:t> </a:t>
            </a:r>
            <a:r>
              <a:rPr sz="2950" dirty="0">
                <a:solidFill>
                  <a:srgbClr val="2E7787"/>
                </a:solidFill>
                <a:latin typeface="Arial"/>
                <a:cs typeface="Arial"/>
              </a:rPr>
              <a:t>μετά</a:t>
            </a:r>
            <a:r>
              <a:rPr sz="2950" spc="-5" dirty="0">
                <a:solidFill>
                  <a:srgbClr val="2E7787"/>
                </a:solidFill>
                <a:latin typeface="Arial"/>
                <a:cs typeface="Arial"/>
              </a:rPr>
              <a:t> </a:t>
            </a:r>
            <a:r>
              <a:rPr sz="2950" spc="-25" dirty="0">
                <a:solidFill>
                  <a:srgbClr val="2E7787"/>
                </a:solidFill>
                <a:latin typeface="Arial"/>
                <a:cs typeface="Arial"/>
              </a:rPr>
              <a:t>το </a:t>
            </a:r>
            <a:r>
              <a:rPr sz="2950" dirty="0">
                <a:solidFill>
                  <a:srgbClr val="2E7787"/>
                </a:solidFill>
                <a:latin typeface="Arial"/>
                <a:cs typeface="Arial"/>
              </a:rPr>
              <a:t>πέρας</a:t>
            </a:r>
            <a:r>
              <a:rPr sz="2950" spc="-10" dirty="0">
                <a:solidFill>
                  <a:srgbClr val="2E7787"/>
                </a:solidFill>
                <a:latin typeface="Arial"/>
                <a:cs typeface="Arial"/>
              </a:rPr>
              <a:t> </a:t>
            </a:r>
            <a:r>
              <a:rPr sz="2950" dirty="0">
                <a:solidFill>
                  <a:srgbClr val="2E7787"/>
                </a:solidFill>
                <a:latin typeface="Arial"/>
                <a:cs typeface="Arial"/>
              </a:rPr>
              <a:t>της</a:t>
            </a:r>
            <a:r>
              <a:rPr sz="2950" spc="-15" dirty="0">
                <a:solidFill>
                  <a:srgbClr val="2E7787"/>
                </a:solidFill>
                <a:latin typeface="Arial"/>
                <a:cs typeface="Arial"/>
              </a:rPr>
              <a:t> </a:t>
            </a:r>
            <a:r>
              <a:rPr sz="2950" dirty="0">
                <a:solidFill>
                  <a:srgbClr val="2E7787"/>
                </a:solidFill>
                <a:latin typeface="Arial"/>
                <a:cs typeface="Arial"/>
              </a:rPr>
              <a:t>διαδικασίας</a:t>
            </a:r>
            <a:r>
              <a:rPr sz="2950" spc="10" dirty="0">
                <a:solidFill>
                  <a:srgbClr val="2E7787"/>
                </a:solidFill>
                <a:latin typeface="Arial"/>
                <a:cs typeface="Arial"/>
              </a:rPr>
              <a:t> </a:t>
            </a:r>
            <a:r>
              <a:rPr sz="2950" dirty="0">
                <a:solidFill>
                  <a:srgbClr val="2E7787"/>
                </a:solidFill>
                <a:latin typeface="Arial"/>
                <a:cs typeface="Arial"/>
              </a:rPr>
              <a:t>καταμέτρησης</a:t>
            </a:r>
            <a:r>
              <a:rPr sz="2950" spc="-5" dirty="0">
                <a:solidFill>
                  <a:srgbClr val="2E7787"/>
                </a:solidFill>
                <a:latin typeface="Arial"/>
                <a:cs typeface="Arial"/>
              </a:rPr>
              <a:t> </a:t>
            </a:r>
            <a:r>
              <a:rPr sz="2950" dirty="0">
                <a:solidFill>
                  <a:srgbClr val="2E7787"/>
                </a:solidFill>
                <a:latin typeface="Arial"/>
                <a:cs typeface="Arial"/>
              </a:rPr>
              <a:t>των ψήφων,</a:t>
            </a:r>
            <a:r>
              <a:rPr sz="2950" spc="-5"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παράδοση</a:t>
            </a:r>
            <a:r>
              <a:rPr sz="2950" spc="-5" dirty="0">
                <a:solidFill>
                  <a:srgbClr val="2E7787"/>
                </a:solidFill>
                <a:latin typeface="Arial"/>
                <a:cs typeface="Arial"/>
              </a:rPr>
              <a:t> </a:t>
            </a:r>
            <a:r>
              <a:rPr sz="2950" dirty="0">
                <a:solidFill>
                  <a:srgbClr val="2E7787"/>
                </a:solidFill>
                <a:latin typeface="Arial"/>
                <a:cs typeface="Arial"/>
              </a:rPr>
              <a:t>στον/ην</a:t>
            </a:r>
            <a:r>
              <a:rPr sz="2950" spc="-5" dirty="0">
                <a:solidFill>
                  <a:srgbClr val="2E7787"/>
                </a:solidFill>
                <a:latin typeface="Arial"/>
                <a:cs typeface="Arial"/>
              </a:rPr>
              <a:t> </a:t>
            </a:r>
            <a:r>
              <a:rPr sz="2950" dirty="0">
                <a:solidFill>
                  <a:srgbClr val="2E7787"/>
                </a:solidFill>
                <a:latin typeface="Arial"/>
                <a:cs typeface="Arial"/>
              </a:rPr>
              <a:t>Έφορο </a:t>
            </a:r>
            <a:r>
              <a:rPr sz="2950" spc="-10" dirty="0">
                <a:solidFill>
                  <a:srgbClr val="2E7787"/>
                </a:solidFill>
                <a:latin typeface="Arial"/>
                <a:cs typeface="Arial"/>
              </a:rPr>
              <a:t>Εκλογής</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Προβαίνει</a:t>
            </a:r>
            <a:r>
              <a:rPr sz="2950" spc="-20" dirty="0">
                <a:solidFill>
                  <a:srgbClr val="2E7787"/>
                </a:solidFill>
                <a:latin typeface="Arial"/>
                <a:cs typeface="Arial"/>
              </a:rPr>
              <a:t> </a:t>
            </a:r>
            <a:r>
              <a:rPr sz="2950" dirty="0">
                <a:solidFill>
                  <a:srgbClr val="2E7787"/>
                </a:solidFill>
                <a:latin typeface="Arial"/>
                <a:cs typeface="Arial"/>
              </a:rPr>
              <a:t>σε</a:t>
            </a:r>
            <a:r>
              <a:rPr sz="2950" spc="-35" dirty="0">
                <a:solidFill>
                  <a:srgbClr val="2E7787"/>
                </a:solidFill>
                <a:latin typeface="Arial"/>
                <a:cs typeface="Arial"/>
              </a:rPr>
              <a:t> </a:t>
            </a:r>
            <a:r>
              <a:rPr sz="2950" dirty="0">
                <a:solidFill>
                  <a:srgbClr val="2E7787"/>
                </a:solidFill>
                <a:latin typeface="Arial"/>
                <a:cs typeface="Arial"/>
              </a:rPr>
              <a:t>τακτικό</a:t>
            </a:r>
            <a:r>
              <a:rPr sz="2950" spc="-20" dirty="0">
                <a:solidFill>
                  <a:srgbClr val="2E7787"/>
                </a:solidFill>
                <a:latin typeface="Arial"/>
                <a:cs typeface="Arial"/>
              </a:rPr>
              <a:t> </a:t>
            </a:r>
            <a:r>
              <a:rPr sz="2950" dirty="0">
                <a:solidFill>
                  <a:srgbClr val="2E7787"/>
                </a:solidFill>
                <a:latin typeface="Arial"/>
                <a:cs typeface="Arial"/>
              </a:rPr>
              <a:t>έλεγχο</a:t>
            </a:r>
            <a:r>
              <a:rPr sz="2950" spc="-35" dirty="0">
                <a:solidFill>
                  <a:srgbClr val="2E7787"/>
                </a:solidFill>
                <a:latin typeface="Arial"/>
                <a:cs typeface="Arial"/>
              </a:rPr>
              <a:t> </a:t>
            </a:r>
            <a:r>
              <a:rPr sz="2950" dirty="0">
                <a:solidFill>
                  <a:srgbClr val="2E7787"/>
                </a:solidFill>
                <a:latin typeface="Arial"/>
                <a:cs typeface="Arial"/>
              </a:rPr>
              <a:t>των</a:t>
            </a:r>
            <a:r>
              <a:rPr sz="2950" spc="-20" dirty="0">
                <a:solidFill>
                  <a:srgbClr val="2E7787"/>
                </a:solidFill>
                <a:latin typeface="Arial"/>
                <a:cs typeface="Arial"/>
              </a:rPr>
              <a:t> </a:t>
            </a:r>
            <a:r>
              <a:rPr sz="2950" dirty="0">
                <a:solidFill>
                  <a:srgbClr val="2E7787"/>
                </a:solidFill>
                <a:latin typeface="Arial"/>
                <a:cs typeface="Arial"/>
              </a:rPr>
              <a:t>υλικών</a:t>
            </a:r>
            <a:r>
              <a:rPr sz="2950" spc="-20" dirty="0">
                <a:solidFill>
                  <a:srgbClr val="2E7787"/>
                </a:solidFill>
                <a:latin typeface="Arial"/>
                <a:cs typeface="Arial"/>
              </a:rPr>
              <a:t> </a:t>
            </a:r>
            <a:r>
              <a:rPr sz="2950" dirty="0">
                <a:solidFill>
                  <a:srgbClr val="2E7787"/>
                </a:solidFill>
                <a:latin typeface="Arial"/>
                <a:cs typeface="Arial"/>
              </a:rPr>
              <a:t>εντός</a:t>
            </a:r>
            <a:r>
              <a:rPr sz="2950" spc="-20" dirty="0">
                <a:solidFill>
                  <a:srgbClr val="2E7787"/>
                </a:solidFill>
                <a:latin typeface="Arial"/>
                <a:cs typeface="Arial"/>
              </a:rPr>
              <a:t> </a:t>
            </a:r>
            <a:r>
              <a:rPr sz="2950" dirty="0">
                <a:solidFill>
                  <a:srgbClr val="2E7787"/>
                </a:solidFill>
                <a:latin typeface="Arial"/>
                <a:cs typeface="Arial"/>
              </a:rPr>
              <a:t>του</a:t>
            </a:r>
            <a:r>
              <a:rPr sz="2950" spc="-20" dirty="0">
                <a:solidFill>
                  <a:srgbClr val="2E7787"/>
                </a:solidFill>
                <a:latin typeface="Arial"/>
                <a:cs typeface="Arial"/>
              </a:rPr>
              <a:t> </a:t>
            </a:r>
            <a:r>
              <a:rPr sz="2950" dirty="0">
                <a:solidFill>
                  <a:srgbClr val="2E7787"/>
                </a:solidFill>
                <a:latin typeface="Arial"/>
                <a:cs typeface="Arial"/>
              </a:rPr>
              <a:t>θαλάμου</a:t>
            </a:r>
            <a:r>
              <a:rPr sz="2950" spc="-5" dirty="0">
                <a:solidFill>
                  <a:srgbClr val="2E7787"/>
                </a:solidFill>
                <a:latin typeface="Arial"/>
                <a:cs typeface="Arial"/>
              </a:rPr>
              <a:t> </a:t>
            </a:r>
            <a:r>
              <a:rPr sz="2950" dirty="0">
                <a:solidFill>
                  <a:srgbClr val="2E7787"/>
                </a:solidFill>
                <a:latin typeface="Arial"/>
                <a:cs typeface="Arial"/>
              </a:rPr>
              <a:t>ψηφοφορίας </a:t>
            </a:r>
            <a:r>
              <a:rPr sz="2650" spc="-10" dirty="0">
                <a:solidFill>
                  <a:srgbClr val="2E7787"/>
                </a:solidFill>
                <a:latin typeface="Arial"/>
                <a:cs typeface="Arial"/>
              </a:rPr>
              <a:t>(γνωστοποίηση,</a:t>
            </a:r>
            <a:r>
              <a:rPr sz="2650" spc="-60" dirty="0">
                <a:solidFill>
                  <a:srgbClr val="2E7787"/>
                </a:solidFill>
                <a:latin typeface="Arial"/>
                <a:cs typeface="Arial"/>
              </a:rPr>
              <a:t> </a:t>
            </a:r>
            <a:r>
              <a:rPr sz="2650" dirty="0">
                <a:solidFill>
                  <a:srgbClr val="2E7787"/>
                </a:solidFill>
                <a:latin typeface="Arial"/>
                <a:cs typeface="Arial"/>
              </a:rPr>
              <a:t>στυλό,</a:t>
            </a:r>
            <a:r>
              <a:rPr sz="2650" spc="-40" dirty="0">
                <a:solidFill>
                  <a:srgbClr val="2E7787"/>
                </a:solidFill>
                <a:latin typeface="Arial"/>
                <a:cs typeface="Arial"/>
              </a:rPr>
              <a:t> </a:t>
            </a:r>
            <a:r>
              <a:rPr sz="2650" spc="-10" dirty="0">
                <a:solidFill>
                  <a:srgbClr val="2E7787"/>
                </a:solidFill>
                <a:latin typeface="Arial"/>
                <a:cs typeface="Arial"/>
              </a:rPr>
              <a:t>χαρτόνι)</a:t>
            </a:r>
            <a:endParaRPr sz="2650">
              <a:latin typeface="Arial"/>
              <a:cs typeface="Arial"/>
            </a:endParaRPr>
          </a:p>
          <a:p>
            <a:pPr marL="483234" marR="343535" indent="-471170">
              <a:lnSpc>
                <a:spcPct val="120800"/>
              </a:lnSpc>
              <a:spcBef>
                <a:spcPts val="1480"/>
              </a:spcBef>
              <a:buSzPct val="120338"/>
              <a:buChar char="•"/>
              <a:tabLst>
                <a:tab pos="483234" algn="l"/>
              </a:tabLst>
            </a:pPr>
            <a:r>
              <a:rPr sz="2950" dirty="0">
                <a:solidFill>
                  <a:srgbClr val="2E7787"/>
                </a:solidFill>
                <a:latin typeface="Arial"/>
                <a:cs typeface="Arial"/>
              </a:rPr>
              <a:t>Με</a:t>
            </a:r>
            <a:r>
              <a:rPr sz="2950" spc="-25" dirty="0">
                <a:solidFill>
                  <a:srgbClr val="2E7787"/>
                </a:solidFill>
                <a:latin typeface="Arial"/>
                <a:cs typeface="Arial"/>
              </a:rPr>
              <a:t> </a:t>
            </a:r>
            <a:r>
              <a:rPr sz="2950" dirty="0">
                <a:solidFill>
                  <a:srgbClr val="2E7787"/>
                </a:solidFill>
                <a:latin typeface="Arial"/>
                <a:cs typeface="Arial"/>
              </a:rPr>
              <a:t>ευθύνη</a:t>
            </a:r>
            <a:r>
              <a:rPr sz="2950" spc="-10" dirty="0">
                <a:solidFill>
                  <a:srgbClr val="2E7787"/>
                </a:solidFill>
                <a:latin typeface="Arial"/>
                <a:cs typeface="Arial"/>
              </a:rPr>
              <a:t> </a:t>
            </a:r>
            <a:r>
              <a:rPr sz="2950" dirty="0">
                <a:solidFill>
                  <a:srgbClr val="2E7787"/>
                </a:solidFill>
                <a:latin typeface="Arial"/>
                <a:cs typeface="Arial"/>
              </a:rPr>
              <a:t>του/της</a:t>
            </a:r>
            <a:r>
              <a:rPr sz="2950" spc="-5" dirty="0">
                <a:solidFill>
                  <a:srgbClr val="2E7787"/>
                </a:solidFill>
                <a:latin typeface="Arial"/>
                <a:cs typeface="Arial"/>
              </a:rPr>
              <a:t> </a:t>
            </a:r>
            <a:r>
              <a:rPr sz="2950" dirty="0">
                <a:solidFill>
                  <a:srgbClr val="2E7787"/>
                </a:solidFill>
                <a:latin typeface="Arial"/>
                <a:cs typeface="Arial"/>
              </a:rPr>
              <a:t>διεξάγεται</a:t>
            </a:r>
            <a:r>
              <a:rPr sz="2950" spc="-10" dirty="0">
                <a:solidFill>
                  <a:srgbClr val="2E7787"/>
                </a:solidFill>
                <a:latin typeface="Arial"/>
                <a:cs typeface="Arial"/>
              </a:rPr>
              <a:t> </a:t>
            </a:r>
            <a:r>
              <a:rPr sz="2950" dirty="0">
                <a:solidFill>
                  <a:srgbClr val="2E7787"/>
                </a:solidFill>
                <a:latin typeface="Arial"/>
                <a:cs typeface="Arial"/>
              </a:rPr>
              <a:t>περιοδική</a:t>
            </a:r>
            <a:r>
              <a:rPr sz="2950" spc="-35" dirty="0">
                <a:solidFill>
                  <a:srgbClr val="2E7787"/>
                </a:solidFill>
                <a:latin typeface="Arial"/>
                <a:cs typeface="Arial"/>
              </a:rPr>
              <a:t> </a:t>
            </a:r>
            <a:r>
              <a:rPr sz="2950" dirty="0">
                <a:solidFill>
                  <a:srgbClr val="2E7787"/>
                </a:solidFill>
                <a:latin typeface="Arial"/>
                <a:cs typeface="Arial"/>
              </a:rPr>
              <a:t>καταμέτρηση</a:t>
            </a:r>
            <a:r>
              <a:rPr sz="2950" spc="-15"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a:t>
            </a:r>
            <a:r>
              <a:rPr sz="2950" dirty="0">
                <a:solidFill>
                  <a:srgbClr val="2E7787"/>
                </a:solidFill>
                <a:latin typeface="Arial"/>
                <a:cs typeface="Arial"/>
              </a:rPr>
              <a:t>ψηφοδελτίων</a:t>
            </a:r>
            <a:r>
              <a:rPr sz="2950" spc="-40" dirty="0">
                <a:solidFill>
                  <a:srgbClr val="2E7787"/>
                </a:solidFill>
                <a:latin typeface="Arial"/>
                <a:cs typeface="Arial"/>
              </a:rPr>
              <a:t> </a:t>
            </a:r>
            <a:r>
              <a:rPr sz="2950" dirty="0">
                <a:solidFill>
                  <a:srgbClr val="2E7787"/>
                </a:solidFill>
                <a:latin typeface="Arial"/>
                <a:cs typeface="Arial"/>
              </a:rPr>
              <a:t>για</a:t>
            </a:r>
            <a:r>
              <a:rPr sz="2950" spc="-10" dirty="0">
                <a:solidFill>
                  <a:srgbClr val="2E7787"/>
                </a:solidFill>
                <a:latin typeface="Arial"/>
                <a:cs typeface="Arial"/>
              </a:rPr>
              <a:t> </a:t>
            </a:r>
            <a:r>
              <a:rPr sz="2950" dirty="0">
                <a:solidFill>
                  <a:srgbClr val="2E7787"/>
                </a:solidFill>
                <a:latin typeface="Arial"/>
                <a:cs typeface="Arial"/>
              </a:rPr>
              <a:t>επαλήθευση</a:t>
            </a:r>
            <a:r>
              <a:rPr sz="2950" spc="-10" dirty="0">
                <a:solidFill>
                  <a:srgbClr val="2E7787"/>
                </a:solidFill>
                <a:latin typeface="Arial"/>
                <a:cs typeface="Arial"/>
              </a:rPr>
              <a:t> </a:t>
            </a:r>
            <a:r>
              <a:rPr sz="2950" dirty="0">
                <a:solidFill>
                  <a:srgbClr val="2E7787"/>
                </a:solidFill>
                <a:latin typeface="Arial"/>
                <a:cs typeface="Arial"/>
              </a:rPr>
              <a:t>του</a:t>
            </a:r>
            <a:r>
              <a:rPr sz="2950" spc="-10" dirty="0">
                <a:solidFill>
                  <a:srgbClr val="2E7787"/>
                </a:solidFill>
                <a:latin typeface="Arial"/>
                <a:cs typeface="Arial"/>
              </a:rPr>
              <a:t> αριθμού ψηφισάντων</a:t>
            </a:r>
            <a:endParaRPr sz="2950">
              <a:latin typeface="Arial"/>
              <a:cs typeface="Arial"/>
            </a:endParaRPr>
          </a:p>
          <a:p>
            <a:pPr>
              <a:lnSpc>
                <a:spcPct val="100000"/>
              </a:lnSpc>
              <a:spcBef>
                <a:spcPts val="819"/>
              </a:spcBef>
            </a:pPr>
            <a:endParaRPr sz="2950">
              <a:latin typeface="Arial"/>
              <a:cs typeface="Arial"/>
            </a:endParaRPr>
          </a:p>
          <a:p>
            <a:pPr marL="12700" marR="5080">
              <a:lnSpc>
                <a:spcPct val="119500"/>
              </a:lnSpc>
              <a:spcBef>
                <a:spcPts val="5"/>
              </a:spcBef>
            </a:pPr>
            <a:r>
              <a:rPr sz="2650" dirty="0">
                <a:solidFill>
                  <a:srgbClr val="2E7787"/>
                </a:solidFill>
                <a:latin typeface="Arial"/>
                <a:cs typeface="Arial"/>
              </a:rPr>
              <a:t>Στην</a:t>
            </a:r>
            <a:r>
              <a:rPr sz="2650" spc="-85" dirty="0">
                <a:solidFill>
                  <a:srgbClr val="2E7787"/>
                </a:solidFill>
                <a:latin typeface="Arial"/>
                <a:cs typeface="Arial"/>
              </a:rPr>
              <a:t> </a:t>
            </a:r>
            <a:r>
              <a:rPr sz="2650" spc="-10" dirty="0">
                <a:solidFill>
                  <a:srgbClr val="2E7787"/>
                </a:solidFill>
                <a:latin typeface="Arial"/>
                <a:cs typeface="Arial"/>
              </a:rPr>
              <a:t>περίπτωση</a:t>
            </a:r>
            <a:r>
              <a:rPr sz="2650" spc="-85" dirty="0">
                <a:solidFill>
                  <a:srgbClr val="2E7787"/>
                </a:solidFill>
                <a:latin typeface="Arial"/>
                <a:cs typeface="Arial"/>
              </a:rPr>
              <a:t> </a:t>
            </a:r>
            <a:r>
              <a:rPr sz="2650" dirty="0">
                <a:solidFill>
                  <a:srgbClr val="2E7787"/>
                </a:solidFill>
                <a:latin typeface="Arial"/>
                <a:cs typeface="Arial"/>
              </a:rPr>
              <a:t>που</a:t>
            </a:r>
            <a:r>
              <a:rPr sz="2650" spc="-90" dirty="0">
                <a:solidFill>
                  <a:srgbClr val="2E7787"/>
                </a:solidFill>
                <a:latin typeface="Arial"/>
                <a:cs typeface="Arial"/>
              </a:rPr>
              <a:t> </a:t>
            </a:r>
            <a:r>
              <a:rPr sz="2650" dirty="0">
                <a:solidFill>
                  <a:srgbClr val="2E7787"/>
                </a:solidFill>
                <a:latin typeface="Arial"/>
                <a:cs typeface="Arial"/>
              </a:rPr>
              <a:t>το</a:t>
            </a:r>
            <a:r>
              <a:rPr sz="2650" spc="-95" dirty="0">
                <a:solidFill>
                  <a:srgbClr val="2E7787"/>
                </a:solidFill>
                <a:latin typeface="Arial"/>
                <a:cs typeface="Arial"/>
              </a:rPr>
              <a:t> </a:t>
            </a:r>
            <a:r>
              <a:rPr sz="2650" dirty="0">
                <a:solidFill>
                  <a:srgbClr val="2E7787"/>
                </a:solidFill>
                <a:latin typeface="Arial"/>
                <a:cs typeface="Arial"/>
              </a:rPr>
              <a:t>κλιμάκιο</a:t>
            </a:r>
            <a:r>
              <a:rPr sz="2650" spc="-100" dirty="0">
                <a:solidFill>
                  <a:srgbClr val="2E7787"/>
                </a:solidFill>
                <a:latin typeface="Arial"/>
                <a:cs typeface="Arial"/>
              </a:rPr>
              <a:t> </a:t>
            </a:r>
            <a:r>
              <a:rPr sz="2650" spc="-10" dirty="0">
                <a:solidFill>
                  <a:srgbClr val="2E7787"/>
                </a:solidFill>
                <a:latin typeface="Arial"/>
                <a:cs typeface="Arial"/>
              </a:rPr>
              <a:t>απαρτίζεται</a:t>
            </a:r>
            <a:r>
              <a:rPr sz="2650" spc="-75" dirty="0">
                <a:solidFill>
                  <a:srgbClr val="2E7787"/>
                </a:solidFill>
                <a:latin typeface="Arial"/>
                <a:cs typeface="Arial"/>
              </a:rPr>
              <a:t> </a:t>
            </a:r>
            <a:r>
              <a:rPr sz="2650" dirty="0">
                <a:solidFill>
                  <a:srgbClr val="2E7787"/>
                </a:solidFill>
                <a:latin typeface="Arial"/>
                <a:cs typeface="Arial"/>
              </a:rPr>
              <a:t>από</a:t>
            </a:r>
            <a:r>
              <a:rPr sz="2650" spc="-95" dirty="0">
                <a:solidFill>
                  <a:srgbClr val="2E7787"/>
                </a:solidFill>
                <a:latin typeface="Arial"/>
                <a:cs typeface="Arial"/>
              </a:rPr>
              <a:t> </a:t>
            </a:r>
            <a:r>
              <a:rPr sz="2650" dirty="0">
                <a:solidFill>
                  <a:srgbClr val="2E7787"/>
                </a:solidFill>
                <a:latin typeface="Arial"/>
                <a:cs typeface="Arial"/>
              </a:rPr>
              <a:t>τρεις</a:t>
            </a:r>
            <a:r>
              <a:rPr sz="2650" spc="-85" dirty="0">
                <a:solidFill>
                  <a:srgbClr val="2E7787"/>
                </a:solidFill>
                <a:latin typeface="Arial"/>
                <a:cs typeface="Arial"/>
              </a:rPr>
              <a:t> </a:t>
            </a:r>
            <a:r>
              <a:rPr sz="2650" spc="-10" dirty="0">
                <a:solidFill>
                  <a:srgbClr val="2E7787"/>
                </a:solidFill>
                <a:latin typeface="Arial"/>
                <a:cs typeface="Arial"/>
              </a:rPr>
              <a:t>υπαλλήλους,</a:t>
            </a:r>
            <a:r>
              <a:rPr sz="2650" spc="-110" dirty="0">
                <a:solidFill>
                  <a:srgbClr val="2E7787"/>
                </a:solidFill>
                <a:latin typeface="Arial"/>
                <a:cs typeface="Arial"/>
              </a:rPr>
              <a:t> </a:t>
            </a:r>
            <a:r>
              <a:rPr sz="2650" spc="-10" dirty="0">
                <a:solidFill>
                  <a:srgbClr val="2E7787"/>
                </a:solidFill>
                <a:latin typeface="Arial"/>
                <a:cs typeface="Arial"/>
              </a:rPr>
              <a:t>συμπεριλαμβανομένου</a:t>
            </a:r>
            <a:r>
              <a:rPr sz="2650" spc="-114" dirty="0">
                <a:solidFill>
                  <a:srgbClr val="2E7787"/>
                </a:solidFill>
                <a:latin typeface="Arial"/>
                <a:cs typeface="Arial"/>
              </a:rPr>
              <a:t> </a:t>
            </a:r>
            <a:r>
              <a:rPr sz="2650" dirty="0">
                <a:solidFill>
                  <a:srgbClr val="2E7787"/>
                </a:solidFill>
                <a:latin typeface="Arial"/>
                <a:cs typeface="Arial"/>
              </a:rPr>
              <a:t>του/της</a:t>
            </a:r>
            <a:r>
              <a:rPr sz="2650" spc="-80" dirty="0">
                <a:solidFill>
                  <a:srgbClr val="2E7787"/>
                </a:solidFill>
                <a:latin typeface="Arial"/>
                <a:cs typeface="Arial"/>
              </a:rPr>
              <a:t> </a:t>
            </a:r>
            <a:r>
              <a:rPr sz="2650" spc="-10" dirty="0">
                <a:solidFill>
                  <a:srgbClr val="2E7787"/>
                </a:solidFill>
                <a:latin typeface="Arial"/>
                <a:cs typeface="Arial"/>
              </a:rPr>
              <a:t>Προεδρεύοντα,</a:t>
            </a:r>
            <a:r>
              <a:rPr sz="2650" spc="-95" dirty="0">
                <a:solidFill>
                  <a:srgbClr val="2E7787"/>
                </a:solidFill>
                <a:latin typeface="Arial"/>
                <a:cs typeface="Arial"/>
              </a:rPr>
              <a:t> </a:t>
            </a:r>
            <a:r>
              <a:rPr sz="2650" spc="-25" dirty="0">
                <a:solidFill>
                  <a:srgbClr val="2E7787"/>
                </a:solidFill>
                <a:latin typeface="Arial"/>
                <a:cs typeface="Arial"/>
              </a:rPr>
              <a:t>τα </a:t>
            </a:r>
            <a:r>
              <a:rPr sz="2650" spc="-10" dirty="0">
                <a:solidFill>
                  <a:srgbClr val="2E7787"/>
                </a:solidFill>
                <a:latin typeface="Arial"/>
                <a:cs typeface="Arial"/>
              </a:rPr>
              <a:t>καθήκοντα</a:t>
            </a:r>
            <a:r>
              <a:rPr sz="2650" spc="-100" dirty="0">
                <a:solidFill>
                  <a:srgbClr val="2E7787"/>
                </a:solidFill>
                <a:latin typeface="Arial"/>
                <a:cs typeface="Arial"/>
              </a:rPr>
              <a:t> </a:t>
            </a:r>
            <a:r>
              <a:rPr sz="2650" dirty="0">
                <a:solidFill>
                  <a:srgbClr val="2E7787"/>
                </a:solidFill>
                <a:latin typeface="Arial"/>
                <a:cs typeface="Arial"/>
              </a:rPr>
              <a:t>των</a:t>
            </a:r>
            <a:r>
              <a:rPr sz="2650" spc="-75" dirty="0">
                <a:solidFill>
                  <a:srgbClr val="2E7787"/>
                </a:solidFill>
                <a:latin typeface="Arial"/>
                <a:cs typeface="Arial"/>
              </a:rPr>
              <a:t> </a:t>
            </a:r>
            <a:r>
              <a:rPr sz="2650" dirty="0">
                <a:solidFill>
                  <a:srgbClr val="2E7787"/>
                </a:solidFill>
                <a:latin typeface="Arial"/>
                <a:cs typeface="Arial"/>
              </a:rPr>
              <a:t>Βοηθών</a:t>
            </a:r>
            <a:r>
              <a:rPr sz="2650" spc="-70" dirty="0">
                <a:solidFill>
                  <a:srgbClr val="2E7787"/>
                </a:solidFill>
                <a:latin typeface="Arial"/>
                <a:cs typeface="Arial"/>
              </a:rPr>
              <a:t> </a:t>
            </a:r>
            <a:r>
              <a:rPr sz="2650" dirty="0">
                <a:solidFill>
                  <a:srgbClr val="2E7787"/>
                </a:solidFill>
                <a:latin typeface="Arial"/>
                <a:cs typeface="Arial"/>
              </a:rPr>
              <a:t>Γ’</a:t>
            </a:r>
            <a:r>
              <a:rPr sz="2650" spc="-85" dirty="0">
                <a:solidFill>
                  <a:srgbClr val="2E7787"/>
                </a:solidFill>
                <a:latin typeface="Arial"/>
                <a:cs typeface="Arial"/>
              </a:rPr>
              <a:t> </a:t>
            </a:r>
            <a:r>
              <a:rPr sz="2650" dirty="0">
                <a:solidFill>
                  <a:srgbClr val="2E7787"/>
                </a:solidFill>
                <a:latin typeface="Arial"/>
                <a:cs typeface="Arial"/>
              </a:rPr>
              <a:t>και</a:t>
            </a:r>
            <a:r>
              <a:rPr sz="2650" spc="-70" dirty="0">
                <a:solidFill>
                  <a:srgbClr val="2E7787"/>
                </a:solidFill>
                <a:latin typeface="Arial"/>
                <a:cs typeface="Arial"/>
              </a:rPr>
              <a:t> </a:t>
            </a:r>
            <a:r>
              <a:rPr sz="2650" dirty="0">
                <a:solidFill>
                  <a:srgbClr val="2E7787"/>
                </a:solidFill>
                <a:latin typeface="Arial"/>
                <a:cs typeface="Arial"/>
              </a:rPr>
              <a:t>Δ’,</a:t>
            </a:r>
            <a:r>
              <a:rPr sz="2650" spc="-75" dirty="0">
                <a:solidFill>
                  <a:srgbClr val="2E7787"/>
                </a:solidFill>
                <a:latin typeface="Arial"/>
                <a:cs typeface="Arial"/>
              </a:rPr>
              <a:t> </a:t>
            </a:r>
            <a:r>
              <a:rPr sz="2650" spc="-10" dirty="0">
                <a:solidFill>
                  <a:srgbClr val="2E7787"/>
                </a:solidFill>
                <a:latin typeface="Arial"/>
                <a:cs typeface="Arial"/>
              </a:rPr>
              <a:t>εκτελούνται</a:t>
            </a:r>
            <a:r>
              <a:rPr sz="2650" spc="-95" dirty="0">
                <a:solidFill>
                  <a:srgbClr val="2E7787"/>
                </a:solidFill>
                <a:latin typeface="Arial"/>
                <a:cs typeface="Arial"/>
              </a:rPr>
              <a:t> </a:t>
            </a:r>
            <a:r>
              <a:rPr sz="2650" dirty="0">
                <a:solidFill>
                  <a:srgbClr val="2E7787"/>
                </a:solidFill>
                <a:latin typeface="Arial"/>
                <a:cs typeface="Arial"/>
              </a:rPr>
              <a:t>από</a:t>
            </a:r>
            <a:r>
              <a:rPr sz="2650" spc="-80" dirty="0">
                <a:solidFill>
                  <a:srgbClr val="2E7787"/>
                </a:solidFill>
                <a:latin typeface="Arial"/>
                <a:cs typeface="Arial"/>
              </a:rPr>
              <a:t> </a:t>
            </a:r>
            <a:r>
              <a:rPr sz="2650" dirty="0">
                <a:solidFill>
                  <a:srgbClr val="2E7787"/>
                </a:solidFill>
                <a:latin typeface="Arial"/>
                <a:cs typeface="Arial"/>
              </a:rPr>
              <a:t>τον/την</a:t>
            </a:r>
            <a:r>
              <a:rPr sz="2650" spc="-85" dirty="0">
                <a:solidFill>
                  <a:srgbClr val="2E7787"/>
                </a:solidFill>
                <a:latin typeface="Arial"/>
                <a:cs typeface="Arial"/>
              </a:rPr>
              <a:t> </a:t>
            </a:r>
            <a:r>
              <a:rPr sz="2650" spc="-10" dirty="0">
                <a:solidFill>
                  <a:srgbClr val="2E7787"/>
                </a:solidFill>
                <a:latin typeface="Arial"/>
                <a:cs typeface="Arial"/>
              </a:rPr>
              <a:t>Προεδρεύοντα</a:t>
            </a:r>
            <a:endParaRPr sz="26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0" dirty="0"/>
              <a:t>Διαδικασία</a:t>
            </a:r>
            <a:r>
              <a:rPr spc="325" dirty="0"/>
              <a:t> </a:t>
            </a:r>
            <a:r>
              <a:rPr spc="75" dirty="0"/>
              <a:t>ψηφοφορίας</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3046683"/>
            <a:ext cx="17324070" cy="5408930"/>
          </a:xfrm>
          <a:prstGeom prst="rect">
            <a:avLst/>
          </a:prstGeom>
        </p:spPr>
        <p:txBody>
          <a:bodyPr vert="horz" wrap="square" lIns="0" tIns="14604" rIns="0" bIns="0" rtlCol="0">
            <a:spAutoFit/>
          </a:bodyPr>
          <a:lstStyle/>
          <a:p>
            <a:pPr marL="12700">
              <a:lnSpc>
                <a:spcPct val="100000"/>
              </a:lnSpc>
              <a:spcBef>
                <a:spcPts val="114"/>
              </a:spcBef>
            </a:pPr>
            <a:r>
              <a:rPr sz="2950" dirty="0">
                <a:solidFill>
                  <a:srgbClr val="2E7787"/>
                </a:solidFill>
                <a:latin typeface="Arial"/>
                <a:cs typeface="Arial"/>
              </a:rPr>
              <a:t>Τυφλός</a:t>
            </a:r>
            <a:r>
              <a:rPr sz="2950" spc="-10" dirty="0">
                <a:solidFill>
                  <a:srgbClr val="2E7787"/>
                </a:solidFill>
                <a:latin typeface="Arial"/>
                <a:cs typeface="Arial"/>
              </a:rPr>
              <a:t> </a:t>
            </a:r>
            <a:r>
              <a:rPr sz="2950" dirty="0">
                <a:solidFill>
                  <a:srgbClr val="2E7787"/>
                </a:solidFill>
                <a:latin typeface="Arial"/>
                <a:cs typeface="Arial"/>
              </a:rPr>
              <a:t>εκλογέας</a:t>
            </a:r>
            <a:r>
              <a:rPr sz="2950" spc="-10" dirty="0">
                <a:solidFill>
                  <a:srgbClr val="2E7787"/>
                </a:solidFill>
                <a:latin typeface="Arial"/>
                <a:cs typeface="Arial"/>
              </a:rPr>
              <a:t> </a:t>
            </a:r>
            <a:r>
              <a:rPr sz="2950" dirty="0">
                <a:solidFill>
                  <a:srgbClr val="2E7787"/>
                </a:solidFill>
                <a:latin typeface="Arial"/>
                <a:cs typeface="Arial"/>
              </a:rPr>
              <a:t>ή</a:t>
            </a:r>
            <a:r>
              <a:rPr sz="2950" spc="-15" dirty="0">
                <a:solidFill>
                  <a:srgbClr val="2E7787"/>
                </a:solidFill>
                <a:latin typeface="Arial"/>
                <a:cs typeface="Arial"/>
              </a:rPr>
              <a:t> </a:t>
            </a:r>
            <a:r>
              <a:rPr sz="2950" dirty="0">
                <a:solidFill>
                  <a:srgbClr val="2E7787"/>
                </a:solidFill>
                <a:latin typeface="Arial"/>
                <a:cs typeface="Arial"/>
              </a:rPr>
              <a:t>πρόσωπο</a:t>
            </a:r>
            <a:r>
              <a:rPr sz="2950" spc="-10" dirty="0">
                <a:solidFill>
                  <a:srgbClr val="2E7787"/>
                </a:solidFill>
                <a:latin typeface="Arial"/>
                <a:cs typeface="Arial"/>
              </a:rPr>
              <a:t> </a:t>
            </a:r>
            <a:r>
              <a:rPr sz="2950" dirty="0">
                <a:solidFill>
                  <a:srgbClr val="2E7787"/>
                </a:solidFill>
                <a:latin typeface="Arial"/>
                <a:cs typeface="Arial"/>
              </a:rPr>
              <a:t>με</a:t>
            </a:r>
            <a:r>
              <a:rPr sz="2950" spc="-20" dirty="0">
                <a:solidFill>
                  <a:srgbClr val="2E7787"/>
                </a:solidFill>
                <a:latin typeface="Arial"/>
                <a:cs typeface="Arial"/>
              </a:rPr>
              <a:t> </a:t>
            </a:r>
            <a:r>
              <a:rPr sz="2950" dirty="0">
                <a:solidFill>
                  <a:srgbClr val="2E7787"/>
                </a:solidFill>
                <a:latin typeface="Arial"/>
                <a:cs typeface="Arial"/>
              </a:rPr>
              <a:t>φυσική</a:t>
            </a:r>
            <a:r>
              <a:rPr sz="2950" spc="-5" dirty="0">
                <a:solidFill>
                  <a:srgbClr val="2E7787"/>
                </a:solidFill>
                <a:latin typeface="Arial"/>
                <a:cs typeface="Arial"/>
              </a:rPr>
              <a:t> </a:t>
            </a:r>
            <a:r>
              <a:rPr sz="2950" dirty="0">
                <a:solidFill>
                  <a:srgbClr val="2E7787"/>
                </a:solidFill>
                <a:latin typeface="Arial"/>
                <a:cs typeface="Arial"/>
              </a:rPr>
              <a:t>αναπηρία</a:t>
            </a:r>
            <a:r>
              <a:rPr sz="2950" spc="20" dirty="0">
                <a:solidFill>
                  <a:srgbClr val="2E7787"/>
                </a:solidFill>
                <a:latin typeface="Arial"/>
                <a:cs typeface="Arial"/>
              </a:rPr>
              <a:t> </a:t>
            </a:r>
            <a:r>
              <a:rPr sz="2950" dirty="0">
                <a:solidFill>
                  <a:srgbClr val="2E7787"/>
                </a:solidFill>
                <a:latin typeface="Arial"/>
                <a:cs typeface="Arial"/>
              </a:rPr>
              <a:t>μπορεί</a:t>
            </a:r>
            <a:r>
              <a:rPr sz="2950" spc="-20"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spc="-10" dirty="0">
                <a:solidFill>
                  <a:srgbClr val="2E7787"/>
                </a:solidFill>
                <a:latin typeface="Arial"/>
                <a:cs typeface="Arial"/>
              </a:rPr>
              <a:t>ψηφίσει:</a:t>
            </a:r>
            <a:endParaRPr sz="2950">
              <a:latin typeface="Arial"/>
              <a:cs typeface="Arial"/>
            </a:endParaRPr>
          </a:p>
          <a:p>
            <a:pPr>
              <a:lnSpc>
                <a:spcPct val="100000"/>
              </a:lnSpc>
              <a:spcBef>
                <a:spcPts val="905"/>
              </a:spcBef>
            </a:pPr>
            <a:endParaRPr sz="2950">
              <a:latin typeface="Arial"/>
              <a:cs typeface="Arial"/>
            </a:endParaRPr>
          </a:p>
          <a:p>
            <a:pPr marL="483234" indent="-470534">
              <a:lnSpc>
                <a:spcPct val="100000"/>
              </a:lnSpc>
              <a:buSzPct val="120338"/>
              <a:buChar char="•"/>
              <a:tabLst>
                <a:tab pos="483234" algn="l"/>
              </a:tabLst>
            </a:pPr>
            <a:r>
              <a:rPr sz="2950" dirty="0">
                <a:solidFill>
                  <a:srgbClr val="2E7787"/>
                </a:solidFill>
                <a:latin typeface="Arial"/>
                <a:cs typeface="Arial"/>
              </a:rPr>
              <a:t>Μόνος/η</a:t>
            </a:r>
            <a:r>
              <a:rPr sz="2950" spc="-15" dirty="0">
                <a:solidFill>
                  <a:srgbClr val="2E7787"/>
                </a:solidFill>
                <a:latin typeface="Arial"/>
                <a:cs typeface="Arial"/>
              </a:rPr>
              <a:t> </a:t>
            </a:r>
            <a:r>
              <a:rPr sz="2950" dirty="0">
                <a:solidFill>
                  <a:srgbClr val="2E7787"/>
                </a:solidFill>
                <a:latin typeface="Arial"/>
                <a:cs typeface="Arial"/>
              </a:rPr>
              <a:t>του/ης</a:t>
            </a:r>
            <a:r>
              <a:rPr sz="2950" spc="20" dirty="0">
                <a:solidFill>
                  <a:srgbClr val="2E7787"/>
                </a:solidFill>
                <a:latin typeface="Arial"/>
                <a:cs typeface="Arial"/>
              </a:rPr>
              <a:t> </a:t>
            </a:r>
            <a:r>
              <a:rPr sz="2950" dirty="0">
                <a:solidFill>
                  <a:srgbClr val="2E7787"/>
                </a:solidFill>
                <a:latin typeface="Arial"/>
                <a:cs typeface="Arial"/>
              </a:rPr>
              <a:t>αν το</a:t>
            </a:r>
            <a:r>
              <a:rPr sz="2950" spc="5" dirty="0">
                <a:solidFill>
                  <a:srgbClr val="2E7787"/>
                </a:solidFill>
                <a:latin typeface="Arial"/>
                <a:cs typeface="Arial"/>
              </a:rPr>
              <a:t> </a:t>
            </a:r>
            <a:r>
              <a:rPr sz="2950" spc="-10" dirty="0">
                <a:solidFill>
                  <a:srgbClr val="2E7787"/>
                </a:solidFill>
                <a:latin typeface="Arial"/>
                <a:cs typeface="Arial"/>
              </a:rPr>
              <a:t>επιθυμεί</a:t>
            </a:r>
            <a:endParaRPr sz="2950">
              <a:latin typeface="Arial"/>
              <a:cs typeface="Arial"/>
            </a:endParaRPr>
          </a:p>
          <a:p>
            <a:pPr>
              <a:lnSpc>
                <a:spcPct val="100000"/>
              </a:lnSpc>
              <a:spcBef>
                <a:spcPts val="665"/>
              </a:spcBef>
              <a:buClr>
                <a:srgbClr val="2E7787"/>
              </a:buClr>
              <a:buFont typeface="Arial"/>
              <a:buChar char="•"/>
            </a:pPr>
            <a:endParaRPr sz="2950">
              <a:latin typeface="Arial"/>
              <a:cs typeface="Arial"/>
            </a:endParaRPr>
          </a:p>
          <a:p>
            <a:pPr marL="483234" indent="-470534">
              <a:lnSpc>
                <a:spcPct val="100000"/>
              </a:lnSpc>
              <a:spcBef>
                <a:spcPts val="5"/>
              </a:spcBef>
              <a:buSzPct val="120338"/>
              <a:buChar char="•"/>
              <a:tabLst>
                <a:tab pos="483234" algn="l"/>
              </a:tabLst>
            </a:pPr>
            <a:r>
              <a:rPr sz="2950" dirty="0">
                <a:solidFill>
                  <a:srgbClr val="2E7787"/>
                </a:solidFill>
                <a:latin typeface="Arial"/>
                <a:cs typeface="Arial"/>
              </a:rPr>
              <a:t>Με</a:t>
            </a:r>
            <a:r>
              <a:rPr sz="2950" spc="-15" dirty="0">
                <a:solidFill>
                  <a:srgbClr val="2E7787"/>
                </a:solidFill>
                <a:latin typeface="Arial"/>
                <a:cs typeface="Arial"/>
              </a:rPr>
              <a:t> </a:t>
            </a:r>
            <a:r>
              <a:rPr sz="2950" dirty="0">
                <a:solidFill>
                  <a:srgbClr val="2E7787"/>
                </a:solidFill>
                <a:latin typeface="Arial"/>
                <a:cs typeface="Arial"/>
              </a:rPr>
              <a:t>τη</a:t>
            </a:r>
            <a:r>
              <a:rPr sz="2950" spc="5" dirty="0">
                <a:solidFill>
                  <a:srgbClr val="2E7787"/>
                </a:solidFill>
                <a:latin typeface="Arial"/>
                <a:cs typeface="Arial"/>
              </a:rPr>
              <a:t> </a:t>
            </a:r>
            <a:r>
              <a:rPr sz="2950" dirty="0">
                <a:solidFill>
                  <a:srgbClr val="2E7787"/>
                </a:solidFill>
                <a:latin typeface="Arial"/>
                <a:cs typeface="Arial"/>
              </a:rPr>
              <a:t>βοήθεια</a:t>
            </a:r>
            <a:r>
              <a:rPr sz="2950" spc="-5" dirty="0">
                <a:solidFill>
                  <a:srgbClr val="2E7787"/>
                </a:solidFill>
                <a:latin typeface="Arial"/>
                <a:cs typeface="Arial"/>
              </a:rPr>
              <a:t> </a:t>
            </a:r>
            <a:r>
              <a:rPr sz="2950" dirty="0">
                <a:solidFill>
                  <a:srgbClr val="2E7787"/>
                </a:solidFill>
                <a:latin typeface="Arial"/>
                <a:cs typeface="Arial"/>
              </a:rPr>
              <a:t>προσώπου της</a:t>
            </a:r>
            <a:r>
              <a:rPr sz="2950" spc="5" dirty="0">
                <a:solidFill>
                  <a:srgbClr val="2E7787"/>
                </a:solidFill>
                <a:latin typeface="Arial"/>
                <a:cs typeface="Arial"/>
              </a:rPr>
              <a:t> </a:t>
            </a:r>
            <a:r>
              <a:rPr sz="2950" dirty="0">
                <a:solidFill>
                  <a:srgbClr val="2E7787"/>
                </a:solidFill>
                <a:latin typeface="Arial"/>
                <a:cs typeface="Arial"/>
              </a:rPr>
              <a:t>απολύτου εμπιστοσύνης </a:t>
            </a:r>
            <a:r>
              <a:rPr sz="2950" spc="-10" dirty="0">
                <a:solidFill>
                  <a:srgbClr val="2E7787"/>
                </a:solidFill>
                <a:latin typeface="Arial"/>
                <a:cs typeface="Arial"/>
              </a:rPr>
              <a:t>του/της</a:t>
            </a:r>
            <a:endParaRPr sz="2950">
              <a:latin typeface="Arial"/>
              <a:cs typeface="Arial"/>
            </a:endParaRPr>
          </a:p>
          <a:p>
            <a:pPr marL="483234" marR="4516120" indent="-471170">
              <a:lnSpc>
                <a:spcPct val="162700"/>
              </a:lnSpc>
              <a:spcBef>
                <a:spcPts val="1835"/>
              </a:spcBef>
              <a:buSzPct val="120338"/>
              <a:buChar char="•"/>
              <a:tabLst>
                <a:tab pos="493395" algn="l"/>
              </a:tabLst>
            </a:pP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τη</a:t>
            </a:r>
            <a:r>
              <a:rPr sz="2950" spc="-5" dirty="0">
                <a:solidFill>
                  <a:srgbClr val="2E7787"/>
                </a:solidFill>
                <a:latin typeface="Arial"/>
                <a:cs typeface="Arial"/>
              </a:rPr>
              <a:t> </a:t>
            </a:r>
            <a:r>
              <a:rPr sz="2950" dirty="0">
                <a:solidFill>
                  <a:srgbClr val="2E7787"/>
                </a:solidFill>
                <a:latin typeface="Arial"/>
                <a:cs typeface="Arial"/>
              </a:rPr>
              <a:t>βοήθεια</a:t>
            </a:r>
            <a:r>
              <a:rPr sz="2950" spc="-5" dirty="0">
                <a:solidFill>
                  <a:srgbClr val="2E7787"/>
                </a:solidFill>
                <a:latin typeface="Arial"/>
                <a:cs typeface="Arial"/>
              </a:rPr>
              <a:t> </a:t>
            </a:r>
            <a:r>
              <a:rPr sz="2950" dirty="0">
                <a:solidFill>
                  <a:srgbClr val="2E7787"/>
                </a:solidFill>
                <a:latin typeface="Arial"/>
                <a:cs typeface="Arial"/>
              </a:rPr>
              <a:t>του/της</a:t>
            </a:r>
            <a:r>
              <a:rPr sz="2950" spc="-5" dirty="0">
                <a:solidFill>
                  <a:srgbClr val="2E7787"/>
                </a:solidFill>
                <a:latin typeface="Arial"/>
                <a:cs typeface="Arial"/>
              </a:rPr>
              <a:t> </a:t>
            </a:r>
            <a:r>
              <a:rPr sz="2950" dirty="0">
                <a:solidFill>
                  <a:srgbClr val="2E7787"/>
                </a:solidFill>
                <a:latin typeface="Arial"/>
                <a:cs typeface="Arial"/>
              </a:rPr>
              <a:t>Προεδρεύοντα,</a:t>
            </a:r>
            <a:r>
              <a:rPr sz="2950" spc="-35" dirty="0">
                <a:solidFill>
                  <a:srgbClr val="2E7787"/>
                </a:solidFill>
                <a:latin typeface="Arial"/>
                <a:cs typeface="Arial"/>
              </a:rPr>
              <a:t> </a:t>
            </a:r>
            <a:r>
              <a:rPr sz="2950" dirty="0">
                <a:solidFill>
                  <a:srgbClr val="2E7787"/>
                </a:solidFill>
                <a:latin typeface="Arial"/>
                <a:cs typeface="Arial"/>
              </a:rPr>
              <a:t>στην παρουσία</a:t>
            </a:r>
            <a:r>
              <a:rPr sz="2950" spc="5" dirty="0">
                <a:solidFill>
                  <a:srgbClr val="2E7787"/>
                </a:solidFill>
                <a:latin typeface="Arial"/>
                <a:cs typeface="Arial"/>
              </a:rPr>
              <a:t> </a:t>
            </a:r>
            <a:r>
              <a:rPr sz="2950" dirty="0">
                <a:solidFill>
                  <a:srgbClr val="2E7787"/>
                </a:solidFill>
                <a:latin typeface="Arial"/>
                <a:cs typeface="Arial"/>
              </a:rPr>
              <a:t>βοηθού</a:t>
            </a:r>
            <a:r>
              <a:rPr sz="2950" spc="-10" dirty="0">
                <a:solidFill>
                  <a:srgbClr val="2E7787"/>
                </a:solidFill>
                <a:latin typeface="Arial"/>
                <a:cs typeface="Arial"/>
              </a:rPr>
              <a:t> υπαλλήλου 	</a:t>
            </a:r>
            <a:r>
              <a:rPr sz="2950" dirty="0">
                <a:solidFill>
                  <a:srgbClr val="2E7787"/>
                </a:solidFill>
                <a:latin typeface="Arial"/>
                <a:cs typeface="Arial"/>
              </a:rPr>
              <a:t>Ο/η</a:t>
            </a:r>
            <a:r>
              <a:rPr sz="2950" spc="-20" dirty="0">
                <a:solidFill>
                  <a:srgbClr val="2E7787"/>
                </a:solidFill>
                <a:latin typeface="Arial"/>
                <a:cs typeface="Arial"/>
              </a:rPr>
              <a:t> </a:t>
            </a:r>
            <a:r>
              <a:rPr sz="2950" dirty="0">
                <a:solidFill>
                  <a:srgbClr val="2E7787"/>
                </a:solidFill>
                <a:latin typeface="Arial"/>
                <a:cs typeface="Arial"/>
              </a:rPr>
              <a:t>Βοηθός</a:t>
            </a:r>
            <a:r>
              <a:rPr sz="2950" spc="-20" dirty="0">
                <a:solidFill>
                  <a:srgbClr val="2E7787"/>
                </a:solidFill>
                <a:latin typeface="Arial"/>
                <a:cs typeface="Arial"/>
              </a:rPr>
              <a:t> </a:t>
            </a:r>
            <a:r>
              <a:rPr sz="2950" dirty="0">
                <a:solidFill>
                  <a:srgbClr val="2E7787"/>
                </a:solidFill>
                <a:latin typeface="Arial"/>
                <a:cs typeface="Arial"/>
              </a:rPr>
              <a:t>υπάλληλος πρέπει</a:t>
            </a:r>
            <a:r>
              <a:rPr sz="2950" spc="-20"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είναι</a:t>
            </a:r>
            <a:r>
              <a:rPr sz="2950" spc="-5" dirty="0">
                <a:solidFill>
                  <a:srgbClr val="2E7787"/>
                </a:solidFill>
                <a:latin typeface="Arial"/>
                <a:cs typeface="Arial"/>
              </a:rPr>
              <a:t> </a:t>
            </a:r>
            <a:r>
              <a:rPr sz="2950" dirty="0">
                <a:solidFill>
                  <a:srgbClr val="2E7787"/>
                </a:solidFill>
                <a:latin typeface="Arial"/>
                <a:cs typeface="Arial"/>
              </a:rPr>
              <a:t>διαφορετικό</a:t>
            </a:r>
            <a:r>
              <a:rPr sz="2950" spc="-10" dirty="0">
                <a:solidFill>
                  <a:srgbClr val="2E7787"/>
                </a:solidFill>
                <a:latin typeface="Arial"/>
                <a:cs typeface="Arial"/>
              </a:rPr>
              <a:t> </a:t>
            </a:r>
            <a:r>
              <a:rPr sz="2950" dirty="0">
                <a:solidFill>
                  <a:srgbClr val="2E7787"/>
                </a:solidFill>
                <a:latin typeface="Arial"/>
                <a:cs typeface="Arial"/>
              </a:rPr>
              <a:t>πρόσωπο</a:t>
            </a:r>
            <a:r>
              <a:rPr sz="2950" spc="-10" dirty="0">
                <a:solidFill>
                  <a:srgbClr val="2E7787"/>
                </a:solidFill>
                <a:latin typeface="Arial"/>
                <a:cs typeface="Arial"/>
              </a:rPr>
              <a:t> </a:t>
            </a:r>
            <a:r>
              <a:rPr sz="2950" dirty="0">
                <a:solidFill>
                  <a:srgbClr val="2E7787"/>
                </a:solidFill>
                <a:latin typeface="Arial"/>
                <a:cs typeface="Arial"/>
              </a:rPr>
              <a:t>κάθε</a:t>
            </a:r>
            <a:r>
              <a:rPr sz="2950" spc="-5" dirty="0">
                <a:solidFill>
                  <a:srgbClr val="2E7787"/>
                </a:solidFill>
                <a:latin typeface="Arial"/>
                <a:cs typeface="Arial"/>
              </a:rPr>
              <a:t> </a:t>
            </a:r>
            <a:r>
              <a:rPr sz="2950" spc="-20" dirty="0">
                <a:solidFill>
                  <a:srgbClr val="2E7787"/>
                </a:solidFill>
                <a:latin typeface="Arial"/>
                <a:cs typeface="Arial"/>
              </a:rPr>
              <a:t>φορά</a:t>
            </a:r>
            <a:endParaRPr sz="2950">
              <a:latin typeface="Arial"/>
              <a:cs typeface="Arial"/>
            </a:endParaRPr>
          </a:p>
          <a:p>
            <a:pPr marL="493395" marR="5080">
              <a:lnSpc>
                <a:spcPct val="120700"/>
              </a:lnSpc>
              <a:spcBef>
                <a:spcPts val="1485"/>
              </a:spcBef>
            </a:pPr>
            <a:r>
              <a:rPr sz="2950" dirty="0">
                <a:solidFill>
                  <a:srgbClr val="2E7787"/>
                </a:solidFill>
                <a:latin typeface="Arial"/>
                <a:cs typeface="Arial"/>
              </a:rPr>
              <a:t>Ο/η</a:t>
            </a:r>
            <a:r>
              <a:rPr sz="2950" spc="-25" dirty="0">
                <a:solidFill>
                  <a:srgbClr val="2E7787"/>
                </a:solidFill>
                <a:latin typeface="Arial"/>
                <a:cs typeface="Arial"/>
              </a:rPr>
              <a:t> </a:t>
            </a:r>
            <a:r>
              <a:rPr sz="2950" dirty="0">
                <a:solidFill>
                  <a:srgbClr val="2E7787"/>
                </a:solidFill>
                <a:latin typeface="Arial"/>
                <a:cs typeface="Arial"/>
              </a:rPr>
              <a:t>εκλογέας</a:t>
            </a:r>
            <a:r>
              <a:rPr sz="2950" spc="-10" dirty="0">
                <a:solidFill>
                  <a:srgbClr val="2E7787"/>
                </a:solidFill>
                <a:latin typeface="Arial"/>
                <a:cs typeface="Arial"/>
              </a:rPr>
              <a:t> </a:t>
            </a:r>
            <a:r>
              <a:rPr sz="2950" dirty="0">
                <a:solidFill>
                  <a:srgbClr val="2E7787"/>
                </a:solidFill>
                <a:latin typeface="Arial"/>
                <a:cs typeface="Arial"/>
              </a:rPr>
              <a:t>με</a:t>
            </a:r>
            <a:r>
              <a:rPr sz="2950" spc="-10" dirty="0">
                <a:solidFill>
                  <a:srgbClr val="2E7787"/>
                </a:solidFill>
                <a:latin typeface="Arial"/>
                <a:cs typeface="Arial"/>
              </a:rPr>
              <a:t> </a:t>
            </a:r>
            <a:r>
              <a:rPr sz="2950" dirty="0">
                <a:solidFill>
                  <a:srgbClr val="2E7787"/>
                </a:solidFill>
                <a:latin typeface="Arial"/>
                <a:cs typeface="Arial"/>
              </a:rPr>
              <a:t>φυσική</a:t>
            </a:r>
            <a:r>
              <a:rPr sz="2950" spc="-10" dirty="0">
                <a:solidFill>
                  <a:srgbClr val="2E7787"/>
                </a:solidFill>
                <a:latin typeface="Arial"/>
                <a:cs typeface="Arial"/>
              </a:rPr>
              <a:t> </a:t>
            </a:r>
            <a:r>
              <a:rPr sz="2950" dirty="0">
                <a:solidFill>
                  <a:srgbClr val="2E7787"/>
                </a:solidFill>
                <a:latin typeface="Arial"/>
                <a:cs typeface="Arial"/>
              </a:rPr>
              <a:t>ανικανότητα</a:t>
            </a:r>
            <a:r>
              <a:rPr sz="2950" spc="5" dirty="0">
                <a:solidFill>
                  <a:srgbClr val="2E7787"/>
                </a:solidFill>
                <a:latin typeface="Arial"/>
                <a:cs typeface="Arial"/>
              </a:rPr>
              <a:t> </a:t>
            </a:r>
            <a:r>
              <a:rPr sz="2950" dirty="0">
                <a:solidFill>
                  <a:srgbClr val="2E7787"/>
                </a:solidFill>
                <a:latin typeface="Arial"/>
                <a:cs typeface="Arial"/>
              </a:rPr>
              <a:t>μπορεί</a:t>
            </a:r>
            <a:r>
              <a:rPr sz="2950" spc="-2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συνοδεύεται</a:t>
            </a:r>
            <a:r>
              <a:rPr sz="2950" spc="-10" dirty="0">
                <a:solidFill>
                  <a:srgbClr val="2E7787"/>
                </a:solidFill>
                <a:latin typeface="Arial"/>
                <a:cs typeface="Arial"/>
              </a:rPr>
              <a:t> </a:t>
            </a:r>
            <a:r>
              <a:rPr sz="2950" dirty="0">
                <a:solidFill>
                  <a:srgbClr val="2E7787"/>
                </a:solidFill>
                <a:latin typeface="Arial"/>
                <a:cs typeface="Arial"/>
              </a:rPr>
              <a:t>μέχρι</a:t>
            </a:r>
            <a:r>
              <a:rPr sz="2950" spc="-15" dirty="0">
                <a:solidFill>
                  <a:srgbClr val="2E7787"/>
                </a:solidFill>
                <a:latin typeface="Arial"/>
                <a:cs typeface="Arial"/>
              </a:rPr>
              <a:t> </a:t>
            </a:r>
            <a:r>
              <a:rPr sz="2950" dirty="0">
                <a:solidFill>
                  <a:srgbClr val="2E7787"/>
                </a:solidFill>
                <a:latin typeface="Arial"/>
                <a:cs typeface="Arial"/>
              </a:rPr>
              <a:t>την</a:t>
            </a:r>
            <a:r>
              <a:rPr sz="2950" spc="-10" dirty="0">
                <a:solidFill>
                  <a:srgbClr val="2E7787"/>
                </a:solidFill>
                <a:latin typeface="Arial"/>
                <a:cs typeface="Arial"/>
              </a:rPr>
              <a:t> </a:t>
            </a:r>
            <a:r>
              <a:rPr sz="2950" dirty="0">
                <a:solidFill>
                  <a:srgbClr val="2E7787"/>
                </a:solidFill>
                <a:latin typeface="Arial"/>
                <a:cs typeface="Arial"/>
              </a:rPr>
              <a:t>είσοδο</a:t>
            </a:r>
            <a:r>
              <a:rPr sz="2950" spc="-10" dirty="0">
                <a:solidFill>
                  <a:srgbClr val="2E7787"/>
                </a:solidFill>
                <a:latin typeface="Arial"/>
                <a:cs typeface="Arial"/>
              </a:rPr>
              <a:t> </a:t>
            </a:r>
            <a:r>
              <a:rPr sz="2950" dirty="0">
                <a:solidFill>
                  <a:srgbClr val="2E7787"/>
                </a:solidFill>
                <a:latin typeface="Arial"/>
                <a:cs typeface="Arial"/>
              </a:rPr>
              <a:t>του</a:t>
            </a:r>
            <a:r>
              <a:rPr sz="2950" spc="-10" dirty="0">
                <a:solidFill>
                  <a:srgbClr val="2E7787"/>
                </a:solidFill>
                <a:latin typeface="Arial"/>
                <a:cs typeface="Arial"/>
              </a:rPr>
              <a:t> </a:t>
            </a:r>
            <a:r>
              <a:rPr sz="2950" dirty="0">
                <a:solidFill>
                  <a:srgbClr val="2E7787"/>
                </a:solidFill>
                <a:latin typeface="Arial"/>
                <a:cs typeface="Arial"/>
              </a:rPr>
              <a:t>εκλογικού</a:t>
            </a:r>
            <a:r>
              <a:rPr sz="2950" spc="-25" dirty="0">
                <a:solidFill>
                  <a:srgbClr val="2E7787"/>
                </a:solidFill>
                <a:latin typeface="Arial"/>
                <a:cs typeface="Arial"/>
              </a:rPr>
              <a:t> </a:t>
            </a:r>
            <a:r>
              <a:rPr sz="2950" spc="-10" dirty="0">
                <a:solidFill>
                  <a:srgbClr val="2E7787"/>
                </a:solidFill>
                <a:latin typeface="Arial"/>
                <a:cs typeface="Arial"/>
              </a:rPr>
              <a:t>κέντρου. </a:t>
            </a:r>
            <a:r>
              <a:rPr sz="2950" dirty="0">
                <a:solidFill>
                  <a:srgbClr val="2E7787"/>
                </a:solidFill>
                <a:latin typeface="Arial"/>
                <a:cs typeface="Arial"/>
              </a:rPr>
              <a:t>Από</a:t>
            </a:r>
            <a:r>
              <a:rPr sz="2950" spc="-10" dirty="0">
                <a:solidFill>
                  <a:srgbClr val="2E7787"/>
                </a:solidFill>
                <a:latin typeface="Arial"/>
                <a:cs typeface="Arial"/>
              </a:rPr>
              <a:t> </a:t>
            </a:r>
            <a:r>
              <a:rPr sz="2950" dirty="0">
                <a:solidFill>
                  <a:srgbClr val="2E7787"/>
                </a:solidFill>
                <a:latin typeface="Arial"/>
                <a:cs typeface="Arial"/>
              </a:rPr>
              <a:t>την</a:t>
            </a:r>
            <a:r>
              <a:rPr sz="2950" spc="-25" dirty="0">
                <a:solidFill>
                  <a:srgbClr val="2E7787"/>
                </a:solidFill>
                <a:latin typeface="Arial"/>
                <a:cs typeface="Arial"/>
              </a:rPr>
              <a:t> </a:t>
            </a:r>
            <a:r>
              <a:rPr sz="2950" dirty="0">
                <a:solidFill>
                  <a:srgbClr val="2E7787"/>
                </a:solidFill>
                <a:latin typeface="Arial"/>
                <a:cs typeface="Arial"/>
              </a:rPr>
              <a:t>είσοδο</a:t>
            </a:r>
            <a:r>
              <a:rPr sz="2950" spc="-10" dirty="0">
                <a:solidFill>
                  <a:srgbClr val="2E7787"/>
                </a:solidFill>
                <a:latin typeface="Arial"/>
                <a:cs typeface="Arial"/>
              </a:rPr>
              <a:t> </a:t>
            </a:r>
            <a:r>
              <a:rPr sz="2950" dirty="0">
                <a:solidFill>
                  <a:srgbClr val="2E7787"/>
                </a:solidFill>
                <a:latin typeface="Arial"/>
                <a:cs typeface="Arial"/>
              </a:rPr>
              <a:t>και μετά</a:t>
            </a:r>
            <a:r>
              <a:rPr sz="2950" spc="-10" dirty="0">
                <a:solidFill>
                  <a:srgbClr val="2E7787"/>
                </a:solidFill>
                <a:latin typeface="Arial"/>
                <a:cs typeface="Arial"/>
              </a:rPr>
              <a:t> </a:t>
            </a:r>
            <a:r>
              <a:rPr sz="2950" dirty="0">
                <a:solidFill>
                  <a:srgbClr val="2E7787"/>
                </a:solidFill>
                <a:latin typeface="Arial"/>
                <a:cs typeface="Arial"/>
              </a:rPr>
              <a:t>αναλαμβάνει</a:t>
            </a:r>
            <a:r>
              <a:rPr sz="2950" spc="15" dirty="0">
                <a:solidFill>
                  <a:srgbClr val="2E7787"/>
                </a:solidFill>
                <a:latin typeface="Arial"/>
                <a:cs typeface="Arial"/>
              </a:rPr>
              <a:t> </a:t>
            </a:r>
            <a:r>
              <a:rPr sz="2950" dirty="0">
                <a:solidFill>
                  <a:srgbClr val="2E7787"/>
                </a:solidFill>
                <a:latin typeface="Arial"/>
                <a:cs typeface="Arial"/>
              </a:rPr>
              <a:t>ο/η</a:t>
            </a:r>
            <a:r>
              <a:rPr sz="2950" spc="5" dirty="0">
                <a:solidFill>
                  <a:srgbClr val="2E7787"/>
                </a:solidFill>
                <a:latin typeface="Arial"/>
                <a:cs typeface="Arial"/>
              </a:rPr>
              <a:t> </a:t>
            </a:r>
            <a:r>
              <a:rPr sz="2950" dirty="0">
                <a:solidFill>
                  <a:srgbClr val="2E7787"/>
                </a:solidFill>
                <a:latin typeface="Arial"/>
                <a:cs typeface="Arial"/>
              </a:rPr>
              <a:t>Προεδρεύων</a:t>
            </a:r>
            <a:r>
              <a:rPr sz="2950" spc="-20" dirty="0">
                <a:solidFill>
                  <a:srgbClr val="2E7787"/>
                </a:solidFill>
                <a:latin typeface="Arial"/>
                <a:cs typeface="Arial"/>
              </a:rPr>
              <a:t> </a:t>
            </a:r>
            <a:r>
              <a:rPr sz="2950" spc="-10" dirty="0">
                <a:solidFill>
                  <a:srgbClr val="2E7787"/>
                </a:solidFill>
                <a:latin typeface="Arial"/>
                <a:cs typeface="Arial"/>
              </a:rPr>
              <a:t>υπάλληλος</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Τρόπος</a:t>
            </a:r>
            <a:r>
              <a:rPr spc="340" dirty="0"/>
              <a:t> </a:t>
            </a:r>
            <a:r>
              <a:rPr spc="85" dirty="0"/>
              <a:t>ψηφοφορίας</a:t>
            </a:r>
            <a:r>
              <a:rPr spc="360" dirty="0"/>
              <a:t> </a:t>
            </a:r>
            <a:r>
              <a:rPr spc="60" dirty="0"/>
              <a:t>τυφλών</a:t>
            </a:r>
            <a:r>
              <a:rPr spc="360" dirty="0"/>
              <a:t> </a:t>
            </a:r>
            <a:r>
              <a:rPr dirty="0"/>
              <a:t>και</a:t>
            </a:r>
            <a:r>
              <a:rPr spc="325" dirty="0"/>
              <a:t> </a:t>
            </a:r>
            <a:r>
              <a:rPr spc="55" dirty="0"/>
              <a:t>προσώπων</a:t>
            </a:r>
            <a:r>
              <a:rPr spc="365" dirty="0"/>
              <a:t> </a:t>
            </a:r>
            <a:r>
              <a:rPr dirty="0"/>
              <a:t>με</a:t>
            </a:r>
            <a:r>
              <a:rPr spc="330" dirty="0"/>
              <a:t> </a:t>
            </a:r>
            <a:r>
              <a:rPr spc="75" dirty="0"/>
              <a:t>φυσική</a:t>
            </a:r>
            <a:r>
              <a:rPr spc="325" dirty="0"/>
              <a:t> </a:t>
            </a:r>
            <a:r>
              <a:rPr spc="80" dirty="0"/>
              <a:t>αναπηρία</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743864"/>
            <a:ext cx="9037320" cy="6713220"/>
          </a:xfrm>
          <a:prstGeom prst="rect">
            <a:avLst/>
          </a:prstGeom>
        </p:spPr>
        <p:txBody>
          <a:bodyPr vert="horz" wrap="square" lIns="0" tIns="12065" rIns="0" bIns="0" rtlCol="0">
            <a:spAutoFit/>
          </a:bodyPr>
          <a:lstStyle/>
          <a:p>
            <a:pPr marL="483234" marR="5080" indent="-471170">
              <a:lnSpc>
                <a:spcPct val="120700"/>
              </a:lnSpc>
              <a:spcBef>
                <a:spcPts val="95"/>
              </a:spcBef>
              <a:buClr>
                <a:srgbClr val="2E7787"/>
              </a:buClr>
              <a:buSzPct val="120338"/>
              <a:buFont typeface="Arial"/>
              <a:buChar char="•"/>
              <a:tabLst>
                <a:tab pos="483234" algn="l"/>
              </a:tabLst>
            </a:pPr>
            <a:r>
              <a:rPr sz="2950" dirty="0">
                <a:solidFill>
                  <a:srgbClr val="2E7787"/>
                </a:solidFill>
                <a:latin typeface="Arial"/>
                <a:cs typeface="Arial"/>
              </a:rPr>
              <a:t>Ο/η</a:t>
            </a:r>
            <a:r>
              <a:rPr sz="2950" spc="-10" dirty="0">
                <a:solidFill>
                  <a:srgbClr val="2E7787"/>
                </a:solidFill>
                <a:latin typeface="Arial"/>
                <a:cs typeface="Arial"/>
              </a:rPr>
              <a:t> </a:t>
            </a:r>
            <a:r>
              <a:rPr sz="2950" dirty="0">
                <a:solidFill>
                  <a:srgbClr val="2E7787"/>
                </a:solidFill>
                <a:latin typeface="Arial"/>
                <a:cs typeface="Arial"/>
              </a:rPr>
              <a:t>Προεδρεύων</a:t>
            </a:r>
            <a:r>
              <a:rPr sz="2950" spc="-25" dirty="0">
                <a:solidFill>
                  <a:srgbClr val="2E7787"/>
                </a:solidFill>
                <a:latin typeface="Arial"/>
                <a:cs typeface="Arial"/>
              </a:rPr>
              <a:t> </a:t>
            </a:r>
            <a:r>
              <a:rPr sz="2950" dirty="0">
                <a:solidFill>
                  <a:srgbClr val="2E7787"/>
                </a:solidFill>
                <a:latin typeface="Arial"/>
                <a:cs typeface="Arial"/>
              </a:rPr>
              <a:t>οφείλει</a:t>
            </a:r>
            <a:r>
              <a:rPr sz="2950" spc="-25" dirty="0">
                <a:solidFill>
                  <a:srgbClr val="2E7787"/>
                </a:solidFill>
                <a:latin typeface="Arial"/>
                <a:cs typeface="Arial"/>
              </a:rPr>
              <a:t> </a:t>
            </a:r>
            <a:r>
              <a:rPr sz="2950" dirty="0">
                <a:solidFill>
                  <a:srgbClr val="2E7787"/>
                </a:solidFill>
                <a:latin typeface="Arial"/>
                <a:cs typeface="Arial"/>
              </a:rPr>
              <a:t>να</a:t>
            </a:r>
            <a:r>
              <a:rPr sz="2950" spc="-10" dirty="0">
                <a:solidFill>
                  <a:srgbClr val="2E7787"/>
                </a:solidFill>
                <a:latin typeface="Arial"/>
                <a:cs typeface="Arial"/>
              </a:rPr>
              <a:t> </a:t>
            </a:r>
            <a:r>
              <a:rPr sz="2950" dirty="0">
                <a:solidFill>
                  <a:srgbClr val="2E7787"/>
                </a:solidFill>
                <a:latin typeface="Arial"/>
                <a:cs typeface="Arial"/>
              </a:rPr>
              <a:t>εξηγήσει</a:t>
            </a:r>
            <a:r>
              <a:rPr sz="2950" spc="-5" dirty="0">
                <a:solidFill>
                  <a:srgbClr val="2E7787"/>
                </a:solidFill>
                <a:latin typeface="Arial"/>
                <a:cs typeface="Arial"/>
              </a:rPr>
              <a:t> </a:t>
            </a:r>
            <a:r>
              <a:rPr sz="2950" spc="-20" dirty="0">
                <a:solidFill>
                  <a:srgbClr val="2E7787"/>
                </a:solidFill>
                <a:latin typeface="Arial"/>
                <a:cs typeface="Arial"/>
              </a:rPr>
              <a:t>στην </a:t>
            </a:r>
            <a:r>
              <a:rPr sz="2950" dirty="0">
                <a:solidFill>
                  <a:srgbClr val="2E7787"/>
                </a:solidFill>
                <a:latin typeface="Arial"/>
                <a:cs typeface="Arial"/>
              </a:rPr>
              <a:t>παρουσία</a:t>
            </a:r>
            <a:r>
              <a:rPr sz="2950" spc="15"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a:t>
            </a:r>
            <a:r>
              <a:rPr sz="2950" dirty="0">
                <a:solidFill>
                  <a:srgbClr val="2E7787"/>
                </a:solidFill>
                <a:latin typeface="Arial"/>
                <a:cs typeface="Arial"/>
              </a:rPr>
              <a:t>αντιπροσώπων</a:t>
            </a:r>
            <a:r>
              <a:rPr sz="2950" spc="15" dirty="0">
                <a:solidFill>
                  <a:srgbClr val="2E7787"/>
                </a:solidFill>
                <a:latin typeface="Arial"/>
                <a:cs typeface="Arial"/>
              </a:rPr>
              <a:t> </a:t>
            </a:r>
            <a:r>
              <a:rPr sz="2950" dirty="0">
                <a:solidFill>
                  <a:srgbClr val="2E7787"/>
                </a:solidFill>
                <a:latin typeface="Arial"/>
                <a:cs typeface="Arial"/>
              </a:rPr>
              <a:t>των</a:t>
            </a:r>
            <a:r>
              <a:rPr sz="2950" spc="-10" dirty="0">
                <a:solidFill>
                  <a:srgbClr val="2E7787"/>
                </a:solidFill>
                <a:latin typeface="Arial"/>
                <a:cs typeface="Arial"/>
              </a:rPr>
              <a:t> </a:t>
            </a:r>
            <a:r>
              <a:rPr sz="2950" dirty="0">
                <a:solidFill>
                  <a:srgbClr val="2E7787"/>
                </a:solidFill>
                <a:latin typeface="Arial"/>
                <a:cs typeface="Arial"/>
              </a:rPr>
              <a:t>υποψηφίων </a:t>
            </a:r>
            <a:r>
              <a:rPr sz="2950" spc="-25" dirty="0">
                <a:solidFill>
                  <a:srgbClr val="2E7787"/>
                </a:solidFill>
                <a:latin typeface="Arial"/>
                <a:cs typeface="Arial"/>
              </a:rPr>
              <a:t>τον </a:t>
            </a:r>
            <a:r>
              <a:rPr sz="2950" dirty="0">
                <a:solidFill>
                  <a:srgbClr val="2E7787"/>
                </a:solidFill>
                <a:latin typeface="Arial"/>
                <a:cs typeface="Arial"/>
              </a:rPr>
              <a:t>τρόπο</a:t>
            </a:r>
            <a:r>
              <a:rPr sz="2950" spc="-10" dirty="0">
                <a:solidFill>
                  <a:srgbClr val="2E7787"/>
                </a:solidFill>
                <a:latin typeface="Arial"/>
                <a:cs typeface="Arial"/>
              </a:rPr>
              <a:t> </a:t>
            </a:r>
            <a:r>
              <a:rPr sz="2950" dirty="0">
                <a:solidFill>
                  <a:srgbClr val="2E7787"/>
                </a:solidFill>
                <a:latin typeface="Arial"/>
                <a:cs typeface="Arial"/>
              </a:rPr>
              <a:t>ψηφοφορίας</a:t>
            </a:r>
            <a:r>
              <a:rPr sz="2950" spc="-35" dirty="0">
                <a:solidFill>
                  <a:srgbClr val="2E7787"/>
                </a:solidFill>
                <a:latin typeface="Arial"/>
                <a:cs typeface="Arial"/>
              </a:rPr>
              <a:t> </a:t>
            </a:r>
            <a:r>
              <a:rPr sz="2950" dirty="0">
                <a:solidFill>
                  <a:srgbClr val="2E7787"/>
                </a:solidFill>
                <a:latin typeface="Arial"/>
                <a:cs typeface="Arial"/>
              </a:rPr>
              <a:t>σε</a:t>
            </a:r>
            <a:r>
              <a:rPr sz="2950" spc="-5" dirty="0">
                <a:solidFill>
                  <a:srgbClr val="2E7787"/>
                </a:solidFill>
                <a:latin typeface="Arial"/>
                <a:cs typeface="Arial"/>
              </a:rPr>
              <a:t> </a:t>
            </a:r>
            <a:r>
              <a:rPr sz="2950" dirty="0">
                <a:solidFill>
                  <a:srgbClr val="2E7787"/>
                </a:solidFill>
                <a:latin typeface="Arial"/>
                <a:cs typeface="Arial"/>
              </a:rPr>
              <a:t>όποιον/α</a:t>
            </a:r>
            <a:r>
              <a:rPr sz="2950" spc="-10" dirty="0">
                <a:solidFill>
                  <a:srgbClr val="2E7787"/>
                </a:solidFill>
                <a:latin typeface="Arial"/>
                <a:cs typeface="Arial"/>
              </a:rPr>
              <a:t> </a:t>
            </a:r>
            <a:r>
              <a:rPr sz="2950" dirty="0">
                <a:solidFill>
                  <a:srgbClr val="2E7787"/>
                </a:solidFill>
                <a:latin typeface="Arial"/>
                <a:cs typeface="Arial"/>
              </a:rPr>
              <a:t>εκλογέα</a:t>
            </a:r>
            <a:r>
              <a:rPr sz="2950" spc="-10" dirty="0">
                <a:solidFill>
                  <a:srgbClr val="2E7787"/>
                </a:solidFill>
                <a:latin typeface="Arial"/>
                <a:cs typeface="Arial"/>
              </a:rPr>
              <a:t> </a:t>
            </a:r>
            <a:r>
              <a:rPr sz="2950" dirty="0">
                <a:solidFill>
                  <a:srgbClr val="2E7787"/>
                </a:solidFill>
                <a:latin typeface="Arial"/>
                <a:cs typeface="Arial"/>
              </a:rPr>
              <a:t>του/της</a:t>
            </a:r>
            <a:r>
              <a:rPr sz="2950" spc="-5" dirty="0">
                <a:solidFill>
                  <a:srgbClr val="2E7787"/>
                </a:solidFill>
                <a:latin typeface="Arial"/>
                <a:cs typeface="Arial"/>
              </a:rPr>
              <a:t> </a:t>
            </a:r>
            <a:r>
              <a:rPr sz="2950" spc="-25" dirty="0">
                <a:solidFill>
                  <a:srgbClr val="2E7787"/>
                </a:solidFill>
                <a:latin typeface="Arial"/>
                <a:cs typeface="Arial"/>
              </a:rPr>
              <a:t>το </a:t>
            </a:r>
            <a:r>
              <a:rPr sz="2950" spc="-10" dirty="0">
                <a:solidFill>
                  <a:srgbClr val="2E7787"/>
                </a:solidFill>
                <a:latin typeface="Arial"/>
                <a:cs typeface="Arial"/>
              </a:rPr>
              <a:t>ζητήσει</a:t>
            </a:r>
            <a:endParaRPr sz="2950">
              <a:latin typeface="Arial"/>
              <a:cs typeface="Arial"/>
            </a:endParaRPr>
          </a:p>
          <a:p>
            <a:pPr marL="389255" marR="1195070">
              <a:lnSpc>
                <a:spcPct val="120700"/>
              </a:lnSpc>
              <a:spcBef>
                <a:spcPts val="1490"/>
              </a:spcBef>
            </a:pPr>
            <a:r>
              <a:rPr sz="2950" dirty="0">
                <a:solidFill>
                  <a:srgbClr val="2E7787"/>
                </a:solidFill>
                <a:latin typeface="Arial"/>
                <a:cs typeface="Arial"/>
              </a:rPr>
              <a:t>Αποφεύγει</a:t>
            </a:r>
            <a:r>
              <a:rPr sz="2950" spc="-15" dirty="0">
                <a:solidFill>
                  <a:srgbClr val="2E7787"/>
                </a:solidFill>
                <a:latin typeface="Arial"/>
                <a:cs typeface="Arial"/>
              </a:rPr>
              <a:t> </a:t>
            </a:r>
            <a:r>
              <a:rPr sz="2950" dirty="0">
                <a:solidFill>
                  <a:srgbClr val="2E7787"/>
                </a:solidFill>
                <a:latin typeface="Arial"/>
                <a:cs typeface="Arial"/>
              </a:rPr>
              <a:t>οτιδήποτε</a:t>
            </a:r>
            <a:r>
              <a:rPr sz="2950" spc="-35" dirty="0">
                <a:solidFill>
                  <a:srgbClr val="2E7787"/>
                </a:solidFill>
                <a:latin typeface="Arial"/>
                <a:cs typeface="Arial"/>
              </a:rPr>
              <a:t> </a:t>
            </a:r>
            <a:r>
              <a:rPr sz="2950" dirty="0">
                <a:solidFill>
                  <a:srgbClr val="2E7787"/>
                </a:solidFill>
                <a:latin typeface="Arial"/>
                <a:cs typeface="Arial"/>
              </a:rPr>
              <a:t>μπορεί</a:t>
            </a:r>
            <a:r>
              <a:rPr sz="2950" spc="-25" dirty="0">
                <a:solidFill>
                  <a:srgbClr val="2E7787"/>
                </a:solidFill>
                <a:latin typeface="Arial"/>
                <a:cs typeface="Arial"/>
              </a:rPr>
              <a:t> </a:t>
            </a:r>
            <a:r>
              <a:rPr sz="2950" dirty="0">
                <a:solidFill>
                  <a:srgbClr val="2E7787"/>
                </a:solidFill>
                <a:latin typeface="Arial"/>
                <a:cs typeface="Arial"/>
              </a:rPr>
              <a:t>να</a:t>
            </a:r>
            <a:r>
              <a:rPr sz="2950" spc="-15" dirty="0">
                <a:solidFill>
                  <a:srgbClr val="2E7787"/>
                </a:solidFill>
                <a:latin typeface="Arial"/>
                <a:cs typeface="Arial"/>
              </a:rPr>
              <a:t> </a:t>
            </a:r>
            <a:r>
              <a:rPr sz="2950" dirty="0">
                <a:solidFill>
                  <a:srgbClr val="2E7787"/>
                </a:solidFill>
                <a:latin typeface="Arial"/>
                <a:cs typeface="Arial"/>
              </a:rPr>
              <a:t>εκληφθεί</a:t>
            </a:r>
            <a:r>
              <a:rPr sz="2950" spc="-25" dirty="0">
                <a:solidFill>
                  <a:srgbClr val="2E7787"/>
                </a:solidFill>
                <a:latin typeface="Arial"/>
                <a:cs typeface="Arial"/>
              </a:rPr>
              <a:t> ως </a:t>
            </a:r>
            <a:r>
              <a:rPr sz="2950" dirty="0">
                <a:solidFill>
                  <a:srgbClr val="2E7787"/>
                </a:solidFill>
                <a:latin typeface="Arial"/>
                <a:cs typeface="Arial"/>
              </a:rPr>
              <a:t>καθοδήγηση</a:t>
            </a:r>
            <a:r>
              <a:rPr sz="2950" spc="-25" dirty="0">
                <a:solidFill>
                  <a:srgbClr val="2E7787"/>
                </a:solidFill>
                <a:latin typeface="Arial"/>
                <a:cs typeface="Arial"/>
              </a:rPr>
              <a:t> </a:t>
            </a:r>
            <a:r>
              <a:rPr sz="2950" dirty="0">
                <a:solidFill>
                  <a:srgbClr val="2E7787"/>
                </a:solidFill>
                <a:latin typeface="Arial"/>
                <a:cs typeface="Arial"/>
              </a:rPr>
              <a:t>για</a:t>
            </a:r>
            <a:r>
              <a:rPr sz="2950" spc="-20" dirty="0">
                <a:solidFill>
                  <a:srgbClr val="2E7787"/>
                </a:solidFill>
                <a:latin typeface="Arial"/>
                <a:cs typeface="Arial"/>
              </a:rPr>
              <a:t> </a:t>
            </a:r>
            <a:r>
              <a:rPr sz="2950" dirty="0">
                <a:solidFill>
                  <a:srgbClr val="2E7787"/>
                </a:solidFill>
                <a:latin typeface="Arial"/>
                <a:cs typeface="Arial"/>
              </a:rPr>
              <a:t>επιλογή</a:t>
            </a:r>
            <a:r>
              <a:rPr sz="2950" spc="-25" dirty="0">
                <a:solidFill>
                  <a:srgbClr val="2E7787"/>
                </a:solidFill>
                <a:latin typeface="Arial"/>
                <a:cs typeface="Arial"/>
              </a:rPr>
              <a:t> </a:t>
            </a:r>
            <a:r>
              <a:rPr sz="2950" spc="-10" dirty="0">
                <a:solidFill>
                  <a:srgbClr val="2E7787"/>
                </a:solidFill>
                <a:latin typeface="Arial"/>
                <a:cs typeface="Arial"/>
              </a:rPr>
              <a:t>συγκεκριμένων υποψηφίων</a:t>
            </a:r>
            <a:endParaRPr sz="2950">
              <a:latin typeface="Arial"/>
              <a:cs typeface="Arial"/>
            </a:endParaRPr>
          </a:p>
          <a:p>
            <a:pPr>
              <a:lnSpc>
                <a:spcPct val="100000"/>
              </a:lnSpc>
              <a:spcBef>
                <a:spcPts val="765"/>
              </a:spcBef>
            </a:pPr>
            <a:endParaRPr sz="2950">
              <a:latin typeface="Arial"/>
              <a:cs typeface="Arial"/>
            </a:endParaRPr>
          </a:p>
          <a:p>
            <a:pPr marL="483234" marR="812800" indent="-471170">
              <a:lnSpc>
                <a:spcPct val="120700"/>
              </a:lnSpc>
              <a:buSzPct val="120338"/>
              <a:buChar char="•"/>
              <a:tabLst>
                <a:tab pos="483234" algn="l"/>
              </a:tabLst>
            </a:pPr>
            <a:r>
              <a:rPr sz="2950" dirty="0">
                <a:solidFill>
                  <a:srgbClr val="2E7787"/>
                </a:solidFill>
                <a:latin typeface="Arial"/>
                <a:cs typeface="Arial"/>
              </a:rPr>
              <a:t>Όταν</a:t>
            </a:r>
            <a:r>
              <a:rPr sz="2950" spc="-10"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εκλογικό</a:t>
            </a:r>
            <a:r>
              <a:rPr sz="2950" spc="-10" dirty="0">
                <a:solidFill>
                  <a:srgbClr val="2E7787"/>
                </a:solidFill>
                <a:latin typeface="Arial"/>
                <a:cs typeface="Arial"/>
              </a:rPr>
              <a:t> </a:t>
            </a:r>
            <a:r>
              <a:rPr sz="2950" dirty="0">
                <a:solidFill>
                  <a:srgbClr val="2E7787"/>
                </a:solidFill>
                <a:latin typeface="Arial"/>
                <a:cs typeface="Arial"/>
              </a:rPr>
              <a:t>δικαίωμα</a:t>
            </a:r>
            <a:r>
              <a:rPr sz="2950" spc="-5" dirty="0">
                <a:solidFill>
                  <a:srgbClr val="2E7787"/>
                </a:solidFill>
                <a:latin typeface="Arial"/>
                <a:cs typeface="Arial"/>
              </a:rPr>
              <a:t> </a:t>
            </a:r>
            <a:r>
              <a:rPr sz="2950" dirty="0">
                <a:solidFill>
                  <a:srgbClr val="2E7787"/>
                </a:solidFill>
                <a:latin typeface="Arial"/>
                <a:cs typeface="Arial"/>
              </a:rPr>
              <a:t>ασκείται,</a:t>
            </a:r>
            <a:r>
              <a:rPr sz="2950" spc="5" dirty="0">
                <a:solidFill>
                  <a:srgbClr val="2E7787"/>
                </a:solidFill>
                <a:latin typeface="Arial"/>
                <a:cs typeface="Arial"/>
              </a:rPr>
              <a:t> </a:t>
            </a:r>
            <a:r>
              <a:rPr sz="2950" dirty="0">
                <a:solidFill>
                  <a:srgbClr val="2E7787"/>
                </a:solidFill>
                <a:latin typeface="Arial"/>
                <a:cs typeface="Arial"/>
              </a:rPr>
              <a:t>είτε</a:t>
            </a:r>
            <a:r>
              <a:rPr sz="2950" spc="-25" dirty="0">
                <a:solidFill>
                  <a:srgbClr val="2E7787"/>
                </a:solidFill>
                <a:latin typeface="Arial"/>
                <a:cs typeface="Arial"/>
              </a:rPr>
              <a:t> από </a:t>
            </a:r>
            <a:r>
              <a:rPr sz="2950" dirty="0">
                <a:solidFill>
                  <a:srgbClr val="2E7787"/>
                </a:solidFill>
                <a:latin typeface="Arial"/>
                <a:cs typeface="Arial"/>
              </a:rPr>
              <a:t>τον/την</a:t>
            </a:r>
            <a:r>
              <a:rPr sz="2950" spc="-10" dirty="0">
                <a:solidFill>
                  <a:srgbClr val="2E7787"/>
                </a:solidFill>
                <a:latin typeface="Arial"/>
                <a:cs typeface="Arial"/>
              </a:rPr>
              <a:t> </a:t>
            </a:r>
            <a:r>
              <a:rPr sz="2950" dirty="0">
                <a:solidFill>
                  <a:srgbClr val="2E7787"/>
                </a:solidFill>
                <a:latin typeface="Arial"/>
                <a:cs typeface="Arial"/>
              </a:rPr>
              <a:t>Προεδρεύοντα,</a:t>
            </a:r>
            <a:r>
              <a:rPr sz="2950" spc="-45" dirty="0">
                <a:solidFill>
                  <a:srgbClr val="2E7787"/>
                </a:solidFill>
                <a:latin typeface="Arial"/>
                <a:cs typeface="Arial"/>
              </a:rPr>
              <a:t> </a:t>
            </a:r>
            <a:r>
              <a:rPr sz="2950" dirty="0">
                <a:solidFill>
                  <a:srgbClr val="2E7787"/>
                </a:solidFill>
                <a:latin typeface="Arial"/>
                <a:cs typeface="Arial"/>
              </a:rPr>
              <a:t>είτε</a:t>
            </a:r>
            <a:r>
              <a:rPr sz="2950" spc="-30" dirty="0">
                <a:solidFill>
                  <a:srgbClr val="2E7787"/>
                </a:solidFill>
                <a:latin typeface="Arial"/>
                <a:cs typeface="Arial"/>
              </a:rPr>
              <a:t> </a:t>
            </a:r>
            <a:r>
              <a:rPr sz="2950" dirty="0">
                <a:solidFill>
                  <a:srgbClr val="2E7787"/>
                </a:solidFill>
                <a:latin typeface="Arial"/>
                <a:cs typeface="Arial"/>
              </a:rPr>
              <a:t>από</a:t>
            </a:r>
            <a:r>
              <a:rPr sz="2950" spc="-10" dirty="0">
                <a:solidFill>
                  <a:srgbClr val="2E7787"/>
                </a:solidFill>
                <a:latin typeface="Arial"/>
                <a:cs typeface="Arial"/>
              </a:rPr>
              <a:t> </a:t>
            </a:r>
            <a:r>
              <a:rPr sz="2950" dirty="0">
                <a:solidFill>
                  <a:srgbClr val="2E7787"/>
                </a:solidFill>
                <a:latin typeface="Arial"/>
                <a:cs typeface="Arial"/>
              </a:rPr>
              <a:t>πρόσωπο</a:t>
            </a:r>
            <a:r>
              <a:rPr sz="2950" spc="-10" dirty="0">
                <a:solidFill>
                  <a:srgbClr val="2E7787"/>
                </a:solidFill>
                <a:latin typeface="Arial"/>
                <a:cs typeface="Arial"/>
              </a:rPr>
              <a:t> </a:t>
            </a:r>
            <a:r>
              <a:rPr sz="2950" spc="-25" dirty="0">
                <a:solidFill>
                  <a:srgbClr val="2E7787"/>
                </a:solidFill>
                <a:latin typeface="Arial"/>
                <a:cs typeface="Arial"/>
              </a:rPr>
              <a:t>της </a:t>
            </a:r>
            <a:r>
              <a:rPr sz="2950" dirty="0">
                <a:solidFill>
                  <a:srgbClr val="2E7787"/>
                </a:solidFill>
                <a:latin typeface="Arial"/>
                <a:cs typeface="Arial"/>
              </a:rPr>
              <a:t>απολύτου</a:t>
            </a:r>
            <a:r>
              <a:rPr sz="2950" spc="15" dirty="0">
                <a:solidFill>
                  <a:srgbClr val="2E7787"/>
                </a:solidFill>
                <a:latin typeface="Arial"/>
                <a:cs typeface="Arial"/>
              </a:rPr>
              <a:t> </a:t>
            </a:r>
            <a:r>
              <a:rPr sz="2950" dirty="0">
                <a:solidFill>
                  <a:srgbClr val="2E7787"/>
                </a:solidFill>
                <a:latin typeface="Arial"/>
                <a:cs typeface="Arial"/>
              </a:rPr>
              <a:t>εμπιστοσύνης του/της εκλογέα, </a:t>
            </a:r>
            <a:r>
              <a:rPr sz="2950" spc="-50" dirty="0">
                <a:solidFill>
                  <a:srgbClr val="2E7787"/>
                </a:solidFill>
                <a:latin typeface="Arial"/>
                <a:cs typeface="Arial"/>
              </a:rPr>
              <a:t>ο</a:t>
            </a:r>
            <a:endParaRPr sz="2950">
              <a:latin typeface="Arial"/>
              <a:cs typeface="Arial"/>
            </a:endParaRPr>
          </a:p>
          <a:p>
            <a:pPr marL="483234">
              <a:lnSpc>
                <a:spcPct val="100000"/>
              </a:lnSpc>
              <a:spcBef>
                <a:spcPts val="735"/>
              </a:spcBef>
            </a:pPr>
            <a:r>
              <a:rPr sz="2950" dirty="0">
                <a:solidFill>
                  <a:srgbClr val="2E7787"/>
                </a:solidFill>
                <a:latin typeface="Arial"/>
                <a:cs typeface="Arial"/>
              </a:rPr>
              <a:t>Προεδρεύων</a:t>
            </a:r>
            <a:r>
              <a:rPr sz="2950" spc="-35" dirty="0">
                <a:solidFill>
                  <a:srgbClr val="2E7787"/>
                </a:solidFill>
                <a:latin typeface="Arial"/>
                <a:cs typeface="Arial"/>
              </a:rPr>
              <a:t> </a:t>
            </a:r>
            <a:r>
              <a:rPr sz="2950" dirty="0">
                <a:solidFill>
                  <a:srgbClr val="2E7787"/>
                </a:solidFill>
                <a:latin typeface="Arial"/>
                <a:cs typeface="Arial"/>
              </a:rPr>
              <a:t>συμπληρώνει</a:t>
            </a:r>
            <a:r>
              <a:rPr sz="2950" spc="-15" dirty="0">
                <a:solidFill>
                  <a:srgbClr val="2E7787"/>
                </a:solidFill>
                <a:latin typeface="Arial"/>
                <a:cs typeface="Arial"/>
              </a:rPr>
              <a:t> </a:t>
            </a:r>
            <a:r>
              <a:rPr sz="2950" dirty="0">
                <a:solidFill>
                  <a:srgbClr val="2E7787"/>
                </a:solidFill>
                <a:latin typeface="Arial"/>
                <a:cs typeface="Arial"/>
              </a:rPr>
              <a:t>το</a:t>
            </a:r>
            <a:r>
              <a:rPr sz="2950" spc="-15" dirty="0">
                <a:solidFill>
                  <a:srgbClr val="2E7787"/>
                </a:solidFill>
                <a:latin typeface="Arial"/>
                <a:cs typeface="Arial"/>
              </a:rPr>
              <a:t> </a:t>
            </a:r>
            <a:r>
              <a:rPr sz="2950" dirty="0">
                <a:solidFill>
                  <a:srgbClr val="2E7787"/>
                </a:solidFill>
                <a:latin typeface="Arial"/>
                <a:cs typeface="Arial"/>
              </a:rPr>
              <a:t>έντυπο</a:t>
            </a:r>
            <a:r>
              <a:rPr sz="2950" spc="-15" dirty="0">
                <a:solidFill>
                  <a:srgbClr val="2E7787"/>
                </a:solidFill>
                <a:latin typeface="Arial"/>
                <a:cs typeface="Arial"/>
              </a:rPr>
              <a:t> </a:t>
            </a:r>
            <a:r>
              <a:rPr sz="2950" dirty="0">
                <a:solidFill>
                  <a:srgbClr val="E28B18"/>
                </a:solidFill>
                <a:latin typeface="Arial"/>
                <a:cs typeface="Arial"/>
              </a:rPr>
              <a:t>ΕΤΑΕΚ</a:t>
            </a:r>
            <a:r>
              <a:rPr sz="2950" spc="-10" dirty="0">
                <a:solidFill>
                  <a:srgbClr val="E28B18"/>
                </a:solidFill>
                <a:latin typeface="Arial"/>
                <a:cs typeface="Arial"/>
              </a:rPr>
              <a:t> </a:t>
            </a:r>
            <a:r>
              <a:rPr sz="2950" spc="-25" dirty="0">
                <a:solidFill>
                  <a:srgbClr val="E28B18"/>
                </a:solidFill>
                <a:latin typeface="Arial"/>
                <a:cs typeface="Arial"/>
              </a:rPr>
              <a:t>18</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Τρόπος</a:t>
            </a:r>
            <a:r>
              <a:rPr spc="340" dirty="0"/>
              <a:t> </a:t>
            </a:r>
            <a:r>
              <a:rPr spc="85" dirty="0"/>
              <a:t>ψηφοφορίας</a:t>
            </a:r>
            <a:r>
              <a:rPr spc="360" dirty="0"/>
              <a:t> </a:t>
            </a:r>
            <a:r>
              <a:rPr spc="60" dirty="0"/>
              <a:t>τυφλών</a:t>
            </a:r>
            <a:r>
              <a:rPr spc="360" dirty="0"/>
              <a:t> </a:t>
            </a:r>
            <a:r>
              <a:rPr dirty="0"/>
              <a:t>και</a:t>
            </a:r>
            <a:r>
              <a:rPr spc="325" dirty="0"/>
              <a:t> </a:t>
            </a:r>
            <a:r>
              <a:rPr spc="55" dirty="0"/>
              <a:t>προσώπων</a:t>
            </a:r>
            <a:r>
              <a:rPr spc="365" dirty="0"/>
              <a:t> </a:t>
            </a:r>
            <a:r>
              <a:rPr dirty="0"/>
              <a:t>με</a:t>
            </a:r>
            <a:r>
              <a:rPr spc="330" dirty="0"/>
              <a:t> </a:t>
            </a:r>
            <a:r>
              <a:rPr spc="75" dirty="0"/>
              <a:t>φυσική</a:t>
            </a:r>
            <a:r>
              <a:rPr spc="325" dirty="0"/>
              <a:t> </a:t>
            </a:r>
            <a:r>
              <a:rPr spc="80" dirty="0"/>
              <a:t>αναπηρία</a:t>
            </a:r>
          </a:p>
        </p:txBody>
      </p:sp>
      <p:grpSp>
        <p:nvGrpSpPr>
          <p:cNvPr id="4" name="object 4"/>
          <p:cNvGrpSpPr/>
          <p:nvPr/>
        </p:nvGrpSpPr>
        <p:grpSpPr>
          <a:xfrm>
            <a:off x="13516236" y="1942558"/>
            <a:ext cx="5521325" cy="7747000"/>
            <a:chOff x="13516236" y="1942558"/>
            <a:chExt cx="5521325" cy="7747000"/>
          </a:xfrm>
        </p:grpSpPr>
        <p:pic>
          <p:nvPicPr>
            <p:cNvPr id="5" name="object 5"/>
            <p:cNvPicPr/>
            <p:nvPr/>
          </p:nvPicPr>
          <p:blipFill>
            <a:blip r:embed="rId2" cstate="print"/>
            <a:stretch>
              <a:fillRect/>
            </a:stretch>
          </p:blipFill>
          <p:spPr>
            <a:xfrm>
              <a:off x="13516236" y="1942558"/>
              <a:ext cx="5521297" cy="7746465"/>
            </a:xfrm>
            <a:prstGeom prst="rect">
              <a:avLst/>
            </a:prstGeom>
          </p:spPr>
        </p:pic>
        <p:pic>
          <p:nvPicPr>
            <p:cNvPr id="6" name="object 6"/>
            <p:cNvPicPr/>
            <p:nvPr/>
          </p:nvPicPr>
          <p:blipFill>
            <a:blip r:embed="rId3" cstate="print"/>
            <a:stretch>
              <a:fillRect/>
            </a:stretch>
          </p:blipFill>
          <p:spPr>
            <a:xfrm>
              <a:off x="13800207" y="2226529"/>
              <a:ext cx="4980790" cy="7206063"/>
            </a:xfrm>
            <a:prstGeom prst="rect">
              <a:avLst/>
            </a:prstGeom>
          </p:spPr>
        </p:pic>
        <p:sp>
          <p:nvSpPr>
            <p:cNvPr id="7" name="object 7"/>
            <p:cNvSpPr/>
            <p:nvPr/>
          </p:nvSpPr>
          <p:spPr>
            <a:xfrm>
              <a:off x="13763559" y="2189881"/>
              <a:ext cx="5054600" cy="7279640"/>
            </a:xfrm>
            <a:custGeom>
              <a:avLst/>
              <a:gdLst/>
              <a:ahLst/>
              <a:cxnLst/>
              <a:rect l="l" t="t" r="r" b="b"/>
              <a:pathLst>
                <a:path w="5054600" h="7279640">
                  <a:moveTo>
                    <a:pt x="866361" y="0"/>
                  </a:moveTo>
                  <a:lnTo>
                    <a:pt x="5054086" y="0"/>
                  </a:lnTo>
                  <a:lnTo>
                    <a:pt x="5054086" y="6412998"/>
                  </a:lnTo>
                  <a:lnTo>
                    <a:pt x="5052935" y="6457185"/>
                  </a:lnTo>
                  <a:lnTo>
                    <a:pt x="5049584" y="6501163"/>
                  </a:lnTo>
                  <a:lnTo>
                    <a:pt x="5044139" y="6544512"/>
                  </a:lnTo>
                  <a:lnTo>
                    <a:pt x="5036495" y="6587233"/>
                  </a:lnTo>
                  <a:lnTo>
                    <a:pt x="5026757" y="6629117"/>
                  </a:lnTo>
                  <a:lnTo>
                    <a:pt x="5015030" y="6670791"/>
                  </a:lnTo>
                  <a:lnTo>
                    <a:pt x="4986026" y="6749951"/>
                  </a:lnTo>
                  <a:lnTo>
                    <a:pt x="4949482" y="6825760"/>
                  </a:lnTo>
                  <a:lnTo>
                    <a:pt x="4906028" y="6897276"/>
                  </a:lnTo>
                  <a:lnTo>
                    <a:pt x="4856187" y="6963976"/>
                  </a:lnTo>
                  <a:lnTo>
                    <a:pt x="4800272" y="7025545"/>
                  </a:lnTo>
                  <a:lnTo>
                    <a:pt x="4738703" y="7081459"/>
                  </a:lnTo>
                  <a:lnTo>
                    <a:pt x="4672004" y="7131301"/>
                  </a:lnTo>
                  <a:lnTo>
                    <a:pt x="4600488" y="7174755"/>
                  </a:lnTo>
                  <a:lnTo>
                    <a:pt x="4524678" y="7211298"/>
                  </a:lnTo>
                  <a:lnTo>
                    <a:pt x="4445519" y="7240303"/>
                  </a:lnTo>
                  <a:lnTo>
                    <a:pt x="4403844" y="7252030"/>
                  </a:lnTo>
                  <a:lnTo>
                    <a:pt x="4361961" y="7261768"/>
                  </a:lnTo>
                  <a:lnTo>
                    <a:pt x="4319240" y="7269412"/>
                  </a:lnTo>
                  <a:lnTo>
                    <a:pt x="4275890" y="7274857"/>
                  </a:lnTo>
                  <a:lnTo>
                    <a:pt x="4231913" y="7278207"/>
                  </a:lnTo>
                  <a:lnTo>
                    <a:pt x="4187725" y="7279359"/>
                  </a:lnTo>
                  <a:lnTo>
                    <a:pt x="0" y="7279359"/>
                  </a:lnTo>
                  <a:lnTo>
                    <a:pt x="0" y="866361"/>
                  </a:lnTo>
                  <a:lnTo>
                    <a:pt x="1151" y="822173"/>
                  </a:lnTo>
                  <a:lnTo>
                    <a:pt x="4502" y="778196"/>
                  </a:lnTo>
                  <a:lnTo>
                    <a:pt x="9947" y="734846"/>
                  </a:lnTo>
                  <a:lnTo>
                    <a:pt x="17591" y="692125"/>
                  </a:lnTo>
                  <a:lnTo>
                    <a:pt x="27329" y="650241"/>
                  </a:lnTo>
                  <a:lnTo>
                    <a:pt x="39056" y="608567"/>
                  </a:lnTo>
                  <a:lnTo>
                    <a:pt x="68060" y="529407"/>
                  </a:lnTo>
                  <a:lnTo>
                    <a:pt x="104604" y="453598"/>
                  </a:lnTo>
                  <a:lnTo>
                    <a:pt x="148058" y="382082"/>
                  </a:lnTo>
                  <a:lnTo>
                    <a:pt x="197899" y="315383"/>
                  </a:lnTo>
                  <a:lnTo>
                    <a:pt x="253814" y="253814"/>
                  </a:lnTo>
                  <a:lnTo>
                    <a:pt x="315383" y="197899"/>
                  </a:lnTo>
                  <a:lnTo>
                    <a:pt x="382082" y="148058"/>
                  </a:lnTo>
                  <a:lnTo>
                    <a:pt x="453598" y="104604"/>
                  </a:lnTo>
                  <a:lnTo>
                    <a:pt x="529407" y="68060"/>
                  </a:lnTo>
                  <a:lnTo>
                    <a:pt x="608567" y="39056"/>
                  </a:lnTo>
                  <a:lnTo>
                    <a:pt x="650241" y="27329"/>
                  </a:lnTo>
                  <a:lnTo>
                    <a:pt x="692125" y="17591"/>
                  </a:lnTo>
                  <a:lnTo>
                    <a:pt x="734846" y="9947"/>
                  </a:lnTo>
                  <a:lnTo>
                    <a:pt x="778196" y="4502"/>
                  </a:lnTo>
                  <a:lnTo>
                    <a:pt x="822173" y="1151"/>
                  </a:lnTo>
                  <a:lnTo>
                    <a:pt x="866361" y="0"/>
                  </a:lnTo>
                  <a:close/>
                </a:path>
              </a:pathLst>
            </a:custGeom>
            <a:ln w="73296">
              <a:solidFill>
                <a:srgbClr val="FFFFFF"/>
              </a:solidFill>
            </a:ln>
          </p:spPr>
          <p:txBody>
            <a:bodyPr wrap="square" lIns="0" tIns="0" rIns="0" bIns="0" rtlCol="0"/>
            <a:lstStyle/>
            <a:p>
              <a:endParaRPr/>
            </a:p>
          </p:txBody>
        </p:sp>
      </p:grpSp>
      <p:pic>
        <p:nvPicPr>
          <p:cNvPr id="8" name="object 8"/>
          <p:cNvPicPr/>
          <p:nvPr/>
        </p:nvPicPr>
        <p:blipFill>
          <a:blip r:embed="rId4"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3046683"/>
            <a:ext cx="15326994" cy="5205730"/>
          </a:xfrm>
          <a:prstGeom prst="rect">
            <a:avLst/>
          </a:prstGeom>
        </p:spPr>
        <p:txBody>
          <a:bodyPr vert="horz" wrap="square" lIns="0" tIns="14604" rIns="0" bIns="0" rtlCol="0">
            <a:spAutoFit/>
          </a:bodyPr>
          <a:lstStyle/>
          <a:p>
            <a:pPr marL="12700">
              <a:lnSpc>
                <a:spcPct val="100000"/>
              </a:lnSpc>
              <a:spcBef>
                <a:spcPts val="114"/>
              </a:spcBef>
            </a:pPr>
            <a:r>
              <a:rPr sz="2950" dirty="0">
                <a:solidFill>
                  <a:srgbClr val="2E7787"/>
                </a:solidFill>
                <a:latin typeface="Arial"/>
                <a:cs typeface="Arial"/>
              </a:rPr>
              <a:t>Ο/η</a:t>
            </a:r>
            <a:r>
              <a:rPr sz="2950" spc="-25" dirty="0">
                <a:solidFill>
                  <a:srgbClr val="2E7787"/>
                </a:solidFill>
                <a:latin typeface="Arial"/>
                <a:cs typeface="Arial"/>
              </a:rPr>
              <a:t> </a:t>
            </a:r>
            <a:r>
              <a:rPr sz="2950" b="1" dirty="0">
                <a:solidFill>
                  <a:srgbClr val="2E7787"/>
                </a:solidFill>
                <a:latin typeface="Arial"/>
                <a:cs typeface="Arial"/>
              </a:rPr>
              <a:t>αναλφάβητος</a:t>
            </a:r>
            <a:r>
              <a:rPr sz="2950" b="1" spc="-15" dirty="0">
                <a:solidFill>
                  <a:srgbClr val="2E7787"/>
                </a:solidFill>
                <a:latin typeface="Arial"/>
                <a:cs typeface="Arial"/>
              </a:rPr>
              <a:t> </a:t>
            </a:r>
            <a:r>
              <a:rPr sz="2950" b="1" dirty="0">
                <a:solidFill>
                  <a:srgbClr val="2E7787"/>
                </a:solidFill>
                <a:latin typeface="Arial"/>
                <a:cs typeface="Arial"/>
              </a:rPr>
              <a:t>εκλογέας</a:t>
            </a:r>
            <a:r>
              <a:rPr sz="2950" b="1" spc="-20" dirty="0">
                <a:solidFill>
                  <a:srgbClr val="2E7787"/>
                </a:solidFill>
                <a:latin typeface="Arial"/>
                <a:cs typeface="Arial"/>
              </a:rPr>
              <a:t> </a:t>
            </a:r>
            <a:r>
              <a:rPr sz="2950" dirty="0">
                <a:solidFill>
                  <a:srgbClr val="2E7787"/>
                </a:solidFill>
                <a:latin typeface="Arial"/>
                <a:cs typeface="Arial"/>
              </a:rPr>
              <a:t>δεν</a:t>
            </a:r>
            <a:r>
              <a:rPr sz="2950" spc="-35" dirty="0">
                <a:solidFill>
                  <a:srgbClr val="2E7787"/>
                </a:solidFill>
                <a:latin typeface="Arial"/>
                <a:cs typeface="Arial"/>
              </a:rPr>
              <a:t> </a:t>
            </a:r>
            <a:r>
              <a:rPr sz="2950" dirty="0">
                <a:solidFill>
                  <a:srgbClr val="2E7787"/>
                </a:solidFill>
                <a:latin typeface="Arial"/>
                <a:cs typeface="Arial"/>
              </a:rPr>
              <a:t>θεωρείται</a:t>
            </a:r>
            <a:r>
              <a:rPr sz="2950" spc="-35" dirty="0">
                <a:solidFill>
                  <a:srgbClr val="2E7787"/>
                </a:solidFill>
                <a:latin typeface="Arial"/>
                <a:cs typeface="Arial"/>
              </a:rPr>
              <a:t> </a:t>
            </a:r>
            <a:r>
              <a:rPr sz="2950" dirty="0">
                <a:solidFill>
                  <a:srgbClr val="2E7787"/>
                </a:solidFill>
                <a:latin typeface="Arial"/>
                <a:cs typeface="Arial"/>
              </a:rPr>
              <a:t>ανίκανος/η</a:t>
            </a:r>
            <a:r>
              <a:rPr sz="2950" spc="-10" dirty="0">
                <a:solidFill>
                  <a:srgbClr val="2E7787"/>
                </a:solidFill>
                <a:latin typeface="Arial"/>
                <a:cs typeface="Arial"/>
              </a:rPr>
              <a:t> </a:t>
            </a:r>
            <a:r>
              <a:rPr sz="2950" dirty="0">
                <a:solidFill>
                  <a:srgbClr val="2E7787"/>
                </a:solidFill>
                <a:latin typeface="Arial"/>
                <a:cs typeface="Arial"/>
              </a:rPr>
              <a:t>να</a:t>
            </a:r>
            <a:r>
              <a:rPr sz="2950" spc="-25" dirty="0">
                <a:solidFill>
                  <a:srgbClr val="2E7787"/>
                </a:solidFill>
                <a:latin typeface="Arial"/>
                <a:cs typeface="Arial"/>
              </a:rPr>
              <a:t> </a:t>
            </a:r>
            <a:r>
              <a:rPr sz="2950" spc="-10" dirty="0">
                <a:solidFill>
                  <a:srgbClr val="2E7787"/>
                </a:solidFill>
                <a:latin typeface="Arial"/>
                <a:cs typeface="Arial"/>
              </a:rPr>
              <a:t>ψηφίσει</a:t>
            </a:r>
            <a:endParaRPr sz="2950">
              <a:latin typeface="Arial"/>
              <a:cs typeface="Arial"/>
            </a:endParaRPr>
          </a:p>
          <a:p>
            <a:pPr>
              <a:lnSpc>
                <a:spcPct val="100000"/>
              </a:lnSpc>
              <a:spcBef>
                <a:spcPts val="1500"/>
              </a:spcBef>
            </a:pPr>
            <a:endParaRPr sz="2950">
              <a:latin typeface="Arial"/>
              <a:cs typeface="Arial"/>
            </a:endParaRPr>
          </a:p>
          <a:p>
            <a:pPr marL="12700">
              <a:lnSpc>
                <a:spcPct val="100000"/>
              </a:lnSpc>
            </a:pPr>
            <a:r>
              <a:rPr sz="2950" dirty="0">
                <a:solidFill>
                  <a:srgbClr val="2E7787"/>
                </a:solidFill>
                <a:latin typeface="Arial"/>
                <a:cs typeface="Arial"/>
              </a:rPr>
              <a:t>Ο/η Προεδρεύων</a:t>
            </a:r>
            <a:r>
              <a:rPr sz="2950" spc="-20" dirty="0">
                <a:solidFill>
                  <a:srgbClr val="2E7787"/>
                </a:solidFill>
                <a:latin typeface="Arial"/>
                <a:cs typeface="Arial"/>
              </a:rPr>
              <a:t> </a:t>
            </a:r>
            <a:r>
              <a:rPr sz="2950" dirty="0">
                <a:solidFill>
                  <a:srgbClr val="2E7787"/>
                </a:solidFill>
                <a:latin typeface="Arial"/>
                <a:cs typeface="Arial"/>
              </a:rPr>
              <a:t>οφείλει</a:t>
            </a:r>
            <a:r>
              <a:rPr sz="2950" spc="-20" dirty="0">
                <a:solidFill>
                  <a:srgbClr val="2E7787"/>
                </a:solidFill>
                <a:latin typeface="Arial"/>
                <a:cs typeface="Arial"/>
              </a:rPr>
              <a:t> </a:t>
            </a:r>
            <a:r>
              <a:rPr sz="2950" dirty="0">
                <a:solidFill>
                  <a:srgbClr val="2E7787"/>
                </a:solidFill>
                <a:latin typeface="Arial"/>
                <a:cs typeface="Arial"/>
              </a:rPr>
              <a:t>απλώς</a:t>
            </a:r>
            <a:r>
              <a:rPr sz="2950" spc="10" dirty="0">
                <a:solidFill>
                  <a:srgbClr val="2E7787"/>
                </a:solidFill>
                <a:latin typeface="Arial"/>
                <a:cs typeface="Arial"/>
              </a:rPr>
              <a:t> </a:t>
            </a:r>
            <a:r>
              <a:rPr sz="2950" dirty="0">
                <a:solidFill>
                  <a:srgbClr val="2E7787"/>
                </a:solidFill>
                <a:latin typeface="Arial"/>
                <a:cs typeface="Arial"/>
              </a:rPr>
              <a:t>να </a:t>
            </a:r>
            <a:r>
              <a:rPr sz="2950" spc="-10" dirty="0">
                <a:solidFill>
                  <a:srgbClr val="2E7787"/>
                </a:solidFill>
                <a:latin typeface="Arial"/>
                <a:cs typeface="Arial"/>
              </a:rPr>
              <a:t>εξηγήσει:</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Τον</a:t>
            </a:r>
            <a:r>
              <a:rPr sz="2950" spc="-5" dirty="0">
                <a:solidFill>
                  <a:srgbClr val="2E7787"/>
                </a:solidFill>
                <a:latin typeface="Arial"/>
                <a:cs typeface="Arial"/>
              </a:rPr>
              <a:t> </a:t>
            </a:r>
            <a:r>
              <a:rPr sz="2950" dirty="0">
                <a:solidFill>
                  <a:srgbClr val="2E7787"/>
                </a:solidFill>
                <a:latin typeface="Arial"/>
                <a:cs typeface="Arial"/>
              </a:rPr>
              <a:t>τρόπο</a:t>
            </a:r>
            <a:r>
              <a:rPr sz="2950" spc="-5" dirty="0">
                <a:solidFill>
                  <a:srgbClr val="2E7787"/>
                </a:solidFill>
                <a:latin typeface="Arial"/>
                <a:cs typeface="Arial"/>
              </a:rPr>
              <a:t> </a:t>
            </a:r>
            <a:r>
              <a:rPr sz="2950" spc="-10" dirty="0">
                <a:solidFill>
                  <a:srgbClr val="2E7787"/>
                </a:solidFill>
                <a:latin typeface="Arial"/>
                <a:cs typeface="Arial"/>
              </a:rPr>
              <a:t>ψηφοφορίας</a:t>
            </a:r>
            <a:endParaRPr sz="2950">
              <a:latin typeface="Arial"/>
              <a:cs typeface="Arial"/>
            </a:endParaRPr>
          </a:p>
          <a:p>
            <a:pPr marL="483234" indent="-470534">
              <a:lnSpc>
                <a:spcPct val="100000"/>
              </a:lnSpc>
              <a:spcBef>
                <a:spcPts val="2215"/>
              </a:spcBef>
              <a:buSzPct val="120338"/>
              <a:buChar char="•"/>
              <a:tabLst>
                <a:tab pos="483234" algn="l"/>
              </a:tabLst>
            </a:pPr>
            <a:r>
              <a:rPr sz="2950" dirty="0">
                <a:solidFill>
                  <a:srgbClr val="2E7787"/>
                </a:solidFill>
                <a:latin typeface="Arial"/>
                <a:cs typeface="Arial"/>
              </a:rPr>
              <a:t>Τη</a:t>
            </a:r>
            <a:r>
              <a:rPr sz="2950" spc="-5" dirty="0">
                <a:solidFill>
                  <a:srgbClr val="2E7787"/>
                </a:solidFill>
                <a:latin typeface="Arial"/>
                <a:cs typeface="Arial"/>
              </a:rPr>
              <a:t> </a:t>
            </a:r>
            <a:r>
              <a:rPr sz="2950" dirty="0">
                <a:solidFill>
                  <a:srgbClr val="2E7787"/>
                </a:solidFill>
                <a:latin typeface="Arial"/>
                <a:cs typeface="Arial"/>
              </a:rPr>
              <a:t>σειρά</a:t>
            </a:r>
            <a:r>
              <a:rPr sz="2950" spc="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υποψηφίων στο </a:t>
            </a:r>
            <a:r>
              <a:rPr sz="2950" spc="-10" dirty="0">
                <a:solidFill>
                  <a:srgbClr val="2E7787"/>
                </a:solidFill>
                <a:latin typeface="Arial"/>
                <a:cs typeface="Arial"/>
              </a:rPr>
              <a:t>ψηφοδέλτιο</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Τα</a:t>
            </a:r>
            <a:r>
              <a:rPr sz="2950" spc="-5" dirty="0">
                <a:solidFill>
                  <a:srgbClr val="2E7787"/>
                </a:solidFill>
                <a:latin typeface="Arial"/>
                <a:cs typeface="Arial"/>
              </a:rPr>
              <a:t> </a:t>
            </a:r>
            <a:r>
              <a:rPr sz="2950" dirty="0">
                <a:solidFill>
                  <a:srgbClr val="2E7787"/>
                </a:solidFill>
                <a:latin typeface="Arial"/>
                <a:cs typeface="Arial"/>
              </a:rPr>
              <a:t>σημεία</a:t>
            </a:r>
            <a:r>
              <a:rPr sz="2950" spc="-5" dirty="0">
                <a:solidFill>
                  <a:srgbClr val="2E7787"/>
                </a:solidFill>
                <a:latin typeface="Arial"/>
                <a:cs typeface="Arial"/>
              </a:rPr>
              <a:t> </a:t>
            </a:r>
            <a:r>
              <a:rPr sz="2950" dirty="0">
                <a:solidFill>
                  <a:srgbClr val="2E7787"/>
                </a:solidFill>
                <a:latin typeface="Arial"/>
                <a:cs typeface="Arial"/>
              </a:rPr>
              <a:t>και τον</a:t>
            </a:r>
            <a:r>
              <a:rPr sz="2950" spc="-10" dirty="0">
                <a:solidFill>
                  <a:srgbClr val="2E7787"/>
                </a:solidFill>
                <a:latin typeface="Arial"/>
                <a:cs typeface="Arial"/>
              </a:rPr>
              <a:t> </a:t>
            </a:r>
            <a:r>
              <a:rPr sz="2950" dirty="0">
                <a:solidFill>
                  <a:srgbClr val="2E7787"/>
                </a:solidFill>
                <a:latin typeface="Arial"/>
                <a:cs typeface="Arial"/>
              </a:rPr>
              <a:t>τρόπο</a:t>
            </a:r>
            <a:r>
              <a:rPr sz="2950" spc="-1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αυτά</a:t>
            </a:r>
            <a:r>
              <a:rPr sz="2950" spc="20" dirty="0">
                <a:solidFill>
                  <a:srgbClr val="2E7787"/>
                </a:solidFill>
                <a:latin typeface="Arial"/>
                <a:cs typeface="Arial"/>
              </a:rPr>
              <a:t> </a:t>
            </a:r>
            <a:r>
              <a:rPr sz="2950" dirty="0">
                <a:solidFill>
                  <a:srgbClr val="2E7787"/>
                </a:solidFill>
                <a:latin typeface="Arial"/>
                <a:cs typeface="Arial"/>
              </a:rPr>
              <a:t>τοποθετούνται</a:t>
            </a:r>
            <a:r>
              <a:rPr sz="2950" spc="-10" dirty="0">
                <a:solidFill>
                  <a:srgbClr val="2E7787"/>
                </a:solidFill>
                <a:latin typeface="Arial"/>
                <a:cs typeface="Arial"/>
              </a:rPr>
              <a:t> </a:t>
            </a:r>
            <a:r>
              <a:rPr sz="2950" dirty="0">
                <a:solidFill>
                  <a:srgbClr val="2E7787"/>
                </a:solidFill>
                <a:latin typeface="Arial"/>
                <a:cs typeface="Arial"/>
              </a:rPr>
              <a:t>στο</a:t>
            </a:r>
            <a:r>
              <a:rPr sz="2950" spc="-5" dirty="0">
                <a:solidFill>
                  <a:srgbClr val="2E7787"/>
                </a:solidFill>
                <a:latin typeface="Arial"/>
                <a:cs typeface="Arial"/>
              </a:rPr>
              <a:t> </a:t>
            </a:r>
            <a:r>
              <a:rPr sz="2950" spc="-10" dirty="0">
                <a:solidFill>
                  <a:srgbClr val="2E7787"/>
                </a:solidFill>
                <a:latin typeface="Arial"/>
                <a:cs typeface="Arial"/>
              </a:rPr>
              <a:t>ψηφοδέλτιο</a:t>
            </a:r>
            <a:endParaRPr sz="2950">
              <a:latin typeface="Arial"/>
              <a:cs typeface="Arial"/>
            </a:endParaRPr>
          </a:p>
          <a:p>
            <a:pPr>
              <a:lnSpc>
                <a:spcPct val="100000"/>
              </a:lnSpc>
            </a:pPr>
            <a:endParaRPr sz="2950">
              <a:latin typeface="Arial"/>
              <a:cs typeface="Arial"/>
            </a:endParaRPr>
          </a:p>
          <a:p>
            <a:pPr>
              <a:lnSpc>
                <a:spcPct val="100000"/>
              </a:lnSpc>
              <a:spcBef>
                <a:spcPts val="1195"/>
              </a:spcBef>
            </a:pPr>
            <a:endParaRPr sz="2950">
              <a:latin typeface="Arial"/>
              <a:cs typeface="Arial"/>
            </a:endParaRPr>
          </a:p>
          <a:p>
            <a:pPr marL="12700">
              <a:lnSpc>
                <a:spcPct val="100000"/>
              </a:lnSpc>
            </a:pPr>
            <a:r>
              <a:rPr sz="2950" dirty="0">
                <a:solidFill>
                  <a:srgbClr val="2E7787"/>
                </a:solidFill>
                <a:latin typeface="Arial"/>
                <a:cs typeface="Arial"/>
              </a:rPr>
              <a:t>Δεν</a:t>
            </a:r>
            <a:r>
              <a:rPr sz="2950" spc="-5" dirty="0">
                <a:solidFill>
                  <a:srgbClr val="2E7787"/>
                </a:solidFill>
                <a:latin typeface="Arial"/>
                <a:cs typeface="Arial"/>
              </a:rPr>
              <a:t> </a:t>
            </a:r>
            <a:r>
              <a:rPr sz="2950" dirty="0">
                <a:solidFill>
                  <a:srgbClr val="2E7787"/>
                </a:solidFill>
                <a:latin typeface="Arial"/>
                <a:cs typeface="Arial"/>
              </a:rPr>
              <a:t>επιτρέπεται</a:t>
            </a:r>
            <a:r>
              <a:rPr sz="2950" spc="-20" dirty="0">
                <a:solidFill>
                  <a:srgbClr val="2E7787"/>
                </a:solidFill>
                <a:latin typeface="Arial"/>
                <a:cs typeface="Arial"/>
              </a:rPr>
              <a:t> </a:t>
            </a:r>
            <a:r>
              <a:rPr sz="2950" dirty="0">
                <a:solidFill>
                  <a:srgbClr val="2E7787"/>
                </a:solidFill>
                <a:latin typeface="Arial"/>
                <a:cs typeface="Arial"/>
              </a:rPr>
              <a:t>ο</a:t>
            </a:r>
            <a:r>
              <a:rPr sz="2950" spc="5" dirty="0">
                <a:solidFill>
                  <a:srgbClr val="2E7787"/>
                </a:solidFill>
                <a:latin typeface="Arial"/>
                <a:cs typeface="Arial"/>
              </a:rPr>
              <a:t> </a:t>
            </a:r>
            <a:r>
              <a:rPr sz="2950" dirty="0">
                <a:solidFill>
                  <a:srgbClr val="2E7787"/>
                </a:solidFill>
                <a:latin typeface="Arial"/>
                <a:cs typeface="Arial"/>
              </a:rPr>
              <a:t>Προεδρεύων</a:t>
            </a:r>
            <a:r>
              <a:rPr sz="2950" spc="-20" dirty="0">
                <a:solidFill>
                  <a:srgbClr val="2E7787"/>
                </a:solidFill>
                <a:latin typeface="Arial"/>
                <a:cs typeface="Arial"/>
              </a:rPr>
              <a:t> </a:t>
            </a:r>
            <a:r>
              <a:rPr sz="2950" dirty="0">
                <a:solidFill>
                  <a:srgbClr val="2E7787"/>
                </a:solidFill>
                <a:latin typeface="Arial"/>
                <a:cs typeface="Arial"/>
              </a:rPr>
              <a:t>υπάλληλος</a:t>
            </a:r>
            <a:r>
              <a:rPr sz="2950" spc="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ψηφίσει</a:t>
            </a:r>
            <a:r>
              <a:rPr sz="2950" spc="-10" dirty="0">
                <a:solidFill>
                  <a:srgbClr val="2E7787"/>
                </a:solidFill>
                <a:latin typeface="Arial"/>
                <a:cs typeface="Arial"/>
              </a:rPr>
              <a:t> </a:t>
            </a:r>
            <a:r>
              <a:rPr sz="2950" dirty="0">
                <a:solidFill>
                  <a:srgbClr val="2E7787"/>
                </a:solidFill>
                <a:latin typeface="Arial"/>
                <a:cs typeface="Arial"/>
              </a:rPr>
              <a:t>εκ μέρους</a:t>
            </a:r>
            <a:r>
              <a:rPr sz="2950" spc="-15" dirty="0">
                <a:solidFill>
                  <a:srgbClr val="2E7787"/>
                </a:solidFill>
                <a:latin typeface="Arial"/>
                <a:cs typeface="Arial"/>
              </a:rPr>
              <a:t> </a:t>
            </a:r>
            <a:r>
              <a:rPr sz="2950" dirty="0">
                <a:solidFill>
                  <a:srgbClr val="2E7787"/>
                </a:solidFill>
                <a:latin typeface="Arial"/>
                <a:cs typeface="Arial"/>
              </a:rPr>
              <a:t>του αναλφάβητου</a:t>
            </a:r>
            <a:r>
              <a:rPr sz="2950" spc="20" dirty="0">
                <a:solidFill>
                  <a:srgbClr val="2E7787"/>
                </a:solidFill>
                <a:latin typeface="Arial"/>
                <a:cs typeface="Arial"/>
              </a:rPr>
              <a:t> </a:t>
            </a:r>
            <a:r>
              <a:rPr sz="2950" spc="-10" dirty="0">
                <a:solidFill>
                  <a:srgbClr val="2E7787"/>
                </a:solidFill>
                <a:latin typeface="Arial"/>
                <a:cs typeface="Arial"/>
              </a:rPr>
              <a:t>εκλογέα</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Τρόπος</a:t>
            </a:r>
            <a:r>
              <a:rPr spc="340" dirty="0"/>
              <a:t> </a:t>
            </a:r>
            <a:r>
              <a:rPr spc="85" dirty="0"/>
              <a:t>ψηφοφορίας</a:t>
            </a:r>
            <a:r>
              <a:rPr spc="360" dirty="0"/>
              <a:t> </a:t>
            </a:r>
            <a:r>
              <a:rPr spc="60" dirty="0"/>
              <a:t>τυφλών</a:t>
            </a:r>
            <a:r>
              <a:rPr spc="360" dirty="0"/>
              <a:t> </a:t>
            </a:r>
            <a:r>
              <a:rPr dirty="0"/>
              <a:t>και</a:t>
            </a:r>
            <a:r>
              <a:rPr spc="325" dirty="0"/>
              <a:t> </a:t>
            </a:r>
            <a:r>
              <a:rPr spc="55" dirty="0"/>
              <a:t>προσώπων</a:t>
            </a:r>
            <a:r>
              <a:rPr spc="365" dirty="0"/>
              <a:t> </a:t>
            </a:r>
            <a:r>
              <a:rPr dirty="0"/>
              <a:t>με</a:t>
            </a:r>
            <a:r>
              <a:rPr spc="330" dirty="0"/>
              <a:t> </a:t>
            </a:r>
            <a:r>
              <a:rPr spc="75" dirty="0"/>
              <a:t>φυσική</a:t>
            </a:r>
            <a:r>
              <a:rPr spc="325" dirty="0"/>
              <a:t> </a:t>
            </a:r>
            <a:r>
              <a:rPr spc="80" dirty="0"/>
              <a:t>αναπηρία</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3135371"/>
            <a:ext cx="17371695" cy="3026410"/>
          </a:xfrm>
          <a:prstGeom prst="rect">
            <a:avLst/>
          </a:prstGeom>
        </p:spPr>
        <p:txBody>
          <a:bodyPr vert="horz" wrap="square" lIns="0" tIns="14604" rIns="0" bIns="0" rtlCol="0">
            <a:spAutoFit/>
          </a:bodyPr>
          <a:lstStyle/>
          <a:p>
            <a:pPr marL="12700">
              <a:lnSpc>
                <a:spcPct val="100000"/>
              </a:lnSpc>
              <a:spcBef>
                <a:spcPts val="114"/>
              </a:spcBef>
            </a:pPr>
            <a:r>
              <a:rPr sz="2950" dirty="0">
                <a:solidFill>
                  <a:srgbClr val="2E7787"/>
                </a:solidFill>
                <a:latin typeface="Arial"/>
                <a:cs typeface="Arial"/>
              </a:rPr>
              <a:t>Αν</a:t>
            </a:r>
            <a:r>
              <a:rPr sz="2950" spc="-10" dirty="0">
                <a:solidFill>
                  <a:srgbClr val="2E7787"/>
                </a:solidFill>
                <a:latin typeface="Arial"/>
                <a:cs typeface="Arial"/>
              </a:rPr>
              <a:t> </a:t>
            </a:r>
            <a:r>
              <a:rPr sz="2950" dirty="0">
                <a:solidFill>
                  <a:srgbClr val="2E7787"/>
                </a:solidFill>
                <a:latin typeface="Arial"/>
                <a:cs typeface="Arial"/>
              </a:rPr>
              <a:t>εκλογέας</a:t>
            </a:r>
            <a:r>
              <a:rPr sz="2950" spc="-15" dirty="0">
                <a:solidFill>
                  <a:srgbClr val="2E7787"/>
                </a:solidFill>
                <a:latin typeface="Arial"/>
                <a:cs typeface="Arial"/>
              </a:rPr>
              <a:t> </a:t>
            </a:r>
            <a:r>
              <a:rPr sz="2950" dirty="0">
                <a:solidFill>
                  <a:srgbClr val="2E7787"/>
                </a:solidFill>
                <a:latin typeface="Arial"/>
                <a:cs typeface="Arial"/>
              </a:rPr>
              <a:t>αχρηστεύσει κατά</a:t>
            </a:r>
            <a:r>
              <a:rPr sz="2950" spc="-5" dirty="0">
                <a:solidFill>
                  <a:srgbClr val="2E7787"/>
                </a:solidFill>
                <a:latin typeface="Arial"/>
                <a:cs typeface="Arial"/>
              </a:rPr>
              <a:t> </a:t>
            </a:r>
            <a:r>
              <a:rPr sz="2950" dirty="0">
                <a:solidFill>
                  <a:srgbClr val="2E7787"/>
                </a:solidFill>
                <a:latin typeface="Arial"/>
                <a:cs typeface="Arial"/>
              </a:rPr>
              <a:t>λάθος</a:t>
            </a:r>
            <a:r>
              <a:rPr sz="2950" spc="-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ψηφοδέλτιό</a:t>
            </a:r>
            <a:r>
              <a:rPr sz="2950" spc="-25" dirty="0">
                <a:solidFill>
                  <a:srgbClr val="2E7787"/>
                </a:solidFill>
                <a:latin typeface="Arial"/>
                <a:cs typeface="Arial"/>
              </a:rPr>
              <a:t> </a:t>
            </a:r>
            <a:r>
              <a:rPr sz="2950" dirty="0">
                <a:solidFill>
                  <a:srgbClr val="2E7787"/>
                </a:solidFill>
                <a:latin typeface="Arial"/>
                <a:cs typeface="Arial"/>
              </a:rPr>
              <a:t>του/της</a:t>
            </a:r>
            <a:r>
              <a:rPr sz="2950" spc="-40" dirty="0">
                <a:solidFill>
                  <a:srgbClr val="2E7787"/>
                </a:solidFill>
                <a:latin typeface="Arial"/>
                <a:cs typeface="Arial"/>
              </a:rPr>
              <a:t> </a:t>
            </a:r>
            <a:r>
              <a:rPr sz="2950" dirty="0">
                <a:solidFill>
                  <a:srgbClr val="2E7787"/>
                </a:solidFill>
                <a:latin typeface="Arial"/>
                <a:cs typeface="Arial"/>
              </a:rPr>
              <a:t>μπορεί να</a:t>
            </a:r>
            <a:r>
              <a:rPr sz="2950" spc="-10" dirty="0">
                <a:solidFill>
                  <a:srgbClr val="2E7787"/>
                </a:solidFill>
                <a:latin typeface="Arial"/>
                <a:cs typeface="Arial"/>
              </a:rPr>
              <a:t> </a:t>
            </a:r>
            <a:r>
              <a:rPr sz="2950" dirty="0">
                <a:solidFill>
                  <a:srgbClr val="2E7787"/>
                </a:solidFill>
                <a:latin typeface="Arial"/>
                <a:cs typeface="Arial"/>
              </a:rPr>
              <a:t>εφοδιασθεί</a:t>
            </a:r>
            <a:r>
              <a:rPr sz="2950" spc="-3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άλλο</a:t>
            </a:r>
            <a:r>
              <a:rPr sz="2950" spc="-10" dirty="0">
                <a:solidFill>
                  <a:srgbClr val="2E7787"/>
                </a:solidFill>
                <a:latin typeface="Arial"/>
                <a:cs typeface="Arial"/>
              </a:rPr>
              <a:t> ψηφοδέλτιο</a:t>
            </a:r>
            <a:endParaRPr sz="2950">
              <a:latin typeface="Arial"/>
              <a:cs typeface="Arial"/>
            </a:endParaRPr>
          </a:p>
          <a:p>
            <a:pPr>
              <a:lnSpc>
                <a:spcPct val="100000"/>
              </a:lnSpc>
            </a:pPr>
            <a:endParaRPr sz="2950">
              <a:latin typeface="Arial"/>
              <a:cs typeface="Arial"/>
            </a:endParaRPr>
          </a:p>
          <a:p>
            <a:pPr>
              <a:lnSpc>
                <a:spcPct val="100000"/>
              </a:lnSpc>
              <a:spcBef>
                <a:spcPts val="459"/>
              </a:spcBef>
            </a:pPr>
            <a:endParaRPr sz="2950">
              <a:latin typeface="Arial"/>
              <a:cs typeface="Arial"/>
            </a:endParaRPr>
          </a:p>
          <a:p>
            <a:pPr marL="12700" marR="5080">
              <a:lnSpc>
                <a:spcPct val="120700"/>
              </a:lnSpc>
            </a:pPr>
            <a:r>
              <a:rPr sz="2950" dirty="0">
                <a:solidFill>
                  <a:srgbClr val="2E7787"/>
                </a:solidFill>
                <a:latin typeface="Arial"/>
                <a:cs typeface="Arial"/>
              </a:rPr>
              <a:t>Το ψηφοδέλτιο</a:t>
            </a:r>
            <a:r>
              <a:rPr sz="2950" spc="-30"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αντικαταστάθηκε</a:t>
            </a:r>
            <a:r>
              <a:rPr sz="2950" spc="15" dirty="0">
                <a:solidFill>
                  <a:srgbClr val="2E7787"/>
                </a:solidFill>
                <a:latin typeface="Arial"/>
                <a:cs typeface="Arial"/>
              </a:rPr>
              <a:t> </a:t>
            </a:r>
            <a:r>
              <a:rPr sz="2950" dirty="0">
                <a:solidFill>
                  <a:srgbClr val="2E7787"/>
                </a:solidFill>
                <a:latin typeface="Arial"/>
                <a:cs typeface="Arial"/>
              </a:rPr>
              <a:t>δεν πρέπει να</a:t>
            </a:r>
            <a:r>
              <a:rPr sz="2950" spc="-10" dirty="0">
                <a:solidFill>
                  <a:srgbClr val="2E7787"/>
                </a:solidFill>
                <a:latin typeface="Arial"/>
                <a:cs typeface="Arial"/>
              </a:rPr>
              <a:t> </a:t>
            </a:r>
            <a:r>
              <a:rPr sz="2950" dirty="0">
                <a:solidFill>
                  <a:srgbClr val="2E7787"/>
                </a:solidFill>
                <a:latin typeface="Arial"/>
                <a:cs typeface="Arial"/>
              </a:rPr>
              <a:t>καταστραφεί.</a:t>
            </a:r>
            <a:r>
              <a:rPr sz="2950" spc="20" dirty="0">
                <a:solidFill>
                  <a:srgbClr val="2E7787"/>
                </a:solidFill>
                <a:latin typeface="Arial"/>
                <a:cs typeface="Arial"/>
              </a:rPr>
              <a:t> </a:t>
            </a:r>
            <a:r>
              <a:rPr sz="2950" dirty="0">
                <a:solidFill>
                  <a:srgbClr val="2E7787"/>
                </a:solidFill>
                <a:latin typeface="Arial"/>
                <a:cs typeface="Arial"/>
              </a:rPr>
              <a:t>Επιστρέφεται</a:t>
            </a:r>
            <a:r>
              <a:rPr sz="2950" spc="-15" dirty="0">
                <a:solidFill>
                  <a:srgbClr val="2E7787"/>
                </a:solidFill>
                <a:latin typeface="Arial"/>
                <a:cs typeface="Arial"/>
              </a:rPr>
              <a:t> </a:t>
            </a:r>
            <a:r>
              <a:rPr sz="2950" dirty="0">
                <a:solidFill>
                  <a:srgbClr val="2E7787"/>
                </a:solidFill>
                <a:latin typeface="Arial"/>
                <a:cs typeface="Arial"/>
              </a:rPr>
              <a:t>στον/ην</a:t>
            </a:r>
            <a:r>
              <a:rPr sz="2950" spc="30" dirty="0">
                <a:solidFill>
                  <a:srgbClr val="2E7787"/>
                </a:solidFill>
                <a:latin typeface="Arial"/>
                <a:cs typeface="Arial"/>
              </a:rPr>
              <a:t> </a:t>
            </a:r>
            <a:r>
              <a:rPr sz="2950" spc="-10" dirty="0">
                <a:solidFill>
                  <a:srgbClr val="2E7787"/>
                </a:solidFill>
                <a:latin typeface="Arial"/>
                <a:cs typeface="Arial"/>
              </a:rPr>
              <a:t>Προεδρεύοντα </a:t>
            </a:r>
            <a:r>
              <a:rPr sz="2950" dirty="0">
                <a:solidFill>
                  <a:srgbClr val="2E7787"/>
                </a:solidFill>
                <a:latin typeface="Arial"/>
                <a:cs typeface="Arial"/>
              </a:rPr>
              <a:t>και</a:t>
            </a:r>
            <a:r>
              <a:rPr sz="2950" spc="-20" dirty="0">
                <a:solidFill>
                  <a:srgbClr val="2E7787"/>
                </a:solidFill>
                <a:latin typeface="Arial"/>
                <a:cs typeface="Arial"/>
              </a:rPr>
              <a:t> </a:t>
            </a:r>
            <a:r>
              <a:rPr sz="2950" dirty="0">
                <a:solidFill>
                  <a:srgbClr val="2E7787"/>
                </a:solidFill>
                <a:latin typeface="Arial"/>
                <a:cs typeface="Arial"/>
              </a:rPr>
              <a:t>λαμβάνεται</a:t>
            </a:r>
            <a:r>
              <a:rPr sz="2950" spc="10" dirty="0">
                <a:solidFill>
                  <a:srgbClr val="2E7787"/>
                </a:solidFill>
                <a:latin typeface="Arial"/>
                <a:cs typeface="Arial"/>
              </a:rPr>
              <a:t> </a:t>
            </a:r>
            <a:r>
              <a:rPr sz="2950" dirty="0">
                <a:solidFill>
                  <a:srgbClr val="2E7787"/>
                </a:solidFill>
                <a:latin typeface="Arial"/>
                <a:cs typeface="Arial"/>
              </a:rPr>
              <a:t>υπόψη</a:t>
            </a:r>
            <a:r>
              <a:rPr sz="2950" spc="-10" dirty="0">
                <a:solidFill>
                  <a:srgbClr val="2E7787"/>
                </a:solidFill>
                <a:latin typeface="Arial"/>
                <a:cs typeface="Arial"/>
              </a:rPr>
              <a:t> </a:t>
            </a:r>
            <a:r>
              <a:rPr sz="2950" dirty="0">
                <a:solidFill>
                  <a:srgbClr val="2E7787"/>
                </a:solidFill>
                <a:latin typeface="Arial"/>
                <a:cs typeface="Arial"/>
              </a:rPr>
              <a:t>μετά</a:t>
            </a:r>
            <a:r>
              <a:rPr sz="2950" spc="-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πέρας</a:t>
            </a:r>
            <a:r>
              <a:rPr sz="2950" spc="-5"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ψηφοφορίας,</a:t>
            </a:r>
            <a:r>
              <a:rPr sz="2950" spc="-20" dirty="0">
                <a:solidFill>
                  <a:srgbClr val="2E7787"/>
                </a:solidFill>
                <a:latin typeface="Arial"/>
                <a:cs typeface="Arial"/>
              </a:rPr>
              <a:t> </a:t>
            </a:r>
            <a:r>
              <a:rPr sz="2950" dirty="0">
                <a:solidFill>
                  <a:srgbClr val="2E7787"/>
                </a:solidFill>
                <a:latin typeface="Arial"/>
                <a:cs typeface="Arial"/>
              </a:rPr>
              <a:t>κατά την</a:t>
            </a:r>
            <a:r>
              <a:rPr sz="2950" spc="-5" dirty="0">
                <a:solidFill>
                  <a:srgbClr val="2E7787"/>
                </a:solidFill>
                <a:latin typeface="Arial"/>
                <a:cs typeface="Arial"/>
              </a:rPr>
              <a:t> </a:t>
            </a:r>
            <a:r>
              <a:rPr sz="2950" dirty="0">
                <a:solidFill>
                  <a:srgbClr val="2E7787"/>
                </a:solidFill>
                <a:latin typeface="Arial"/>
                <a:cs typeface="Arial"/>
              </a:rPr>
              <a:t>ετοιμασία</a:t>
            </a:r>
            <a:r>
              <a:rPr sz="2950" spc="-5"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σχετικής</a:t>
            </a:r>
            <a:r>
              <a:rPr sz="2950" spc="-5" dirty="0">
                <a:solidFill>
                  <a:srgbClr val="2E7787"/>
                </a:solidFill>
                <a:latin typeface="Arial"/>
                <a:cs typeface="Arial"/>
              </a:rPr>
              <a:t> </a:t>
            </a:r>
            <a:r>
              <a:rPr sz="2950" dirty="0">
                <a:solidFill>
                  <a:srgbClr val="2E7787"/>
                </a:solidFill>
                <a:latin typeface="Arial"/>
                <a:cs typeface="Arial"/>
              </a:rPr>
              <a:t>κατάστασης</a:t>
            </a:r>
            <a:r>
              <a:rPr sz="2950" spc="30" dirty="0">
                <a:solidFill>
                  <a:srgbClr val="2E7787"/>
                </a:solidFill>
                <a:latin typeface="Arial"/>
                <a:cs typeface="Arial"/>
              </a:rPr>
              <a:t> </a:t>
            </a:r>
            <a:r>
              <a:rPr sz="2950" spc="-25" dirty="0">
                <a:solidFill>
                  <a:srgbClr val="2E7787"/>
                </a:solidFill>
                <a:latin typeface="Arial"/>
                <a:cs typeface="Arial"/>
              </a:rPr>
              <a:t>των </a:t>
            </a:r>
            <a:r>
              <a:rPr sz="2950" dirty="0">
                <a:solidFill>
                  <a:srgbClr val="2E7787"/>
                </a:solidFill>
                <a:latin typeface="Arial"/>
                <a:cs typeface="Arial"/>
              </a:rPr>
              <a:t>ψηφοδελτίων</a:t>
            </a:r>
            <a:r>
              <a:rPr sz="2950" spc="-55" dirty="0">
                <a:solidFill>
                  <a:srgbClr val="2E7787"/>
                </a:solidFill>
                <a:latin typeface="Arial"/>
                <a:cs typeface="Arial"/>
              </a:rPr>
              <a:t> </a:t>
            </a:r>
            <a:r>
              <a:rPr sz="2950" dirty="0">
                <a:solidFill>
                  <a:srgbClr val="2E7787"/>
                </a:solidFill>
                <a:latin typeface="Arial"/>
                <a:cs typeface="Arial"/>
              </a:rPr>
              <a:t>(έντυπα</a:t>
            </a:r>
            <a:r>
              <a:rPr sz="2950" spc="10" dirty="0">
                <a:solidFill>
                  <a:srgbClr val="2E7787"/>
                </a:solidFill>
                <a:latin typeface="Arial"/>
                <a:cs typeface="Arial"/>
              </a:rPr>
              <a:t> </a:t>
            </a:r>
            <a:r>
              <a:rPr sz="2950" dirty="0">
                <a:solidFill>
                  <a:srgbClr val="E28B18"/>
                </a:solidFill>
                <a:latin typeface="Arial"/>
                <a:cs typeface="Arial"/>
              </a:rPr>
              <a:t>ETAEK</a:t>
            </a:r>
            <a:r>
              <a:rPr sz="2950" spc="-20" dirty="0">
                <a:solidFill>
                  <a:srgbClr val="E28B18"/>
                </a:solidFill>
                <a:latin typeface="Arial"/>
                <a:cs typeface="Arial"/>
              </a:rPr>
              <a:t> </a:t>
            </a:r>
            <a:r>
              <a:rPr sz="2950" dirty="0">
                <a:solidFill>
                  <a:srgbClr val="E28B18"/>
                </a:solidFill>
                <a:latin typeface="Arial"/>
                <a:cs typeface="Arial"/>
              </a:rPr>
              <a:t>15A-</a:t>
            </a:r>
            <a:r>
              <a:rPr sz="2950" spc="-25" dirty="0">
                <a:solidFill>
                  <a:srgbClr val="E28B18"/>
                </a:solidFill>
                <a:latin typeface="Arial"/>
                <a:cs typeface="Arial"/>
              </a:rPr>
              <a:t>Η</a:t>
            </a:r>
            <a:r>
              <a:rPr sz="2950" spc="-25" dirty="0">
                <a:solidFill>
                  <a:srgbClr val="2E7787"/>
                </a:solidFill>
                <a:latin typeface="Arial"/>
                <a:cs typeface="Arial"/>
              </a:rPr>
              <a:t>)</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Αχρήστευση</a:t>
            </a:r>
            <a:r>
              <a:rPr spc="270" dirty="0"/>
              <a:t> </a:t>
            </a:r>
            <a:r>
              <a:rPr spc="75" dirty="0"/>
              <a:t>ψηφοδελτίου</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6559" y="2965743"/>
            <a:ext cx="17607280" cy="5390515"/>
          </a:xfrm>
          <a:prstGeom prst="rect">
            <a:avLst/>
          </a:prstGeom>
        </p:spPr>
        <p:txBody>
          <a:bodyPr vert="horz" wrap="square" lIns="0" tIns="184150" rIns="0" bIns="0" rtlCol="0">
            <a:spAutoFit/>
          </a:bodyPr>
          <a:lstStyle/>
          <a:p>
            <a:pPr marL="483234" indent="-470534">
              <a:lnSpc>
                <a:spcPct val="100000"/>
              </a:lnSpc>
              <a:spcBef>
                <a:spcPts val="1450"/>
              </a:spcBef>
              <a:buClr>
                <a:srgbClr val="2E7787"/>
              </a:buClr>
              <a:buSzPct val="120338"/>
              <a:buFont typeface="Arial"/>
              <a:buChar char="•"/>
              <a:tabLst>
                <a:tab pos="483234" algn="l"/>
              </a:tabLst>
            </a:pP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διακίνηση</a:t>
            </a:r>
            <a:r>
              <a:rPr sz="2950" spc="-5" dirty="0">
                <a:solidFill>
                  <a:srgbClr val="2E7787"/>
                </a:solidFill>
                <a:latin typeface="Arial"/>
                <a:cs typeface="Arial"/>
              </a:rPr>
              <a:t> </a:t>
            </a:r>
            <a:r>
              <a:rPr sz="2950" dirty="0">
                <a:solidFill>
                  <a:srgbClr val="2E7787"/>
                </a:solidFill>
                <a:latin typeface="Arial"/>
                <a:cs typeface="Arial"/>
              </a:rPr>
              <a:t>εντός</a:t>
            </a:r>
            <a:r>
              <a:rPr sz="2950" spc="-15"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εκλογικού</a:t>
            </a:r>
            <a:r>
              <a:rPr sz="2950" spc="-5" dirty="0">
                <a:solidFill>
                  <a:srgbClr val="2E7787"/>
                </a:solidFill>
                <a:latin typeface="Arial"/>
                <a:cs typeface="Arial"/>
              </a:rPr>
              <a:t> </a:t>
            </a:r>
            <a:r>
              <a:rPr sz="2950" dirty="0">
                <a:solidFill>
                  <a:srgbClr val="2E7787"/>
                </a:solidFill>
                <a:latin typeface="Arial"/>
                <a:cs typeface="Arial"/>
              </a:rPr>
              <a:t>κέντρου</a:t>
            </a:r>
            <a:r>
              <a:rPr sz="2950" spc="-20" dirty="0">
                <a:solidFill>
                  <a:srgbClr val="2E7787"/>
                </a:solidFill>
                <a:latin typeface="Arial"/>
                <a:cs typeface="Arial"/>
              </a:rPr>
              <a:t> </a:t>
            </a:r>
            <a:r>
              <a:rPr sz="2950" dirty="0">
                <a:solidFill>
                  <a:srgbClr val="2E7787"/>
                </a:solidFill>
                <a:latin typeface="Arial"/>
                <a:cs typeface="Arial"/>
              </a:rPr>
              <a:t>προσώπων</a:t>
            </a:r>
            <a:r>
              <a:rPr sz="2950" spc="10" dirty="0">
                <a:solidFill>
                  <a:srgbClr val="2E7787"/>
                </a:solidFill>
                <a:latin typeface="Arial"/>
                <a:cs typeface="Arial"/>
              </a:rPr>
              <a:t> </a:t>
            </a:r>
            <a:r>
              <a:rPr sz="2950" dirty="0">
                <a:solidFill>
                  <a:srgbClr val="2E7787"/>
                </a:solidFill>
                <a:latin typeface="Arial"/>
                <a:cs typeface="Arial"/>
              </a:rPr>
              <a:t>που</a:t>
            </a:r>
            <a:r>
              <a:rPr sz="2950" spc="-10" dirty="0">
                <a:solidFill>
                  <a:srgbClr val="2E7787"/>
                </a:solidFill>
                <a:latin typeface="Arial"/>
                <a:cs typeface="Arial"/>
              </a:rPr>
              <a:t> </a:t>
            </a:r>
            <a:r>
              <a:rPr sz="2950" dirty="0">
                <a:solidFill>
                  <a:srgbClr val="2E7787"/>
                </a:solidFill>
                <a:latin typeface="Arial"/>
                <a:cs typeface="Arial"/>
              </a:rPr>
              <a:t>δεν</a:t>
            </a:r>
            <a:r>
              <a:rPr sz="2950" spc="-5" dirty="0">
                <a:solidFill>
                  <a:srgbClr val="2E7787"/>
                </a:solidFill>
                <a:latin typeface="Arial"/>
                <a:cs typeface="Arial"/>
              </a:rPr>
              <a:t> </a:t>
            </a:r>
            <a:r>
              <a:rPr sz="2950" dirty="0">
                <a:solidFill>
                  <a:srgbClr val="2E7787"/>
                </a:solidFill>
                <a:latin typeface="Arial"/>
                <a:cs typeface="Arial"/>
              </a:rPr>
              <a:t>έχουν</a:t>
            </a:r>
            <a:r>
              <a:rPr sz="2950" spc="-5" dirty="0">
                <a:solidFill>
                  <a:srgbClr val="2E7787"/>
                </a:solidFill>
                <a:latin typeface="Arial"/>
                <a:cs typeface="Arial"/>
              </a:rPr>
              <a:t> </a:t>
            </a:r>
            <a:r>
              <a:rPr sz="2950" dirty="0">
                <a:solidFill>
                  <a:srgbClr val="2E7787"/>
                </a:solidFill>
                <a:latin typeface="Arial"/>
                <a:cs typeface="Arial"/>
              </a:rPr>
              <a:t>σχέση</a:t>
            </a:r>
            <a:r>
              <a:rPr sz="2950" spc="-15" dirty="0">
                <a:solidFill>
                  <a:srgbClr val="2E7787"/>
                </a:solidFill>
                <a:latin typeface="Arial"/>
                <a:cs typeface="Arial"/>
              </a:rPr>
              <a:t> </a:t>
            </a:r>
            <a:r>
              <a:rPr sz="2950" dirty="0">
                <a:solidFill>
                  <a:srgbClr val="2E7787"/>
                </a:solidFill>
                <a:latin typeface="Arial"/>
                <a:cs typeface="Arial"/>
              </a:rPr>
              <a:t>με</a:t>
            </a:r>
            <a:r>
              <a:rPr sz="2950" spc="-5" dirty="0">
                <a:solidFill>
                  <a:srgbClr val="2E7787"/>
                </a:solidFill>
                <a:latin typeface="Arial"/>
                <a:cs typeface="Arial"/>
              </a:rPr>
              <a:t> </a:t>
            </a:r>
            <a:r>
              <a:rPr sz="2950" dirty="0">
                <a:solidFill>
                  <a:srgbClr val="2E7787"/>
                </a:solidFill>
                <a:latin typeface="Arial"/>
                <a:cs typeface="Arial"/>
              </a:rPr>
              <a:t>τη </a:t>
            </a:r>
            <a:r>
              <a:rPr sz="2950" spc="-10" dirty="0">
                <a:solidFill>
                  <a:srgbClr val="2E7787"/>
                </a:solidFill>
                <a:latin typeface="Arial"/>
                <a:cs typeface="Arial"/>
              </a:rPr>
              <a:t>ψηφοφορία</a:t>
            </a:r>
            <a:endParaRPr sz="2950">
              <a:latin typeface="Arial"/>
              <a:cs typeface="Arial"/>
            </a:endParaRPr>
          </a:p>
          <a:p>
            <a:pPr marL="483234" marR="5080" indent="-471170">
              <a:lnSpc>
                <a:spcPct val="120700"/>
              </a:lnSpc>
              <a:spcBef>
                <a:spcPts val="1490"/>
              </a:spcBef>
              <a:buSzPct val="120338"/>
              <a:buChar char="•"/>
              <a:tabLst>
                <a:tab pos="483234" algn="l"/>
              </a:tabLst>
            </a:pPr>
            <a:r>
              <a:rPr sz="2950" dirty="0">
                <a:solidFill>
                  <a:srgbClr val="2E7787"/>
                </a:solidFill>
                <a:latin typeface="Arial"/>
                <a:cs typeface="Arial"/>
              </a:rPr>
              <a:t>Η</a:t>
            </a:r>
            <a:r>
              <a:rPr sz="2950" spc="-10" dirty="0">
                <a:solidFill>
                  <a:srgbClr val="2E7787"/>
                </a:solidFill>
                <a:latin typeface="Arial"/>
                <a:cs typeface="Arial"/>
              </a:rPr>
              <a:t> </a:t>
            </a:r>
            <a:r>
              <a:rPr sz="2950" dirty="0">
                <a:solidFill>
                  <a:srgbClr val="2E7787"/>
                </a:solidFill>
                <a:latin typeface="Arial"/>
                <a:cs typeface="Arial"/>
              </a:rPr>
              <a:t>χρήση</a:t>
            </a:r>
            <a:r>
              <a:rPr sz="2950" spc="-5" dirty="0">
                <a:solidFill>
                  <a:srgbClr val="2E7787"/>
                </a:solidFill>
                <a:latin typeface="Arial"/>
                <a:cs typeface="Arial"/>
              </a:rPr>
              <a:t> </a:t>
            </a:r>
            <a:r>
              <a:rPr sz="2950" dirty="0">
                <a:solidFill>
                  <a:srgbClr val="2E7787"/>
                </a:solidFill>
                <a:latin typeface="Arial"/>
                <a:cs typeface="Arial"/>
              </a:rPr>
              <a:t>κινητού</a:t>
            </a:r>
            <a:r>
              <a:rPr sz="2950" spc="-5" dirty="0">
                <a:solidFill>
                  <a:srgbClr val="2E7787"/>
                </a:solidFill>
                <a:latin typeface="Arial"/>
                <a:cs typeface="Arial"/>
              </a:rPr>
              <a:t> </a:t>
            </a:r>
            <a:r>
              <a:rPr sz="2950" dirty="0">
                <a:solidFill>
                  <a:srgbClr val="2E7787"/>
                </a:solidFill>
                <a:latin typeface="Arial"/>
                <a:cs typeface="Arial"/>
              </a:rPr>
              <a:t>τηλεφώνου</a:t>
            </a:r>
            <a:r>
              <a:rPr sz="2950" spc="-20" dirty="0">
                <a:solidFill>
                  <a:srgbClr val="2E7787"/>
                </a:solidFill>
                <a:latin typeface="Arial"/>
                <a:cs typeface="Arial"/>
              </a:rPr>
              <a:t> </a:t>
            </a:r>
            <a:r>
              <a:rPr sz="2950" dirty="0">
                <a:solidFill>
                  <a:srgbClr val="2E7787"/>
                </a:solidFill>
                <a:latin typeface="Arial"/>
                <a:cs typeface="Arial"/>
              </a:rPr>
              <a:t>στο εκλογικό</a:t>
            </a:r>
            <a:r>
              <a:rPr sz="2950" spc="-25" dirty="0">
                <a:solidFill>
                  <a:srgbClr val="2E7787"/>
                </a:solidFill>
                <a:latin typeface="Arial"/>
                <a:cs typeface="Arial"/>
              </a:rPr>
              <a:t> </a:t>
            </a:r>
            <a:r>
              <a:rPr sz="2950" dirty="0">
                <a:solidFill>
                  <a:srgbClr val="2E7787"/>
                </a:solidFill>
                <a:latin typeface="Arial"/>
                <a:cs typeface="Arial"/>
              </a:rPr>
              <a:t>κέντρο</a:t>
            </a:r>
            <a:r>
              <a:rPr sz="2950" spc="-20" dirty="0">
                <a:solidFill>
                  <a:srgbClr val="2E7787"/>
                </a:solidFill>
                <a:latin typeface="Arial"/>
                <a:cs typeface="Arial"/>
              </a:rPr>
              <a:t> </a:t>
            </a:r>
            <a:r>
              <a:rPr sz="2950" dirty="0">
                <a:solidFill>
                  <a:srgbClr val="2E7787"/>
                </a:solidFill>
                <a:latin typeface="Arial"/>
                <a:cs typeface="Arial"/>
              </a:rPr>
              <a:t>από</a:t>
            </a:r>
            <a:r>
              <a:rPr sz="2950" spc="-5" dirty="0">
                <a:solidFill>
                  <a:srgbClr val="2E7787"/>
                </a:solidFill>
                <a:latin typeface="Arial"/>
                <a:cs typeface="Arial"/>
              </a:rPr>
              <a:t> </a:t>
            </a:r>
            <a:r>
              <a:rPr sz="2950" dirty="0">
                <a:solidFill>
                  <a:srgbClr val="2E7787"/>
                </a:solidFill>
                <a:latin typeface="Arial"/>
                <a:cs typeface="Arial"/>
              </a:rPr>
              <a:t>όλους,</a:t>
            </a:r>
            <a:r>
              <a:rPr sz="2950" spc="-5" dirty="0">
                <a:solidFill>
                  <a:srgbClr val="2E7787"/>
                </a:solidFill>
                <a:latin typeface="Arial"/>
                <a:cs typeface="Arial"/>
              </a:rPr>
              <a:t> </a:t>
            </a:r>
            <a:r>
              <a:rPr sz="2950" dirty="0">
                <a:solidFill>
                  <a:srgbClr val="2E7787"/>
                </a:solidFill>
                <a:latin typeface="Arial"/>
                <a:cs typeface="Arial"/>
              </a:rPr>
              <a:t>πλην</a:t>
            </a:r>
            <a:r>
              <a:rPr sz="2950" spc="-10" dirty="0">
                <a:solidFill>
                  <a:srgbClr val="2E7787"/>
                </a:solidFill>
                <a:latin typeface="Arial"/>
                <a:cs typeface="Arial"/>
              </a:rPr>
              <a:t> </a:t>
            </a:r>
            <a:r>
              <a:rPr sz="2950" dirty="0">
                <a:solidFill>
                  <a:srgbClr val="2E7787"/>
                </a:solidFill>
                <a:latin typeface="Arial"/>
                <a:cs typeface="Arial"/>
              </a:rPr>
              <a:t>του/της</a:t>
            </a:r>
            <a:r>
              <a:rPr sz="2950" spc="40" dirty="0">
                <a:solidFill>
                  <a:srgbClr val="2E7787"/>
                </a:solidFill>
                <a:latin typeface="Arial"/>
                <a:cs typeface="Arial"/>
              </a:rPr>
              <a:t> </a:t>
            </a:r>
            <a:r>
              <a:rPr sz="2950" dirty="0">
                <a:solidFill>
                  <a:srgbClr val="2E7787"/>
                </a:solidFill>
                <a:latin typeface="Arial"/>
                <a:cs typeface="Arial"/>
              </a:rPr>
              <a:t>Προεδρεύοντα</a:t>
            </a:r>
            <a:r>
              <a:rPr sz="2950" spc="-20"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μόνο</a:t>
            </a:r>
            <a:r>
              <a:rPr sz="2950" spc="-20" dirty="0">
                <a:solidFill>
                  <a:srgbClr val="2E7787"/>
                </a:solidFill>
                <a:latin typeface="Arial"/>
                <a:cs typeface="Arial"/>
              </a:rPr>
              <a:t> </a:t>
            </a:r>
            <a:r>
              <a:rPr sz="2950" spc="-25" dirty="0">
                <a:solidFill>
                  <a:srgbClr val="2E7787"/>
                </a:solidFill>
                <a:latin typeface="Arial"/>
                <a:cs typeface="Arial"/>
              </a:rPr>
              <a:t>για </a:t>
            </a:r>
            <a:r>
              <a:rPr sz="2950" dirty="0">
                <a:solidFill>
                  <a:srgbClr val="2E7787"/>
                </a:solidFill>
                <a:latin typeface="Arial"/>
                <a:cs typeface="Arial"/>
              </a:rPr>
              <a:t>σκοπούς</a:t>
            </a:r>
            <a:r>
              <a:rPr sz="2950" spc="-15" dirty="0">
                <a:solidFill>
                  <a:srgbClr val="2E7787"/>
                </a:solidFill>
                <a:latin typeface="Arial"/>
                <a:cs typeface="Arial"/>
              </a:rPr>
              <a:t> </a:t>
            </a:r>
            <a:r>
              <a:rPr sz="2950" dirty="0">
                <a:solidFill>
                  <a:srgbClr val="2E7787"/>
                </a:solidFill>
                <a:latin typeface="Arial"/>
                <a:cs typeface="Arial"/>
              </a:rPr>
              <a:t>που αφορούν</a:t>
            </a:r>
            <a:r>
              <a:rPr sz="2950" spc="-5" dirty="0">
                <a:solidFill>
                  <a:srgbClr val="2E7787"/>
                </a:solidFill>
                <a:latin typeface="Arial"/>
                <a:cs typeface="Arial"/>
              </a:rPr>
              <a:t> </a:t>
            </a:r>
            <a:r>
              <a:rPr sz="2950" dirty="0">
                <a:solidFill>
                  <a:srgbClr val="2E7787"/>
                </a:solidFill>
                <a:latin typeface="Arial"/>
                <a:cs typeface="Arial"/>
              </a:rPr>
              <a:t>την εκλογική</a:t>
            </a:r>
            <a:r>
              <a:rPr sz="2950" spc="-15" dirty="0">
                <a:solidFill>
                  <a:srgbClr val="2E7787"/>
                </a:solidFill>
                <a:latin typeface="Arial"/>
                <a:cs typeface="Arial"/>
              </a:rPr>
              <a:t> </a:t>
            </a:r>
            <a:r>
              <a:rPr sz="2950" spc="-10" dirty="0">
                <a:solidFill>
                  <a:srgbClr val="2E7787"/>
                </a:solidFill>
                <a:latin typeface="Arial"/>
                <a:cs typeface="Arial"/>
              </a:rPr>
              <a:t>διαδικασία</a:t>
            </a:r>
            <a:endParaRPr sz="2950">
              <a:latin typeface="Arial"/>
              <a:cs typeface="Arial"/>
            </a:endParaRPr>
          </a:p>
          <a:p>
            <a:pPr marL="483234" indent="-470534">
              <a:lnSpc>
                <a:spcPct val="100000"/>
              </a:lnSpc>
              <a:spcBef>
                <a:spcPts val="2215"/>
              </a:spcBef>
              <a:buSzPct val="120338"/>
              <a:buChar char="•"/>
              <a:tabLst>
                <a:tab pos="483234" algn="l"/>
              </a:tabLst>
            </a:pP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κατανάλωση</a:t>
            </a:r>
            <a:r>
              <a:rPr sz="2950" spc="20" dirty="0">
                <a:solidFill>
                  <a:srgbClr val="2E7787"/>
                </a:solidFill>
                <a:latin typeface="Arial"/>
                <a:cs typeface="Arial"/>
              </a:rPr>
              <a:t> </a:t>
            </a:r>
            <a:r>
              <a:rPr sz="2950" dirty="0">
                <a:solidFill>
                  <a:srgbClr val="2E7787"/>
                </a:solidFill>
                <a:latin typeface="Arial"/>
                <a:cs typeface="Arial"/>
              </a:rPr>
              <a:t>φαγητού</a:t>
            </a:r>
            <a:r>
              <a:rPr sz="2950" spc="-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οινοπνευματωδών </a:t>
            </a:r>
            <a:r>
              <a:rPr sz="2950" spc="-10" dirty="0">
                <a:solidFill>
                  <a:srgbClr val="2E7787"/>
                </a:solidFill>
                <a:latin typeface="Arial"/>
                <a:cs typeface="Arial"/>
              </a:rPr>
              <a:t>ποτών</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Το </a:t>
            </a:r>
            <a:r>
              <a:rPr sz="2950" spc="-10" dirty="0">
                <a:solidFill>
                  <a:srgbClr val="2E7787"/>
                </a:solidFill>
                <a:latin typeface="Arial"/>
                <a:cs typeface="Arial"/>
              </a:rPr>
              <a:t>κάπνισμα</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Οποιεσδήποτε</a:t>
            </a:r>
            <a:r>
              <a:rPr sz="2950" spc="-30" dirty="0">
                <a:solidFill>
                  <a:srgbClr val="2E7787"/>
                </a:solidFill>
                <a:latin typeface="Arial"/>
                <a:cs typeface="Arial"/>
              </a:rPr>
              <a:t> </a:t>
            </a:r>
            <a:r>
              <a:rPr sz="2950" dirty="0">
                <a:solidFill>
                  <a:srgbClr val="2E7787"/>
                </a:solidFill>
                <a:latin typeface="Arial"/>
                <a:cs typeface="Arial"/>
              </a:rPr>
              <a:t>πολιτικές</a:t>
            </a:r>
            <a:r>
              <a:rPr sz="2950" spc="-20" dirty="0">
                <a:solidFill>
                  <a:srgbClr val="2E7787"/>
                </a:solidFill>
                <a:latin typeface="Arial"/>
                <a:cs typeface="Arial"/>
              </a:rPr>
              <a:t> </a:t>
            </a:r>
            <a:r>
              <a:rPr sz="2950" spc="-10" dirty="0">
                <a:solidFill>
                  <a:srgbClr val="2E7787"/>
                </a:solidFill>
                <a:latin typeface="Arial"/>
                <a:cs typeface="Arial"/>
              </a:rPr>
              <a:t>συζητήσεις</a:t>
            </a:r>
            <a:endParaRPr sz="2950">
              <a:latin typeface="Arial"/>
              <a:cs typeface="Arial"/>
            </a:endParaRPr>
          </a:p>
          <a:p>
            <a:pPr marL="483234" marR="2625725" indent="-471170">
              <a:lnSpc>
                <a:spcPct val="120700"/>
              </a:lnSpc>
              <a:spcBef>
                <a:spcPts val="1485"/>
              </a:spcBef>
              <a:buSzPct val="120338"/>
              <a:buChar char="•"/>
              <a:tabLst>
                <a:tab pos="483234" algn="l"/>
              </a:tabLst>
            </a:pPr>
            <a:r>
              <a:rPr sz="2950" dirty="0">
                <a:solidFill>
                  <a:srgbClr val="2E7787"/>
                </a:solidFill>
                <a:latin typeface="Arial"/>
                <a:cs typeface="Arial"/>
              </a:rPr>
              <a:t>Η</a:t>
            </a:r>
            <a:r>
              <a:rPr sz="2950" spc="-15" dirty="0">
                <a:solidFill>
                  <a:srgbClr val="2E7787"/>
                </a:solidFill>
                <a:latin typeface="Arial"/>
                <a:cs typeface="Arial"/>
              </a:rPr>
              <a:t> </a:t>
            </a:r>
            <a:r>
              <a:rPr sz="2950" dirty="0">
                <a:solidFill>
                  <a:srgbClr val="2E7787"/>
                </a:solidFill>
                <a:latin typeface="Arial"/>
                <a:cs typeface="Arial"/>
              </a:rPr>
              <a:t>μετακίνηση</a:t>
            </a:r>
            <a:r>
              <a:rPr sz="2950" spc="-5" dirty="0">
                <a:solidFill>
                  <a:srgbClr val="2E7787"/>
                </a:solidFill>
                <a:latin typeface="Arial"/>
                <a:cs typeface="Arial"/>
              </a:rPr>
              <a:t> </a:t>
            </a:r>
            <a:r>
              <a:rPr sz="2950" dirty="0">
                <a:solidFill>
                  <a:srgbClr val="2E7787"/>
                </a:solidFill>
                <a:latin typeface="Arial"/>
                <a:cs typeface="Arial"/>
              </a:rPr>
              <a:t>της</a:t>
            </a:r>
            <a:r>
              <a:rPr sz="2950" spc="-15" dirty="0">
                <a:solidFill>
                  <a:srgbClr val="2E7787"/>
                </a:solidFill>
                <a:latin typeface="Arial"/>
                <a:cs typeface="Arial"/>
              </a:rPr>
              <a:t> </a:t>
            </a:r>
            <a:r>
              <a:rPr sz="2950" dirty="0">
                <a:solidFill>
                  <a:srgbClr val="2E7787"/>
                </a:solidFill>
                <a:latin typeface="Arial"/>
                <a:cs typeface="Arial"/>
              </a:rPr>
              <a:t>κάλπης</a:t>
            </a:r>
            <a:r>
              <a:rPr sz="2950" spc="-5" dirty="0">
                <a:solidFill>
                  <a:srgbClr val="2E7787"/>
                </a:solidFill>
                <a:latin typeface="Arial"/>
                <a:cs typeface="Arial"/>
              </a:rPr>
              <a:t> </a:t>
            </a:r>
            <a:r>
              <a:rPr sz="2950" dirty="0">
                <a:solidFill>
                  <a:srgbClr val="2E7787"/>
                </a:solidFill>
                <a:latin typeface="Arial"/>
                <a:cs typeface="Arial"/>
              </a:rPr>
              <a:t>κατά</a:t>
            </a:r>
            <a:r>
              <a:rPr sz="2950" spc="10" dirty="0">
                <a:solidFill>
                  <a:srgbClr val="2E7787"/>
                </a:solidFill>
                <a:latin typeface="Arial"/>
                <a:cs typeface="Arial"/>
              </a:rPr>
              <a:t> </a:t>
            </a:r>
            <a:r>
              <a:rPr sz="2950" dirty="0">
                <a:solidFill>
                  <a:srgbClr val="2E7787"/>
                </a:solidFill>
                <a:latin typeface="Arial"/>
                <a:cs typeface="Arial"/>
              </a:rPr>
              <a:t>τη</a:t>
            </a:r>
            <a:r>
              <a:rPr sz="2950" spc="-5" dirty="0">
                <a:solidFill>
                  <a:srgbClr val="2E7787"/>
                </a:solidFill>
                <a:latin typeface="Arial"/>
                <a:cs typeface="Arial"/>
              </a:rPr>
              <a:t> </a:t>
            </a:r>
            <a:r>
              <a:rPr sz="2950" dirty="0">
                <a:solidFill>
                  <a:srgbClr val="2E7787"/>
                </a:solidFill>
                <a:latin typeface="Arial"/>
                <a:cs typeface="Arial"/>
              </a:rPr>
              <a:t>διάρκεια</a:t>
            </a:r>
            <a:r>
              <a:rPr sz="2950" spc="-5" dirty="0">
                <a:solidFill>
                  <a:srgbClr val="2E7787"/>
                </a:solidFill>
                <a:latin typeface="Arial"/>
                <a:cs typeface="Arial"/>
              </a:rPr>
              <a:t> </a:t>
            </a:r>
            <a:r>
              <a:rPr sz="2950" dirty="0">
                <a:solidFill>
                  <a:srgbClr val="2E7787"/>
                </a:solidFill>
                <a:latin typeface="Arial"/>
                <a:cs typeface="Arial"/>
              </a:rPr>
              <a:t>της</a:t>
            </a:r>
            <a:r>
              <a:rPr sz="2950" spc="-5" dirty="0">
                <a:solidFill>
                  <a:srgbClr val="2E7787"/>
                </a:solidFill>
                <a:latin typeface="Arial"/>
                <a:cs typeface="Arial"/>
              </a:rPr>
              <a:t> </a:t>
            </a:r>
            <a:r>
              <a:rPr sz="2950" dirty="0">
                <a:solidFill>
                  <a:srgbClr val="2E7787"/>
                </a:solidFill>
                <a:latin typeface="Arial"/>
                <a:cs typeface="Arial"/>
              </a:rPr>
              <a:t>ψηφοφορίας</a:t>
            </a:r>
            <a:r>
              <a:rPr sz="2950" spc="-15" dirty="0">
                <a:solidFill>
                  <a:srgbClr val="2E7787"/>
                </a:solidFill>
                <a:latin typeface="Arial"/>
                <a:cs typeface="Arial"/>
              </a:rPr>
              <a:t> </a:t>
            </a:r>
            <a:r>
              <a:rPr sz="2950" dirty="0">
                <a:solidFill>
                  <a:srgbClr val="2E7787"/>
                </a:solidFill>
                <a:latin typeface="Arial"/>
                <a:cs typeface="Arial"/>
              </a:rPr>
              <a:t>για</a:t>
            </a:r>
            <a:r>
              <a:rPr sz="2950" spc="-5" dirty="0">
                <a:solidFill>
                  <a:srgbClr val="2E7787"/>
                </a:solidFill>
                <a:latin typeface="Arial"/>
                <a:cs typeface="Arial"/>
              </a:rPr>
              <a:t> </a:t>
            </a:r>
            <a:r>
              <a:rPr sz="2950" dirty="0">
                <a:solidFill>
                  <a:srgbClr val="2E7787"/>
                </a:solidFill>
                <a:latin typeface="Arial"/>
                <a:cs typeface="Arial"/>
              </a:rPr>
              <a:t>κανένα</a:t>
            </a:r>
            <a:r>
              <a:rPr sz="2950" spc="-5" dirty="0">
                <a:solidFill>
                  <a:srgbClr val="2E7787"/>
                </a:solidFill>
                <a:latin typeface="Arial"/>
                <a:cs typeface="Arial"/>
              </a:rPr>
              <a:t> </a:t>
            </a:r>
            <a:r>
              <a:rPr sz="2950" dirty="0">
                <a:solidFill>
                  <a:srgbClr val="2E7787"/>
                </a:solidFill>
                <a:latin typeface="Arial"/>
                <a:cs typeface="Arial"/>
              </a:rPr>
              <a:t>απολύτως</a:t>
            </a:r>
            <a:r>
              <a:rPr sz="2950" spc="15" dirty="0">
                <a:solidFill>
                  <a:srgbClr val="2E7787"/>
                </a:solidFill>
                <a:latin typeface="Arial"/>
                <a:cs typeface="Arial"/>
              </a:rPr>
              <a:t> </a:t>
            </a:r>
            <a:r>
              <a:rPr sz="2950" spc="-20" dirty="0">
                <a:solidFill>
                  <a:srgbClr val="2E7787"/>
                </a:solidFill>
                <a:latin typeface="Arial"/>
                <a:cs typeface="Arial"/>
              </a:rPr>
              <a:t>λόγο </a:t>
            </a:r>
            <a:r>
              <a:rPr sz="2950" dirty="0">
                <a:solidFill>
                  <a:srgbClr val="2E7787"/>
                </a:solidFill>
                <a:latin typeface="Arial"/>
                <a:cs typeface="Arial"/>
              </a:rPr>
              <a:t>(συμπεριλαμβανομένου</a:t>
            </a:r>
            <a:r>
              <a:rPr sz="2950" spc="-5" dirty="0">
                <a:solidFill>
                  <a:srgbClr val="2E7787"/>
                </a:solidFill>
                <a:latin typeface="Arial"/>
                <a:cs typeface="Arial"/>
              </a:rPr>
              <a:t> </a:t>
            </a:r>
            <a:r>
              <a:rPr sz="2950" dirty="0">
                <a:solidFill>
                  <a:srgbClr val="2E7787"/>
                </a:solidFill>
                <a:latin typeface="Arial"/>
                <a:cs typeface="Arial"/>
              </a:rPr>
              <a:t>και</a:t>
            </a:r>
            <a:r>
              <a:rPr sz="2950" spc="-5" dirty="0">
                <a:solidFill>
                  <a:srgbClr val="2E7787"/>
                </a:solidFill>
                <a:latin typeface="Arial"/>
                <a:cs typeface="Arial"/>
              </a:rPr>
              <a:t> </a:t>
            </a:r>
            <a:r>
              <a:rPr sz="2950" dirty="0">
                <a:solidFill>
                  <a:srgbClr val="2E7787"/>
                </a:solidFill>
                <a:latin typeface="Arial"/>
                <a:cs typeface="Arial"/>
              </a:rPr>
              <a:t>της</a:t>
            </a:r>
            <a:r>
              <a:rPr sz="2950" spc="-10" dirty="0">
                <a:solidFill>
                  <a:srgbClr val="2E7787"/>
                </a:solidFill>
                <a:latin typeface="Arial"/>
                <a:cs typeface="Arial"/>
              </a:rPr>
              <a:t> </a:t>
            </a:r>
            <a:r>
              <a:rPr sz="2950" dirty="0">
                <a:solidFill>
                  <a:srgbClr val="2E7787"/>
                </a:solidFill>
                <a:latin typeface="Arial"/>
                <a:cs typeface="Arial"/>
              </a:rPr>
              <a:t>διευκόλυνσης</a:t>
            </a:r>
            <a:r>
              <a:rPr sz="2950" spc="5" dirty="0">
                <a:solidFill>
                  <a:srgbClr val="2E7787"/>
                </a:solidFill>
                <a:latin typeface="Arial"/>
                <a:cs typeface="Arial"/>
              </a:rPr>
              <a:t> </a:t>
            </a:r>
            <a:r>
              <a:rPr sz="2950" dirty="0">
                <a:solidFill>
                  <a:srgbClr val="2E7787"/>
                </a:solidFill>
                <a:latin typeface="Arial"/>
                <a:cs typeface="Arial"/>
              </a:rPr>
              <a:t>ανάπηρων</a:t>
            </a:r>
            <a:r>
              <a:rPr sz="2950" spc="20" dirty="0">
                <a:solidFill>
                  <a:srgbClr val="2E7787"/>
                </a:solidFill>
                <a:latin typeface="Arial"/>
                <a:cs typeface="Arial"/>
              </a:rPr>
              <a:t> </a:t>
            </a:r>
            <a:r>
              <a:rPr sz="2950" dirty="0">
                <a:solidFill>
                  <a:srgbClr val="2E7787"/>
                </a:solidFill>
                <a:latin typeface="Arial"/>
                <a:cs typeface="Arial"/>
              </a:rPr>
              <a:t>/</a:t>
            </a:r>
            <a:r>
              <a:rPr sz="2950" spc="-10" dirty="0">
                <a:solidFill>
                  <a:srgbClr val="2E7787"/>
                </a:solidFill>
                <a:latin typeface="Arial"/>
                <a:cs typeface="Arial"/>
              </a:rPr>
              <a:t> </a:t>
            </a:r>
            <a:r>
              <a:rPr sz="2950" dirty="0">
                <a:solidFill>
                  <a:srgbClr val="2E7787"/>
                </a:solidFill>
                <a:latin typeface="Arial"/>
                <a:cs typeface="Arial"/>
              </a:rPr>
              <a:t>ηλικιωμένων</a:t>
            </a:r>
            <a:r>
              <a:rPr sz="2950" spc="-20" dirty="0">
                <a:solidFill>
                  <a:srgbClr val="2E7787"/>
                </a:solidFill>
                <a:latin typeface="Arial"/>
                <a:cs typeface="Arial"/>
              </a:rPr>
              <a:t> </a:t>
            </a:r>
            <a:r>
              <a:rPr sz="2950" spc="-10" dirty="0">
                <a:solidFill>
                  <a:srgbClr val="2E7787"/>
                </a:solidFill>
                <a:latin typeface="Arial"/>
                <a:cs typeface="Arial"/>
              </a:rPr>
              <a:t>εκλογέων)</a:t>
            </a:r>
            <a:endParaRPr sz="2950">
              <a:latin typeface="Arial"/>
              <a:cs typeface="Arial"/>
            </a:endParaRPr>
          </a:p>
        </p:txBody>
      </p:sp>
      <p:sp>
        <p:nvSpPr>
          <p:cNvPr id="3" name="object 3"/>
          <p:cNvSpPr txBox="1">
            <a:spLocks noGrp="1"/>
          </p:cNvSpPr>
          <p:nvPr>
            <p:ph type="title"/>
          </p:nvPr>
        </p:nvSpPr>
        <p:spPr>
          <a:xfrm>
            <a:off x="906559" y="1680337"/>
            <a:ext cx="3068320" cy="527685"/>
          </a:xfrm>
          <a:prstGeom prst="rect">
            <a:avLst/>
          </a:prstGeom>
        </p:spPr>
        <p:txBody>
          <a:bodyPr vert="horz" wrap="square" lIns="0" tIns="12065" rIns="0" bIns="0" rtlCol="0">
            <a:spAutoFit/>
          </a:bodyPr>
          <a:lstStyle/>
          <a:p>
            <a:pPr marL="12700">
              <a:lnSpc>
                <a:spcPct val="100000"/>
              </a:lnSpc>
              <a:spcBef>
                <a:spcPts val="95"/>
              </a:spcBef>
            </a:pPr>
            <a:r>
              <a:rPr spc="75" dirty="0">
                <a:solidFill>
                  <a:srgbClr val="FF0000"/>
                </a:solidFill>
              </a:rPr>
              <a:t>Απαγορεύσεις</a:t>
            </a:r>
          </a:p>
        </p:txBody>
      </p:sp>
      <p:pic>
        <p:nvPicPr>
          <p:cNvPr id="4" name="object 4"/>
          <p:cNvPicPr/>
          <p:nvPr/>
        </p:nvPicPr>
        <p:blipFill>
          <a:blip r:embed="rId2" cstate="print"/>
          <a:stretch>
            <a:fillRect/>
          </a:stretch>
        </p:blipFill>
        <p:spPr>
          <a:xfrm>
            <a:off x="13546393" y="863372"/>
            <a:ext cx="1516873" cy="1529552"/>
          </a:xfrm>
          <a:prstGeom prst="rect">
            <a:avLst/>
          </a:prstGeom>
        </p:spPr>
      </p:pic>
      <p:pic>
        <p:nvPicPr>
          <p:cNvPr id="5" name="object 5"/>
          <p:cNvPicPr/>
          <p:nvPr/>
        </p:nvPicPr>
        <p:blipFill>
          <a:blip r:embed="rId3" cstate="print"/>
          <a:stretch>
            <a:fillRect/>
          </a:stretch>
        </p:blipFill>
        <p:spPr>
          <a:xfrm>
            <a:off x="11936809" y="953688"/>
            <a:ext cx="1338179" cy="1338179"/>
          </a:xfrm>
          <a:prstGeom prst="rect">
            <a:avLst/>
          </a:prstGeom>
        </p:spPr>
      </p:pic>
      <p:pic>
        <p:nvPicPr>
          <p:cNvPr id="6" name="object 6"/>
          <p:cNvPicPr/>
          <p:nvPr/>
        </p:nvPicPr>
        <p:blipFill>
          <a:blip r:embed="rId4" cstate="print"/>
          <a:stretch>
            <a:fillRect/>
          </a:stretch>
        </p:blipFill>
        <p:spPr>
          <a:xfrm>
            <a:off x="16887443" y="919762"/>
            <a:ext cx="1426134" cy="1426134"/>
          </a:xfrm>
          <a:prstGeom prst="rect">
            <a:avLst/>
          </a:prstGeom>
        </p:spPr>
      </p:pic>
      <p:pic>
        <p:nvPicPr>
          <p:cNvPr id="7" name="object 7"/>
          <p:cNvPicPr/>
          <p:nvPr/>
        </p:nvPicPr>
        <p:blipFill>
          <a:blip r:embed="rId5" cstate="print"/>
          <a:stretch>
            <a:fillRect/>
          </a:stretch>
        </p:blipFill>
        <p:spPr>
          <a:xfrm>
            <a:off x="15323807" y="940505"/>
            <a:ext cx="1366007" cy="1359518"/>
          </a:xfrm>
          <a:prstGeom prst="rect">
            <a:avLst/>
          </a:prstGeom>
        </p:spPr>
      </p:pic>
      <p:pic>
        <p:nvPicPr>
          <p:cNvPr id="8" name="object 8"/>
          <p:cNvPicPr/>
          <p:nvPr/>
        </p:nvPicPr>
        <p:blipFill>
          <a:blip r:embed="rId6" cstate="print"/>
          <a:stretch>
            <a:fillRect/>
          </a:stretch>
        </p:blipFill>
        <p:spPr>
          <a:xfrm>
            <a:off x="1032848" y="12565"/>
            <a:ext cx="2798239" cy="188224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197CB7E8-4FF9-6A40-7E50-E890DBBEA773}"/>
              </a:ext>
            </a:extLst>
          </p:cNvPr>
          <p:cNvPicPr>
            <a:picLocks noGrp="1" noRot="1" noChangeAspect="1" noMove="1" noResize="1" noEditPoints="1" noAdjustHandles="1" noChangeArrowheads="1" noChangeShapeType="1" noCrop="1"/>
          </p:cNvPicPr>
          <p:nvPr/>
        </p:nvPicPr>
        <p:blipFill>
          <a:blip r:embed="rId2"/>
          <a:stretch>
            <a:fillRect/>
          </a:stretch>
        </p:blipFill>
        <p:spPr>
          <a:xfrm>
            <a:off x="7368357" y="8537142"/>
            <a:ext cx="12944920" cy="2758173"/>
          </a:xfrm>
          <a:prstGeom prst="rect">
            <a:avLst/>
          </a:prstGeom>
          <a:ln w="12700">
            <a:miter lim="400000"/>
            <a:headEnd/>
            <a:tailEnd/>
          </a:ln>
        </p:spPr>
      </p:pic>
      <p:sp>
        <p:nvSpPr>
          <p:cNvPr id="5" name="ΥΠΟΥΡΓΕΙΟ ΑΜΥΝΑΣ">
            <a:extLst>
              <a:ext uri="{FF2B5EF4-FFF2-40B4-BE49-F238E27FC236}">
                <a16:creationId xmlns:a16="http://schemas.microsoft.com/office/drawing/2014/main" id="{84D4383D-5C12-DEE7-6768-92FB3DD8388D}"/>
              </a:ext>
            </a:extLst>
          </p:cNvPr>
          <p:cNvSpPr txBox="1">
            <a:spLocks noGrp="1" noRot="1" noMove="1" noResize="1" noEditPoints="1" noAdjustHandles="1" noChangeArrowheads="1" noChangeShapeType="1"/>
          </p:cNvSpPr>
          <p:nvPr/>
        </p:nvSpPr>
        <p:spPr>
          <a:xfrm>
            <a:off x="9289481" y="9879152"/>
            <a:ext cx="7916583" cy="1061657"/>
          </a:xfrm>
          <a:prstGeom prst="rect">
            <a:avLst/>
          </a:prstGeom>
          <a:ln w="12700">
            <a:miter lim="400000"/>
          </a:ln>
        </p:spPr>
        <p:txBody>
          <a:bodyPr lIns="41867" tIns="41867" rIns="41867" bIns="41867"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061" b="1" dirty="0"/>
              <a:t>ΥΠΟΥΡΓΕΙΟ ΕΣΩΤΕΡΙΚΩΝ</a:t>
            </a:r>
          </a:p>
        </p:txBody>
      </p:sp>
      <p:sp>
        <p:nvSpPr>
          <p:cNvPr id="9" name="Subtitle here">
            <a:extLst>
              <a:ext uri="{FF2B5EF4-FFF2-40B4-BE49-F238E27FC236}">
                <a16:creationId xmlns:a16="http://schemas.microsoft.com/office/drawing/2014/main" id="{48335444-F712-DFD5-A813-9982553A8908}"/>
              </a:ext>
            </a:extLst>
          </p:cNvPr>
          <p:cNvSpPr txBox="1"/>
          <p:nvPr/>
        </p:nvSpPr>
        <p:spPr>
          <a:xfrm>
            <a:off x="877351" y="3075964"/>
            <a:ext cx="17815461" cy="5917721"/>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gn="ctr">
              <a:lnSpc>
                <a:spcPct val="120000"/>
              </a:lnSpc>
              <a:spcBef>
                <a:spcPts val="1484"/>
              </a:spcBef>
              <a:buClr>
                <a:srgbClr val="2F7788"/>
              </a:buClr>
              <a:buSzPct val="120000"/>
            </a:pPr>
            <a:r>
              <a:rPr lang="el-GR" sz="2968" i="0" spc="0" dirty="0">
                <a:solidFill>
                  <a:srgbClr val="2F7788"/>
                </a:solidFill>
                <a:latin typeface="Arial" panose="020B0604020202020204" pitchFamily="34" charset="0"/>
                <a:ea typeface="+mn-ea"/>
                <a:cs typeface="Arial" panose="020B0604020202020204" pitchFamily="34" charset="0"/>
              </a:rPr>
              <a:t>Ο/η </a:t>
            </a:r>
            <a:r>
              <a:rPr lang="el-GR" sz="2968" i="0" spc="0" dirty="0" err="1">
                <a:solidFill>
                  <a:srgbClr val="2F7788"/>
                </a:solidFill>
                <a:latin typeface="Arial" panose="020B0604020202020204" pitchFamily="34" charset="0"/>
                <a:ea typeface="+mn-ea"/>
                <a:cs typeface="Arial" panose="020B0604020202020204" pitchFamily="34" charset="0"/>
              </a:rPr>
              <a:t>Προεδρεύων</a:t>
            </a:r>
            <a:r>
              <a:rPr lang="el-GR" sz="2968" i="0" spc="0" dirty="0">
                <a:solidFill>
                  <a:srgbClr val="2F7788"/>
                </a:solidFill>
                <a:latin typeface="Arial" panose="020B0604020202020204" pitchFamily="34" charset="0"/>
                <a:ea typeface="+mn-ea"/>
                <a:cs typeface="Arial" panose="020B0604020202020204" pitchFamily="34" charset="0"/>
              </a:rPr>
              <a:t> θα πρέπει να διαβιβάσει με μήνυμα </a:t>
            </a:r>
            <a:r>
              <a:rPr lang="el-GR" sz="2968" i="0" spc="0" dirty="0" err="1">
                <a:solidFill>
                  <a:srgbClr val="2F7788"/>
                </a:solidFill>
                <a:latin typeface="Arial" panose="020B0604020202020204" pitchFamily="34" charset="0"/>
                <a:ea typeface="+mn-ea"/>
                <a:cs typeface="Arial" panose="020B0604020202020204" pitchFamily="34" charset="0"/>
              </a:rPr>
              <a:t>sms</a:t>
            </a:r>
            <a:r>
              <a:rPr lang="el-GR" sz="2968" i="0" spc="0" dirty="0">
                <a:solidFill>
                  <a:srgbClr val="2F7788"/>
                </a:solidFill>
                <a:latin typeface="Arial" panose="020B0604020202020204" pitchFamily="34" charset="0"/>
                <a:ea typeface="+mn-ea"/>
                <a:cs typeface="Arial" panose="020B0604020202020204" pitchFamily="34" charset="0"/>
              </a:rPr>
              <a:t> μέσω του κινητού του τηλεφώνου στον/ην Έφορο Εκλογής</a:t>
            </a:r>
          </a:p>
          <a:p>
            <a:pPr algn="ctr">
              <a:lnSpc>
                <a:spcPct val="120000"/>
              </a:lnSpc>
              <a:spcBef>
                <a:spcPts val="1484"/>
              </a:spcBef>
              <a:buClr>
                <a:srgbClr val="2F7788"/>
              </a:buClr>
              <a:buSzPct val="120000"/>
            </a:pPr>
            <a:r>
              <a:rPr lang="el-GR" sz="2968" i="0" spc="0" dirty="0">
                <a:solidFill>
                  <a:srgbClr val="2F7788"/>
                </a:solidFill>
                <a:latin typeface="Arial" panose="020B0604020202020204" pitchFamily="34" charset="0"/>
                <a:ea typeface="+mn-ea"/>
                <a:cs typeface="Arial" panose="020B0604020202020204" pitchFamily="34" charset="0"/>
              </a:rPr>
              <a:t>(τηλέφωνο </a:t>
            </a:r>
            <a:r>
              <a:rPr lang="el-GR" sz="2968" i="0" spc="0" dirty="0" err="1">
                <a:solidFill>
                  <a:srgbClr val="2F7788"/>
                </a:solidFill>
                <a:latin typeface="Arial" panose="020B0604020202020204" pitchFamily="34" charset="0"/>
                <a:ea typeface="+mn-ea"/>
                <a:cs typeface="Arial" panose="020B0604020202020204" pitchFamily="34" charset="0"/>
              </a:rPr>
              <a:t>αρ</a:t>
            </a:r>
            <a:r>
              <a:rPr lang="el-GR" sz="2968" i="0" spc="0" dirty="0">
                <a:solidFill>
                  <a:srgbClr val="2F7788"/>
                </a:solidFill>
                <a:latin typeface="Arial" panose="020B0604020202020204" pitchFamily="34" charset="0"/>
                <a:ea typeface="+mn-ea"/>
                <a:cs typeface="Arial" panose="020B0604020202020204" pitchFamily="34" charset="0"/>
              </a:rPr>
              <a:t>. ………………..)</a:t>
            </a:r>
          </a:p>
          <a:p>
            <a:pPr marL="471202" indent="-471202">
              <a:lnSpc>
                <a:spcPct val="120000"/>
              </a:lnSpc>
              <a:spcBef>
                <a:spcPts val="1484"/>
              </a:spcBef>
              <a:buClr>
                <a:srgbClr val="2F7788"/>
              </a:buClr>
              <a:buSzPct val="120000"/>
              <a:buFont typeface="Arial" panose="020B0604020202020204" pitchFamily="34" charset="0"/>
              <a:buChar char="•"/>
            </a:pPr>
            <a:endParaRPr lang="el-GR" sz="824" i="0" spc="0" dirty="0">
              <a:solidFill>
                <a:srgbClr val="2F7788"/>
              </a:solidFill>
              <a:latin typeface="Arial" panose="020B0604020202020204" pitchFamily="34" charset="0"/>
              <a:ea typeface="+mn-ea"/>
              <a:cs typeface="Arial" panose="020B0604020202020204" pitchFamily="34" charset="0"/>
            </a:endParaRPr>
          </a:p>
          <a:p>
            <a:pPr>
              <a:lnSpc>
                <a:spcPct val="120000"/>
              </a:lnSpc>
              <a:spcBef>
                <a:spcPts val="1484"/>
              </a:spcBef>
              <a:buClr>
                <a:srgbClr val="2F7788"/>
              </a:buClr>
              <a:buSzPct val="120000"/>
            </a:pPr>
            <a:endParaRPr lang="el-GR" sz="2968" i="0" spc="0" dirty="0">
              <a:solidFill>
                <a:srgbClr val="2F7788"/>
              </a:solidFill>
              <a:latin typeface="Arial" panose="020B0604020202020204" pitchFamily="34" charset="0"/>
              <a:ea typeface="+mn-ea"/>
              <a:cs typeface="Arial" panose="020B0604020202020204" pitchFamily="34" charset="0"/>
            </a:endParaRPr>
          </a:p>
          <a:p>
            <a:pPr algn="ctr">
              <a:lnSpc>
                <a:spcPct val="120000"/>
              </a:lnSpc>
              <a:spcBef>
                <a:spcPts val="1484"/>
              </a:spcBef>
              <a:buClr>
                <a:srgbClr val="2F7788"/>
              </a:buClr>
              <a:buSzPct val="120000"/>
            </a:pPr>
            <a:r>
              <a:rPr lang="el-GR" sz="2968" i="0" spc="0" dirty="0">
                <a:solidFill>
                  <a:srgbClr val="2F7788"/>
                </a:solidFill>
                <a:latin typeface="Arial" panose="020B0604020202020204" pitchFamily="34" charset="0"/>
                <a:ea typeface="+mn-ea"/>
                <a:cs typeface="Arial" panose="020B0604020202020204" pitchFamily="34" charset="0"/>
              </a:rPr>
              <a:t>MONO τον αριθμό </a:t>
            </a:r>
            <a:r>
              <a:rPr lang="el-GR" sz="2968" i="0" spc="0" dirty="0" err="1">
                <a:solidFill>
                  <a:srgbClr val="2F7788"/>
                </a:solidFill>
                <a:latin typeface="Arial" panose="020B0604020202020204" pitchFamily="34" charset="0"/>
                <a:ea typeface="+mn-ea"/>
                <a:cs typeface="Arial" panose="020B0604020202020204" pitchFamily="34" charset="0"/>
              </a:rPr>
              <a:t>ψηφισάντων</a:t>
            </a:r>
            <a:r>
              <a:rPr lang="el-GR" sz="2968" i="0" spc="0" dirty="0">
                <a:solidFill>
                  <a:srgbClr val="2F7788"/>
                </a:solidFill>
                <a:latin typeface="Arial" panose="020B0604020202020204" pitchFamily="34" charset="0"/>
                <a:ea typeface="+mn-ea"/>
                <a:cs typeface="Arial" panose="020B0604020202020204" pitchFamily="34" charset="0"/>
              </a:rPr>
              <a:t>* τις ακόλουθες ώρες:	</a:t>
            </a:r>
          </a:p>
          <a:p>
            <a:pPr marL="471202" indent="-471202">
              <a:lnSpc>
                <a:spcPct val="120000"/>
              </a:lnSpc>
              <a:spcBef>
                <a:spcPts val="1484"/>
              </a:spcBef>
              <a:buClr>
                <a:srgbClr val="2F7788"/>
              </a:buClr>
              <a:buSzPct val="120000"/>
              <a:buFont typeface="Arial" panose="020B0604020202020204" pitchFamily="34" charset="0"/>
              <a:buChar char="•"/>
            </a:pPr>
            <a:endParaRPr lang="el-GR" sz="2968" i="0" spc="0" dirty="0">
              <a:solidFill>
                <a:srgbClr val="2F7788"/>
              </a:solidFill>
              <a:latin typeface="Arial" panose="020B0604020202020204" pitchFamily="34" charset="0"/>
              <a:ea typeface="+mn-ea"/>
              <a:cs typeface="Arial" panose="020B0604020202020204" pitchFamily="34" charset="0"/>
            </a:endParaRPr>
          </a:p>
          <a:p>
            <a:pPr>
              <a:lnSpc>
                <a:spcPct val="120000"/>
              </a:lnSpc>
              <a:spcBef>
                <a:spcPts val="1484"/>
              </a:spcBef>
              <a:buClr>
                <a:srgbClr val="2F7788"/>
              </a:buClr>
              <a:buSzPct val="120000"/>
            </a:pPr>
            <a:endParaRPr lang="el-GR" sz="2968" i="0" spc="0" dirty="0">
              <a:solidFill>
                <a:srgbClr val="2F7788"/>
              </a:solidFill>
              <a:latin typeface="Arial" panose="020B0604020202020204" pitchFamily="34" charset="0"/>
              <a:ea typeface="+mn-ea"/>
              <a:cs typeface="Arial" panose="020B0604020202020204" pitchFamily="34" charset="0"/>
            </a:endParaRPr>
          </a:p>
          <a:p>
            <a:pPr>
              <a:lnSpc>
                <a:spcPct val="120000"/>
              </a:lnSpc>
              <a:spcBef>
                <a:spcPts val="1484"/>
              </a:spcBef>
              <a:buClr>
                <a:srgbClr val="2F7788"/>
              </a:buClr>
              <a:buSzPct val="120000"/>
            </a:pPr>
            <a:endParaRPr lang="el-GR" sz="2968" b="1" i="0" dirty="0">
              <a:solidFill>
                <a:srgbClr val="E38C19"/>
              </a:solidFill>
              <a:latin typeface="Arial" panose="020B0604020202020204" pitchFamily="34" charset="0"/>
              <a:cs typeface="Arial" panose="020B0604020202020204" pitchFamily="34" charset="0"/>
            </a:endParaRPr>
          </a:p>
        </p:txBody>
      </p:sp>
      <p:sp>
        <p:nvSpPr>
          <p:cNvPr id="13" name="Subtitle here">
            <a:extLst>
              <a:ext uri="{FF2B5EF4-FFF2-40B4-BE49-F238E27FC236}">
                <a16:creationId xmlns:a16="http://schemas.microsoft.com/office/drawing/2014/main" id="{FD6FBBAE-01C0-D684-DAF5-460B7F0FCC15}"/>
              </a:ext>
            </a:extLst>
          </p:cNvPr>
          <p:cNvSpPr txBox="1"/>
          <p:nvPr/>
        </p:nvSpPr>
        <p:spPr>
          <a:xfrm>
            <a:off x="877351" y="1598663"/>
            <a:ext cx="13358126" cy="592097"/>
          </a:xfrm>
          <a:prstGeom prst="rect">
            <a:avLst/>
          </a:prstGeom>
          <a:ln w="12700">
            <a:miter lim="400000"/>
          </a:ln>
        </p:spPr>
        <p:txBody>
          <a:bodyPr wrap="square" lIns="41884" tIns="41884" rIns="41884" bIns="41884">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3298" b="1" i="0" dirty="0">
                <a:latin typeface="Arial" panose="020B0604020202020204" pitchFamily="34" charset="0"/>
                <a:cs typeface="Arial" panose="020B0604020202020204" pitchFamily="34" charset="0"/>
              </a:rPr>
              <a:t>Ενημέρωση για τον αριθμό </a:t>
            </a:r>
            <a:r>
              <a:rPr lang="el-GR" sz="3298" b="1" i="0" dirty="0" err="1">
                <a:latin typeface="Arial" panose="020B0604020202020204" pitchFamily="34" charset="0"/>
                <a:cs typeface="Arial" panose="020B0604020202020204" pitchFamily="34" charset="0"/>
              </a:rPr>
              <a:t>ψηφισάντων</a:t>
            </a:r>
            <a:endParaRPr lang="el-GR" sz="3298" b="1" i="0" dirty="0">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33F78F21-4DF8-1190-68C2-BA9446D60495}"/>
              </a:ext>
            </a:extLst>
          </p:cNvPr>
          <p:cNvGraphicFramePr/>
          <p:nvPr/>
        </p:nvGraphicFramePr>
        <p:xfrm>
          <a:off x="3083715" y="5654675"/>
          <a:ext cx="13402733" cy="3663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8AC9041B-08A6-1D13-D357-B9E1EF4EF4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3081" y="13171"/>
            <a:ext cx="2797929" cy="1881541"/>
          </a:xfrm>
          <a:prstGeom prst="rect">
            <a:avLst/>
          </a:prstGeom>
        </p:spPr>
      </p:pic>
      <p:sp>
        <p:nvSpPr>
          <p:cNvPr id="6" name="TextBox 5">
            <a:extLst>
              <a:ext uri="{FF2B5EF4-FFF2-40B4-BE49-F238E27FC236}">
                <a16:creationId xmlns:a16="http://schemas.microsoft.com/office/drawing/2014/main" id="{08256CF0-3226-BAB3-3521-AC23DF52FAB8}"/>
              </a:ext>
            </a:extLst>
          </p:cNvPr>
          <p:cNvSpPr txBox="1"/>
          <p:nvPr/>
        </p:nvSpPr>
        <p:spPr>
          <a:xfrm>
            <a:off x="1246250" y="8647211"/>
            <a:ext cx="14801131" cy="904222"/>
          </a:xfrm>
          <a:prstGeom prst="rect">
            <a:avLst/>
          </a:prstGeom>
          <a:noFill/>
        </p:spPr>
        <p:txBody>
          <a:bodyPr wrap="square" rtlCol="0">
            <a:spAutoFit/>
          </a:bodyPr>
          <a:lstStyle/>
          <a:p>
            <a:r>
              <a:rPr lang="el-GR" sz="2638" dirty="0">
                <a:solidFill>
                  <a:srgbClr val="2F7788"/>
                </a:solidFill>
              </a:rPr>
              <a:t>* Ο αριθμός </a:t>
            </a:r>
            <a:r>
              <a:rPr lang="el-GR" sz="2638" dirty="0" err="1">
                <a:solidFill>
                  <a:srgbClr val="2F7788"/>
                </a:solidFill>
              </a:rPr>
              <a:t>ψηφισάντων</a:t>
            </a:r>
            <a:r>
              <a:rPr lang="el-GR" sz="2638" dirty="0">
                <a:solidFill>
                  <a:srgbClr val="2F7788"/>
                </a:solidFill>
              </a:rPr>
              <a:t> είναι το άθροισμα των τριών στηλών του Πίνακα Καταγραφής Ταυτοτήτων </a:t>
            </a:r>
          </a:p>
        </p:txBody>
      </p:sp>
    </p:spTree>
    <p:extLst>
      <p:ext uri="{BB962C8B-B14F-4D97-AF65-F5344CB8AC3E}">
        <p14:creationId xmlns:p14="http://schemas.microsoft.com/office/powerpoint/2010/main" val="2627970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29697" y="3752840"/>
            <a:ext cx="17692370" cy="1654175"/>
          </a:xfrm>
          <a:prstGeom prst="rect">
            <a:avLst/>
          </a:prstGeom>
        </p:spPr>
        <p:txBody>
          <a:bodyPr vert="horz" wrap="square" lIns="0" tIns="12065" rIns="0" bIns="0" rtlCol="0">
            <a:spAutoFit/>
          </a:bodyPr>
          <a:lstStyle/>
          <a:p>
            <a:pPr marL="12700" marR="354965">
              <a:lnSpc>
                <a:spcPct val="120700"/>
              </a:lnSpc>
              <a:spcBef>
                <a:spcPts val="95"/>
              </a:spcBef>
            </a:pPr>
            <a:r>
              <a:rPr sz="2950" i="1" dirty="0">
                <a:solidFill>
                  <a:srgbClr val="2E7787"/>
                </a:solidFill>
                <a:latin typeface="Arial"/>
                <a:cs typeface="Arial"/>
              </a:rPr>
              <a:t>Σε</a:t>
            </a:r>
            <a:r>
              <a:rPr sz="2950" i="1" spc="-15" dirty="0">
                <a:solidFill>
                  <a:srgbClr val="2E7787"/>
                </a:solidFill>
                <a:latin typeface="Arial"/>
                <a:cs typeface="Arial"/>
              </a:rPr>
              <a:t> </a:t>
            </a:r>
            <a:r>
              <a:rPr sz="2950" i="1" dirty="0">
                <a:solidFill>
                  <a:srgbClr val="2E7787"/>
                </a:solidFill>
                <a:latin typeface="Arial"/>
                <a:cs typeface="Arial"/>
              </a:rPr>
              <a:t>περίπτωση</a:t>
            </a:r>
            <a:r>
              <a:rPr sz="2950" i="1" spc="-10" dirty="0">
                <a:solidFill>
                  <a:srgbClr val="2E7787"/>
                </a:solidFill>
                <a:latin typeface="Arial"/>
                <a:cs typeface="Arial"/>
              </a:rPr>
              <a:t> </a:t>
            </a:r>
            <a:r>
              <a:rPr sz="2950" i="1" dirty="0">
                <a:solidFill>
                  <a:srgbClr val="2E7787"/>
                </a:solidFill>
                <a:latin typeface="Arial"/>
                <a:cs typeface="Arial"/>
              </a:rPr>
              <a:t>που</a:t>
            </a:r>
            <a:r>
              <a:rPr sz="2950" i="1" spc="-15" dirty="0">
                <a:solidFill>
                  <a:srgbClr val="2E7787"/>
                </a:solidFill>
                <a:latin typeface="Arial"/>
                <a:cs typeface="Arial"/>
              </a:rPr>
              <a:t> </a:t>
            </a:r>
            <a:r>
              <a:rPr sz="2950" i="1" dirty="0">
                <a:solidFill>
                  <a:srgbClr val="2E7787"/>
                </a:solidFill>
                <a:latin typeface="Arial"/>
                <a:cs typeface="Arial"/>
              </a:rPr>
              <a:t>σε</a:t>
            </a:r>
            <a:r>
              <a:rPr sz="2950" i="1" spc="-5" dirty="0">
                <a:solidFill>
                  <a:srgbClr val="2E7787"/>
                </a:solidFill>
                <a:latin typeface="Arial"/>
                <a:cs typeface="Arial"/>
              </a:rPr>
              <a:t> </a:t>
            </a:r>
            <a:r>
              <a:rPr sz="2950" i="1" dirty="0">
                <a:solidFill>
                  <a:srgbClr val="2E7787"/>
                </a:solidFill>
                <a:latin typeface="Arial"/>
                <a:cs typeface="Arial"/>
              </a:rPr>
              <a:t>κάποια</a:t>
            </a:r>
            <a:r>
              <a:rPr sz="2950" i="1" spc="-15" dirty="0">
                <a:solidFill>
                  <a:srgbClr val="2E7787"/>
                </a:solidFill>
                <a:latin typeface="Arial"/>
                <a:cs typeface="Arial"/>
              </a:rPr>
              <a:t> </a:t>
            </a:r>
            <a:r>
              <a:rPr sz="2950" i="1" dirty="0">
                <a:solidFill>
                  <a:srgbClr val="2E7787"/>
                </a:solidFill>
                <a:latin typeface="Arial"/>
                <a:cs typeface="Arial"/>
              </a:rPr>
              <a:t>Κοινότητα</a:t>
            </a:r>
            <a:r>
              <a:rPr sz="2950" i="1" spc="-10" dirty="0">
                <a:solidFill>
                  <a:srgbClr val="2E7787"/>
                </a:solidFill>
                <a:latin typeface="Arial"/>
                <a:cs typeface="Arial"/>
              </a:rPr>
              <a:t> </a:t>
            </a:r>
            <a:r>
              <a:rPr sz="2950" i="1" dirty="0">
                <a:solidFill>
                  <a:srgbClr val="2E7787"/>
                </a:solidFill>
                <a:latin typeface="Arial"/>
                <a:cs typeface="Arial"/>
              </a:rPr>
              <a:t>ψηφίσουν</a:t>
            </a:r>
            <a:r>
              <a:rPr sz="2950" i="1" spc="-25" dirty="0">
                <a:solidFill>
                  <a:srgbClr val="2E7787"/>
                </a:solidFill>
                <a:latin typeface="Arial"/>
                <a:cs typeface="Arial"/>
              </a:rPr>
              <a:t> </a:t>
            </a:r>
            <a:r>
              <a:rPr sz="2950" i="1" dirty="0">
                <a:solidFill>
                  <a:srgbClr val="2E7787"/>
                </a:solidFill>
                <a:latin typeface="Arial"/>
                <a:cs typeface="Arial"/>
              </a:rPr>
              <a:t>λιγότεροι</a:t>
            </a:r>
            <a:r>
              <a:rPr sz="2950" i="1" spc="-5" dirty="0">
                <a:solidFill>
                  <a:srgbClr val="2E7787"/>
                </a:solidFill>
                <a:latin typeface="Arial"/>
                <a:cs typeface="Arial"/>
              </a:rPr>
              <a:t> </a:t>
            </a:r>
            <a:r>
              <a:rPr sz="2950" i="1" dirty="0">
                <a:solidFill>
                  <a:srgbClr val="2E7787"/>
                </a:solidFill>
                <a:latin typeface="Arial"/>
                <a:cs typeface="Arial"/>
              </a:rPr>
              <a:t>από</a:t>
            </a:r>
            <a:r>
              <a:rPr sz="2950" i="1" spc="-10" dirty="0">
                <a:solidFill>
                  <a:srgbClr val="2E7787"/>
                </a:solidFill>
                <a:latin typeface="Arial"/>
                <a:cs typeface="Arial"/>
              </a:rPr>
              <a:t> </a:t>
            </a:r>
            <a:r>
              <a:rPr sz="2950" i="1" dirty="0">
                <a:solidFill>
                  <a:srgbClr val="2E7787"/>
                </a:solidFill>
                <a:latin typeface="Arial"/>
                <a:cs typeface="Arial"/>
              </a:rPr>
              <a:t>20</a:t>
            </a:r>
            <a:r>
              <a:rPr sz="2950" i="1" spc="-10" dirty="0">
                <a:solidFill>
                  <a:srgbClr val="2E7787"/>
                </a:solidFill>
                <a:latin typeface="Arial"/>
                <a:cs typeface="Arial"/>
              </a:rPr>
              <a:t> </a:t>
            </a:r>
            <a:r>
              <a:rPr sz="2950" i="1" dirty="0">
                <a:solidFill>
                  <a:srgbClr val="2E7787"/>
                </a:solidFill>
                <a:latin typeface="Arial"/>
                <a:cs typeface="Arial"/>
              </a:rPr>
              <a:t>εκλογείς,</a:t>
            </a:r>
            <a:r>
              <a:rPr sz="2950" i="1" spc="-5" dirty="0">
                <a:solidFill>
                  <a:srgbClr val="2E7787"/>
                </a:solidFill>
                <a:latin typeface="Arial"/>
                <a:cs typeface="Arial"/>
              </a:rPr>
              <a:t> </a:t>
            </a:r>
            <a:r>
              <a:rPr sz="2950" i="1" dirty="0">
                <a:solidFill>
                  <a:srgbClr val="2E7787"/>
                </a:solidFill>
                <a:latin typeface="Arial"/>
                <a:cs typeface="Arial"/>
              </a:rPr>
              <a:t>ο</a:t>
            </a:r>
            <a:r>
              <a:rPr sz="2950" i="1" spc="35" dirty="0">
                <a:solidFill>
                  <a:srgbClr val="2E7787"/>
                </a:solidFill>
                <a:latin typeface="Arial"/>
                <a:cs typeface="Arial"/>
              </a:rPr>
              <a:t> </a:t>
            </a:r>
            <a:r>
              <a:rPr sz="2950" i="1" dirty="0">
                <a:solidFill>
                  <a:srgbClr val="2E7787"/>
                </a:solidFill>
                <a:latin typeface="Arial"/>
                <a:cs typeface="Arial"/>
              </a:rPr>
              <a:t>Προεδρεύων</a:t>
            </a:r>
            <a:r>
              <a:rPr sz="2950" i="1" spc="-30" dirty="0">
                <a:solidFill>
                  <a:srgbClr val="2E7787"/>
                </a:solidFill>
                <a:latin typeface="Arial"/>
                <a:cs typeface="Arial"/>
              </a:rPr>
              <a:t> </a:t>
            </a:r>
            <a:r>
              <a:rPr sz="2950" i="1" dirty="0">
                <a:solidFill>
                  <a:srgbClr val="2E7787"/>
                </a:solidFill>
                <a:latin typeface="Arial"/>
                <a:cs typeface="Arial"/>
              </a:rPr>
              <a:t>πρέπει </a:t>
            </a:r>
            <a:r>
              <a:rPr sz="2950" i="1" spc="-25" dirty="0">
                <a:solidFill>
                  <a:srgbClr val="2E7787"/>
                </a:solidFill>
                <a:latin typeface="Arial"/>
                <a:cs typeface="Arial"/>
              </a:rPr>
              <a:t>να </a:t>
            </a:r>
            <a:r>
              <a:rPr sz="2950" i="1" dirty="0">
                <a:solidFill>
                  <a:srgbClr val="2E7787"/>
                </a:solidFill>
                <a:latin typeface="Arial"/>
                <a:cs typeface="Arial"/>
              </a:rPr>
              <a:t>ενημερώσει</a:t>
            </a:r>
            <a:r>
              <a:rPr sz="2950" i="1" spc="5" dirty="0">
                <a:solidFill>
                  <a:srgbClr val="2E7787"/>
                </a:solidFill>
                <a:latin typeface="Arial"/>
                <a:cs typeface="Arial"/>
              </a:rPr>
              <a:t> </a:t>
            </a:r>
            <a:r>
              <a:rPr sz="2950" i="1" dirty="0">
                <a:solidFill>
                  <a:srgbClr val="2E7787"/>
                </a:solidFill>
                <a:latin typeface="Arial"/>
                <a:cs typeface="Arial"/>
              </a:rPr>
              <a:t>τον</a:t>
            </a:r>
            <a:r>
              <a:rPr sz="2950" i="1" spc="-10" dirty="0">
                <a:solidFill>
                  <a:srgbClr val="2E7787"/>
                </a:solidFill>
                <a:latin typeface="Arial"/>
                <a:cs typeface="Arial"/>
              </a:rPr>
              <a:t> </a:t>
            </a:r>
            <a:r>
              <a:rPr sz="2950" i="1" dirty="0">
                <a:solidFill>
                  <a:srgbClr val="2E7787"/>
                </a:solidFill>
                <a:latin typeface="Arial"/>
                <a:cs typeface="Arial"/>
              </a:rPr>
              <a:t>Έφορο</a:t>
            </a:r>
            <a:r>
              <a:rPr sz="2950" i="1" spc="-5" dirty="0">
                <a:solidFill>
                  <a:srgbClr val="2E7787"/>
                </a:solidFill>
                <a:latin typeface="Arial"/>
                <a:cs typeface="Arial"/>
              </a:rPr>
              <a:t> </a:t>
            </a:r>
            <a:r>
              <a:rPr sz="2950" i="1" dirty="0">
                <a:solidFill>
                  <a:srgbClr val="2E7787"/>
                </a:solidFill>
                <a:latin typeface="Arial"/>
                <a:cs typeface="Arial"/>
              </a:rPr>
              <a:t>για</a:t>
            </a:r>
            <a:r>
              <a:rPr sz="2950" i="1" spc="-10" dirty="0">
                <a:solidFill>
                  <a:srgbClr val="2E7787"/>
                </a:solidFill>
                <a:latin typeface="Arial"/>
                <a:cs typeface="Arial"/>
              </a:rPr>
              <a:t> </a:t>
            </a:r>
            <a:r>
              <a:rPr sz="2950" i="1" dirty="0">
                <a:solidFill>
                  <a:srgbClr val="2E7787"/>
                </a:solidFill>
                <a:latin typeface="Arial"/>
                <a:cs typeface="Arial"/>
              </a:rPr>
              <a:t>οδηγίες.</a:t>
            </a:r>
            <a:r>
              <a:rPr sz="2950" i="1" spc="-25" dirty="0">
                <a:solidFill>
                  <a:srgbClr val="2E7787"/>
                </a:solidFill>
                <a:latin typeface="Arial"/>
                <a:cs typeface="Arial"/>
              </a:rPr>
              <a:t> </a:t>
            </a:r>
            <a:r>
              <a:rPr sz="2950" i="1" dirty="0">
                <a:solidFill>
                  <a:srgbClr val="2E7787"/>
                </a:solidFill>
                <a:latin typeface="Arial"/>
                <a:cs typeface="Arial"/>
              </a:rPr>
              <a:t>Αυτό</a:t>
            </a:r>
            <a:r>
              <a:rPr sz="2950" i="1" spc="-5" dirty="0">
                <a:solidFill>
                  <a:srgbClr val="2E7787"/>
                </a:solidFill>
                <a:latin typeface="Arial"/>
                <a:cs typeface="Arial"/>
              </a:rPr>
              <a:t> </a:t>
            </a:r>
            <a:r>
              <a:rPr sz="2950" i="1" dirty="0">
                <a:solidFill>
                  <a:srgbClr val="2E7787"/>
                </a:solidFill>
                <a:latin typeface="Arial"/>
                <a:cs typeface="Arial"/>
              </a:rPr>
              <a:t>δεν</a:t>
            </a:r>
            <a:r>
              <a:rPr sz="2950" i="1" spc="-5" dirty="0">
                <a:solidFill>
                  <a:srgbClr val="2E7787"/>
                </a:solidFill>
                <a:latin typeface="Arial"/>
                <a:cs typeface="Arial"/>
              </a:rPr>
              <a:t> </a:t>
            </a:r>
            <a:r>
              <a:rPr sz="2950" i="1" dirty="0">
                <a:solidFill>
                  <a:srgbClr val="2E7787"/>
                </a:solidFill>
                <a:latin typeface="Arial"/>
                <a:cs typeface="Arial"/>
              </a:rPr>
              <a:t>ισχύει</a:t>
            </a:r>
            <a:r>
              <a:rPr sz="2950" i="1" spc="-15" dirty="0">
                <a:solidFill>
                  <a:srgbClr val="2E7787"/>
                </a:solidFill>
                <a:latin typeface="Arial"/>
                <a:cs typeface="Arial"/>
              </a:rPr>
              <a:t> </a:t>
            </a:r>
            <a:r>
              <a:rPr sz="2950" i="1" dirty="0">
                <a:solidFill>
                  <a:srgbClr val="2E7787"/>
                </a:solidFill>
                <a:latin typeface="Arial"/>
                <a:cs typeface="Arial"/>
              </a:rPr>
              <a:t>για</a:t>
            </a:r>
            <a:r>
              <a:rPr sz="2950" i="1" spc="-10" dirty="0">
                <a:solidFill>
                  <a:srgbClr val="2E7787"/>
                </a:solidFill>
                <a:latin typeface="Arial"/>
                <a:cs typeface="Arial"/>
              </a:rPr>
              <a:t> </a:t>
            </a:r>
            <a:r>
              <a:rPr sz="2950" i="1" dirty="0">
                <a:solidFill>
                  <a:srgbClr val="2E7787"/>
                </a:solidFill>
                <a:latin typeface="Arial"/>
                <a:cs typeface="Arial"/>
              </a:rPr>
              <a:t>τα</a:t>
            </a:r>
            <a:r>
              <a:rPr sz="2950" i="1" spc="-15" dirty="0">
                <a:solidFill>
                  <a:srgbClr val="2E7787"/>
                </a:solidFill>
                <a:latin typeface="Arial"/>
                <a:cs typeface="Arial"/>
              </a:rPr>
              <a:t> </a:t>
            </a:r>
            <a:r>
              <a:rPr sz="2950" i="1" dirty="0">
                <a:solidFill>
                  <a:srgbClr val="2E7787"/>
                </a:solidFill>
                <a:latin typeface="Arial"/>
                <a:cs typeface="Arial"/>
              </a:rPr>
              <a:t>εκλογικά</a:t>
            </a:r>
            <a:r>
              <a:rPr sz="2950" i="1" spc="-10" dirty="0">
                <a:solidFill>
                  <a:srgbClr val="2E7787"/>
                </a:solidFill>
                <a:latin typeface="Arial"/>
                <a:cs typeface="Arial"/>
              </a:rPr>
              <a:t> </a:t>
            </a:r>
            <a:r>
              <a:rPr sz="2950" i="1" dirty="0">
                <a:solidFill>
                  <a:srgbClr val="2E7787"/>
                </a:solidFill>
                <a:latin typeface="Arial"/>
                <a:cs typeface="Arial"/>
              </a:rPr>
              <a:t>κέντρα των</a:t>
            </a:r>
            <a:r>
              <a:rPr sz="2950" i="1" spc="-5" dirty="0">
                <a:solidFill>
                  <a:srgbClr val="2E7787"/>
                </a:solidFill>
                <a:latin typeface="Arial"/>
                <a:cs typeface="Arial"/>
              </a:rPr>
              <a:t> </a:t>
            </a:r>
            <a:r>
              <a:rPr sz="2950" i="1" dirty="0">
                <a:solidFill>
                  <a:srgbClr val="2E7787"/>
                </a:solidFill>
                <a:latin typeface="Arial"/>
                <a:cs typeface="Arial"/>
              </a:rPr>
              <a:t>οποίων</a:t>
            </a:r>
            <a:r>
              <a:rPr sz="2950" i="1" spc="-10" dirty="0">
                <a:solidFill>
                  <a:srgbClr val="2E7787"/>
                </a:solidFill>
                <a:latin typeface="Arial"/>
                <a:cs typeface="Arial"/>
              </a:rPr>
              <a:t> </a:t>
            </a:r>
            <a:r>
              <a:rPr sz="2950" i="1" dirty="0">
                <a:solidFill>
                  <a:srgbClr val="2E7787"/>
                </a:solidFill>
                <a:latin typeface="Arial"/>
                <a:cs typeface="Arial"/>
              </a:rPr>
              <a:t>οι</a:t>
            </a:r>
            <a:r>
              <a:rPr sz="2950" i="1" spc="-5" dirty="0">
                <a:solidFill>
                  <a:srgbClr val="2E7787"/>
                </a:solidFill>
                <a:latin typeface="Arial"/>
                <a:cs typeface="Arial"/>
              </a:rPr>
              <a:t> </a:t>
            </a:r>
            <a:r>
              <a:rPr sz="2950" i="1" dirty="0">
                <a:solidFill>
                  <a:srgbClr val="2E7787"/>
                </a:solidFill>
                <a:latin typeface="Arial"/>
                <a:cs typeface="Arial"/>
              </a:rPr>
              <a:t>κάλπες</a:t>
            </a:r>
            <a:r>
              <a:rPr sz="2950" i="1" spc="-10" dirty="0">
                <a:solidFill>
                  <a:srgbClr val="2E7787"/>
                </a:solidFill>
                <a:latin typeface="Arial"/>
                <a:cs typeface="Arial"/>
              </a:rPr>
              <a:t> </a:t>
            </a:r>
            <a:r>
              <a:rPr sz="2950" i="1" dirty="0">
                <a:solidFill>
                  <a:srgbClr val="2E7787"/>
                </a:solidFill>
                <a:latin typeface="Arial"/>
                <a:cs typeface="Arial"/>
              </a:rPr>
              <a:t>δεν</a:t>
            </a:r>
            <a:r>
              <a:rPr sz="2950" i="1" spc="-5" dirty="0">
                <a:solidFill>
                  <a:srgbClr val="2E7787"/>
                </a:solidFill>
                <a:latin typeface="Arial"/>
                <a:cs typeface="Arial"/>
              </a:rPr>
              <a:t> </a:t>
            </a:r>
            <a:r>
              <a:rPr sz="2950" i="1" spc="-25" dirty="0">
                <a:solidFill>
                  <a:srgbClr val="2E7787"/>
                </a:solidFill>
                <a:latin typeface="Arial"/>
                <a:cs typeface="Arial"/>
              </a:rPr>
              <a:t>θα</a:t>
            </a:r>
            <a:endParaRPr sz="2950">
              <a:latin typeface="Arial"/>
              <a:cs typeface="Arial"/>
            </a:endParaRPr>
          </a:p>
          <a:p>
            <a:pPr marL="12700">
              <a:lnSpc>
                <a:spcPct val="100000"/>
              </a:lnSpc>
              <a:spcBef>
                <a:spcPts val="735"/>
              </a:spcBef>
            </a:pPr>
            <a:r>
              <a:rPr sz="2950" i="1" dirty="0">
                <a:solidFill>
                  <a:srgbClr val="2E7787"/>
                </a:solidFill>
                <a:latin typeface="Arial"/>
                <a:cs typeface="Arial"/>
              </a:rPr>
              <a:t>ανοιχθούν,</a:t>
            </a:r>
            <a:r>
              <a:rPr sz="2950" i="1" spc="-40" dirty="0">
                <a:solidFill>
                  <a:srgbClr val="2E7787"/>
                </a:solidFill>
                <a:latin typeface="Arial"/>
                <a:cs typeface="Arial"/>
              </a:rPr>
              <a:t> </a:t>
            </a:r>
            <a:r>
              <a:rPr sz="2950" i="1" dirty="0">
                <a:solidFill>
                  <a:srgbClr val="2E7787"/>
                </a:solidFill>
                <a:latin typeface="Arial"/>
                <a:cs typeface="Arial"/>
              </a:rPr>
              <a:t>αλλά</a:t>
            </a:r>
            <a:r>
              <a:rPr sz="2950" i="1" spc="-15" dirty="0">
                <a:solidFill>
                  <a:srgbClr val="2E7787"/>
                </a:solidFill>
                <a:latin typeface="Arial"/>
                <a:cs typeface="Arial"/>
              </a:rPr>
              <a:t> </a:t>
            </a:r>
            <a:r>
              <a:rPr sz="2950" i="1" dirty="0">
                <a:solidFill>
                  <a:srgbClr val="2E7787"/>
                </a:solidFill>
                <a:latin typeface="Arial"/>
                <a:cs typeface="Arial"/>
              </a:rPr>
              <a:t>θα</a:t>
            </a:r>
            <a:r>
              <a:rPr sz="2950" i="1" spc="-15" dirty="0">
                <a:solidFill>
                  <a:srgbClr val="2E7787"/>
                </a:solidFill>
                <a:latin typeface="Arial"/>
                <a:cs typeface="Arial"/>
              </a:rPr>
              <a:t> </a:t>
            </a:r>
            <a:r>
              <a:rPr sz="2950" i="1" dirty="0">
                <a:solidFill>
                  <a:srgbClr val="2E7787"/>
                </a:solidFill>
                <a:latin typeface="Arial"/>
                <a:cs typeface="Arial"/>
              </a:rPr>
              <a:t>μεταφερθούν</a:t>
            </a:r>
            <a:r>
              <a:rPr sz="2950" i="1" spc="-5" dirty="0">
                <a:solidFill>
                  <a:srgbClr val="2E7787"/>
                </a:solidFill>
                <a:latin typeface="Arial"/>
                <a:cs typeface="Arial"/>
              </a:rPr>
              <a:t> </a:t>
            </a:r>
            <a:r>
              <a:rPr sz="2950" i="1" dirty="0">
                <a:solidFill>
                  <a:srgbClr val="2E7787"/>
                </a:solidFill>
                <a:latin typeface="Arial"/>
                <a:cs typeface="Arial"/>
              </a:rPr>
              <a:t>στο</a:t>
            </a:r>
            <a:r>
              <a:rPr sz="2950" i="1" spc="-10" dirty="0">
                <a:solidFill>
                  <a:srgbClr val="2E7787"/>
                </a:solidFill>
                <a:latin typeface="Arial"/>
                <a:cs typeface="Arial"/>
              </a:rPr>
              <a:t> </a:t>
            </a:r>
            <a:r>
              <a:rPr sz="2950" i="1" dirty="0">
                <a:solidFill>
                  <a:srgbClr val="2E7787"/>
                </a:solidFill>
                <a:latin typeface="Arial"/>
                <a:cs typeface="Arial"/>
              </a:rPr>
              <a:t>Ενιαίο</a:t>
            </a:r>
            <a:r>
              <a:rPr sz="2950" i="1" spc="-25" dirty="0">
                <a:solidFill>
                  <a:srgbClr val="2E7787"/>
                </a:solidFill>
                <a:latin typeface="Arial"/>
                <a:cs typeface="Arial"/>
              </a:rPr>
              <a:t> </a:t>
            </a:r>
            <a:r>
              <a:rPr sz="2950" i="1" dirty="0">
                <a:solidFill>
                  <a:srgbClr val="2E7787"/>
                </a:solidFill>
                <a:latin typeface="Arial"/>
                <a:cs typeface="Arial"/>
              </a:rPr>
              <a:t>Κέντρο</a:t>
            </a:r>
            <a:r>
              <a:rPr sz="2950" i="1" spc="-10" dirty="0">
                <a:solidFill>
                  <a:srgbClr val="2E7787"/>
                </a:solidFill>
                <a:latin typeface="Arial"/>
                <a:cs typeface="Arial"/>
              </a:rPr>
              <a:t> </a:t>
            </a:r>
            <a:r>
              <a:rPr sz="2950" i="1" dirty="0">
                <a:solidFill>
                  <a:srgbClr val="2E7787"/>
                </a:solidFill>
                <a:latin typeface="Arial"/>
                <a:cs typeface="Arial"/>
              </a:rPr>
              <a:t>Διαλογής</a:t>
            </a:r>
            <a:r>
              <a:rPr sz="2950" i="1" spc="-30" dirty="0">
                <a:solidFill>
                  <a:srgbClr val="2E7787"/>
                </a:solidFill>
                <a:latin typeface="Arial"/>
                <a:cs typeface="Arial"/>
              </a:rPr>
              <a:t> </a:t>
            </a:r>
            <a:r>
              <a:rPr sz="2950" i="1" dirty="0">
                <a:solidFill>
                  <a:srgbClr val="2E7787"/>
                </a:solidFill>
                <a:latin typeface="Arial"/>
                <a:cs typeface="Arial"/>
              </a:rPr>
              <a:t>που</a:t>
            </a:r>
            <a:r>
              <a:rPr sz="2950" i="1" spc="-10" dirty="0">
                <a:solidFill>
                  <a:srgbClr val="2E7787"/>
                </a:solidFill>
                <a:latin typeface="Arial"/>
                <a:cs typeface="Arial"/>
              </a:rPr>
              <a:t> </a:t>
            </a:r>
            <a:r>
              <a:rPr sz="2950" i="1" dirty="0">
                <a:solidFill>
                  <a:srgbClr val="2E7787"/>
                </a:solidFill>
                <a:latin typeface="Arial"/>
                <a:cs typeface="Arial"/>
              </a:rPr>
              <a:t>θα</a:t>
            </a:r>
            <a:r>
              <a:rPr sz="2950" i="1" spc="-15" dirty="0">
                <a:solidFill>
                  <a:srgbClr val="2E7787"/>
                </a:solidFill>
                <a:latin typeface="Arial"/>
                <a:cs typeface="Arial"/>
              </a:rPr>
              <a:t> </a:t>
            </a:r>
            <a:r>
              <a:rPr sz="2950" i="1" dirty="0">
                <a:solidFill>
                  <a:srgbClr val="2E7787"/>
                </a:solidFill>
                <a:latin typeface="Arial"/>
                <a:cs typeface="Arial"/>
              </a:rPr>
              <a:t>εδρεύει</a:t>
            </a:r>
            <a:r>
              <a:rPr sz="2950" i="1" spc="-10" dirty="0">
                <a:solidFill>
                  <a:srgbClr val="2E7787"/>
                </a:solidFill>
                <a:latin typeface="Arial"/>
                <a:cs typeface="Arial"/>
              </a:rPr>
              <a:t> </a:t>
            </a:r>
            <a:r>
              <a:rPr sz="2950" i="1" dirty="0">
                <a:solidFill>
                  <a:srgbClr val="2E7787"/>
                </a:solidFill>
                <a:latin typeface="Arial"/>
                <a:cs typeface="Arial"/>
              </a:rPr>
              <a:t>στο</a:t>
            </a:r>
            <a:r>
              <a:rPr sz="2950" i="1" spc="-5" dirty="0">
                <a:solidFill>
                  <a:srgbClr val="2E7787"/>
                </a:solidFill>
                <a:latin typeface="Arial"/>
                <a:cs typeface="Arial"/>
              </a:rPr>
              <a:t> </a:t>
            </a:r>
            <a:r>
              <a:rPr sz="2950" i="1" dirty="0">
                <a:solidFill>
                  <a:srgbClr val="2E7787"/>
                </a:solidFill>
                <a:latin typeface="Arial"/>
                <a:cs typeface="Arial"/>
              </a:rPr>
              <a:t>Υπουργείο</a:t>
            </a:r>
            <a:r>
              <a:rPr sz="2950" i="1" spc="-20" dirty="0">
                <a:solidFill>
                  <a:srgbClr val="2E7787"/>
                </a:solidFill>
                <a:latin typeface="Arial"/>
                <a:cs typeface="Arial"/>
              </a:rPr>
              <a:t> </a:t>
            </a:r>
            <a:r>
              <a:rPr sz="2950" i="1" spc="-10" dirty="0">
                <a:solidFill>
                  <a:srgbClr val="2E7787"/>
                </a:solidFill>
                <a:latin typeface="Arial"/>
                <a:cs typeface="Arial"/>
              </a:rPr>
              <a:t>Οικονομικών</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Ενημέρωση</a:t>
            </a:r>
            <a:r>
              <a:rPr spc="290" dirty="0"/>
              <a:t> </a:t>
            </a:r>
            <a:r>
              <a:rPr spc="65" dirty="0"/>
              <a:t>για</a:t>
            </a:r>
            <a:r>
              <a:rPr spc="280" dirty="0"/>
              <a:t> </a:t>
            </a:r>
            <a:r>
              <a:rPr dirty="0"/>
              <a:t>τον</a:t>
            </a:r>
            <a:r>
              <a:rPr spc="275" dirty="0"/>
              <a:t> </a:t>
            </a:r>
            <a:r>
              <a:rPr spc="85" dirty="0"/>
              <a:t>αριθμό</a:t>
            </a:r>
            <a:r>
              <a:rPr spc="365" dirty="0"/>
              <a:t> </a:t>
            </a:r>
            <a:r>
              <a:rPr spc="65" dirty="0"/>
              <a:t>ψηφισάντων</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2923021"/>
            <a:ext cx="17593945" cy="4555490"/>
          </a:xfrm>
          <a:prstGeom prst="rect">
            <a:avLst/>
          </a:prstGeom>
        </p:spPr>
        <p:txBody>
          <a:bodyPr vert="horz" wrap="square" lIns="0" tIns="12700" rIns="0" bIns="0" rtlCol="0">
            <a:spAutoFit/>
          </a:bodyPr>
          <a:lstStyle/>
          <a:p>
            <a:pPr marR="244475" algn="ctr">
              <a:lnSpc>
                <a:spcPct val="100000"/>
              </a:lnSpc>
              <a:spcBef>
                <a:spcPts val="100"/>
              </a:spcBef>
            </a:pPr>
            <a:r>
              <a:rPr sz="4450" b="1" dirty="0">
                <a:solidFill>
                  <a:srgbClr val="E28B18"/>
                </a:solidFill>
                <a:latin typeface="Carlito"/>
                <a:cs typeface="Carlito"/>
              </a:rPr>
              <a:t>12:00</a:t>
            </a:r>
            <a:r>
              <a:rPr sz="4450" b="1" spc="-15" dirty="0">
                <a:solidFill>
                  <a:srgbClr val="E28B18"/>
                </a:solidFill>
                <a:latin typeface="Carlito"/>
                <a:cs typeface="Carlito"/>
              </a:rPr>
              <a:t> </a:t>
            </a:r>
            <a:r>
              <a:rPr sz="4450" b="1" dirty="0">
                <a:solidFill>
                  <a:srgbClr val="E28B18"/>
                </a:solidFill>
                <a:latin typeface="Carlito"/>
                <a:cs typeface="Carlito"/>
              </a:rPr>
              <a:t>μ.</a:t>
            </a:r>
            <a:r>
              <a:rPr sz="4450" b="1" spc="-10" dirty="0">
                <a:solidFill>
                  <a:srgbClr val="E28B18"/>
                </a:solidFill>
                <a:latin typeface="Carlito"/>
                <a:cs typeface="Carlito"/>
              </a:rPr>
              <a:t> </a:t>
            </a:r>
            <a:r>
              <a:rPr sz="4450" b="1" dirty="0">
                <a:solidFill>
                  <a:srgbClr val="E28B18"/>
                </a:solidFill>
                <a:latin typeface="Carlito"/>
                <a:cs typeface="Carlito"/>
              </a:rPr>
              <a:t>–</a:t>
            </a:r>
            <a:r>
              <a:rPr sz="4450" b="1" spc="-10" dirty="0">
                <a:solidFill>
                  <a:srgbClr val="E28B18"/>
                </a:solidFill>
                <a:latin typeface="Carlito"/>
                <a:cs typeface="Carlito"/>
              </a:rPr>
              <a:t> </a:t>
            </a:r>
            <a:r>
              <a:rPr sz="4450" b="1" dirty="0">
                <a:solidFill>
                  <a:srgbClr val="E28B18"/>
                </a:solidFill>
                <a:latin typeface="Carlito"/>
                <a:cs typeface="Carlito"/>
              </a:rPr>
              <a:t>01:00</a:t>
            </a:r>
            <a:r>
              <a:rPr sz="4450" b="1" spc="-10" dirty="0">
                <a:solidFill>
                  <a:srgbClr val="E28B18"/>
                </a:solidFill>
                <a:latin typeface="Carlito"/>
                <a:cs typeface="Carlito"/>
              </a:rPr>
              <a:t> </a:t>
            </a:r>
            <a:r>
              <a:rPr sz="4450" b="1" spc="-20" dirty="0">
                <a:solidFill>
                  <a:srgbClr val="E28B18"/>
                </a:solidFill>
                <a:latin typeface="Carlito"/>
                <a:cs typeface="Carlito"/>
              </a:rPr>
              <a:t>μ.μ.</a:t>
            </a:r>
            <a:endParaRPr sz="4450">
              <a:latin typeface="Carlito"/>
              <a:cs typeface="Carlito"/>
            </a:endParaRPr>
          </a:p>
          <a:p>
            <a:pPr marL="483234" marR="5080" indent="-471170">
              <a:lnSpc>
                <a:spcPct val="120800"/>
              </a:lnSpc>
              <a:spcBef>
                <a:spcPts val="4375"/>
              </a:spcBef>
              <a:buSzPct val="120338"/>
              <a:buChar char="•"/>
              <a:tabLst>
                <a:tab pos="483234" algn="l"/>
              </a:tabLst>
            </a:pPr>
            <a:r>
              <a:rPr sz="2950" dirty="0">
                <a:solidFill>
                  <a:srgbClr val="2E7787"/>
                </a:solidFill>
                <a:latin typeface="Arial"/>
                <a:cs typeface="Arial"/>
              </a:rPr>
              <a:t>Ο/η</a:t>
            </a:r>
            <a:r>
              <a:rPr sz="2950" spc="-10" dirty="0">
                <a:solidFill>
                  <a:srgbClr val="2E7787"/>
                </a:solidFill>
                <a:latin typeface="Arial"/>
                <a:cs typeface="Arial"/>
              </a:rPr>
              <a:t> </a:t>
            </a:r>
            <a:r>
              <a:rPr sz="2950" dirty="0">
                <a:solidFill>
                  <a:srgbClr val="2E7787"/>
                </a:solidFill>
                <a:latin typeface="Arial"/>
                <a:cs typeface="Arial"/>
              </a:rPr>
              <a:t>Προεδρεύων</a:t>
            </a:r>
            <a:r>
              <a:rPr sz="2950" spc="-30" dirty="0">
                <a:solidFill>
                  <a:srgbClr val="2E7787"/>
                </a:solidFill>
                <a:latin typeface="Arial"/>
                <a:cs typeface="Arial"/>
              </a:rPr>
              <a:t> </a:t>
            </a:r>
            <a:r>
              <a:rPr sz="2950" dirty="0">
                <a:solidFill>
                  <a:srgbClr val="2E7787"/>
                </a:solidFill>
                <a:latin typeface="Arial"/>
                <a:cs typeface="Arial"/>
              </a:rPr>
              <a:t>παραμένει</a:t>
            </a:r>
            <a:r>
              <a:rPr sz="2950" spc="-5" dirty="0">
                <a:solidFill>
                  <a:srgbClr val="2E7787"/>
                </a:solidFill>
                <a:latin typeface="Arial"/>
                <a:cs typeface="Arial"/>
              </a:rPr>
              <a:t> </a:t>
            </a:r>
            <a:r>
              <a:rPr sz="2950" dirty="0">
                <a:solidFill>
                  <a:srgbClr val="2E7787"/>
                </a:solidFill>
                <a:latin typeface="Arial"/>
                <a:cs typeface="Arial"/>
              </a:rPr>
              <a:t>στο</a:t>
            </a:r>
            <a:r>
              <a:rPr sz="2950" spc="-5" dirty="0">
                <a:solidFill>
                  <a:srgbClr val="2E7787"/>
                </a:solidFill>
                <a:latin typeface="Arial"/>
                <a:cs typeface="Arial"/>
              </a:rPr>
              <a:t> </a:t>
            </a:r>
            <a:r>
              <a:rPr sz="2950" dirty="0">
                <a:solidFill>
                  <a:srgbClr val="2E7787"/>
                </a:solidFill>
                <a:latin typeface="Arial"/>
                <a:cs typeface="Arial"/>
              </a:rPr>
              <a:t>εκλογικό</a:t>
            </a:r>
            <a:r>
              <a:rPr sz="2950" spc="-25" dirty="0">
                <a:solidFill>
                  <a:srgbClr val="2E7787"/>
                </a:solidFill>
                <a:latin typeface="Arial"/>
                <a:cs typeface="Arial"/>
              </a:rPr>
              <a:t> </a:t>
            </a:r>
            <a:r>
              <a:rPr sz="2950" dirty="0">
                <a:solidFill>
                  <a:srgbClr val="2E7787"/>
                </a:solidFill>
                <a:latin typeface="Arial"/>
                <a:cs typeface="Arial"/>
              </a:rPr>
              <a:t>κέντρο</a:t>
            </a:r>
            <a:r>
              <a:rPr sz="2950" spc="-25" dirty="0">
                <a:solidFill>
                  <a:srgbClr val="2E7787"/>
                </a:solidFill>
                <a:latin typeface="Arial"/>
                <a:cs typeface="Arial"/>
              </a:rPr>
              <a:t> </a:t>
            </a:r>
            <a:r>
              <a:rPr sz="2950" dirty="0">
                <a:solidFill>
                  <a:srgbClr val="2E7787"/>
                </a:solidFill>
                <a:latin typeface="Arial"/>
                <a:cs typeface="Arial"/>
              </a:rPr>
              <a:t>με</a:t>
            </a:r>
            <a:r>
              <a:rPr sz="2950" spc="-20" dirty="0">
                <a:solidFill>
                  <a:srgbClr val="2E7787"/>
                </a:solidFill>
                <a:latin typeface="Arial"/>
                <a:cs typeface="Arial"/>
              </a:rPr>
              <a:t> </a:t>
            </a:r>
            <a:r>
              <a:rPr sz="2950" dirty="0">
                <a:solidFill>
                  <a:srgbClr val="2E7787"/>
                </a:solidFill>
                <a:latin typeface="Arial"/>
                <a:cs typeface="Arial"/>
              </a:rPr>
              <a:t>έναν/μια τουλάχιστον</a:t>
            </a:r>
            <a:r>
              <a:rPr sz="2950" spc="-5" dirty="0">
                <a:solidFill>
                  <a:srgbClr val="2E7787"/>
                </a:solidFill>
                <a:latin typeface="Arial"/>
                <a:cs typeface="Arial"/>
              </a:rPr>
              <a:t> </a:t>
            </a:r>
            <a:r>
              <a:rPr sz="2950" dirty="0">
                <a:solidFill>
                  <a:srgbClr val="2E7787"/>
                </a:solidFill>
                <a:latin typeface="Arial"/>
                <a:cs typeface="Arial"/>
              </a:rPr>
              <a:t>βοηθό</a:t>
            </a:r>
            <a:r>
              <a:rPr sz="2950" spc="-20" dirty="0">
                <a:solidFill>
                  <a:srgbClr val="2E7787"/>
                </a:solidFill>
                <a:latin typeface="Arial"/>
                <a:cs typeface="Arial"/>
              </a:rPr>
              <a:t> </a:t>
            </a:r>
            <a:r>
              <a:rPr sz="2950" dirty="0">
                <a:solidFill>
                  <a:srgbClr val="2E7787"/>
                </a:solidFill>
                <a:latin typeface="Arial"/>
                <a:cs typeface="Arial"/>
              </a:rPr>
              <a:t>υπάλληλο</a:t>
            </a:r>
            <a:r>
              <a:rPr sz="2950" spc="-10" dirty="0">
                <a:solidFill>
                  <a:srgbClr val="2E7787"/>
                </a:solidFill>
                <a:latin typeface="Arial"/>
                <a:cs typeface="Arial"/>
              </a:rPr>
              <a:t> </a:t>
            </a:r>
            <a:r>
              <a:rPr sz="2950" dirty="0">
                <a:solidFill>
                  <a:srgbClr val="2E7787"/>
                </a:solidFill>
                <a:latin typeface="Arial"/>
                <a:cs typeface="Arial"/>
              </a:rPr>
              <a:t>και </a:t>
            </a:r>
            <a:r>
              <a:rPr sz="2950" spc="-10" dirty="0">
                <a:solidFill>
                  <a:srgbClr val="2E7787"/>
                </a:solidFill>
                <a:latin typeface="Arial"/>
                <a:cs typeface="Arial"/>
              </a:rPr>
              <a:t>τον/την Αστυνομικό</a:t>
            </a:r>
            <a:endParaRPr sz="2950">
              <a:latin typeface="Arial"/>
              <a:cs typeface="Arial"/>
            </a:endParaRPr>
          </a:p>
          <a:p>
            <a:pPr marL="483234" indent="-470534">
              <a:lnSpc>
                <a:spcPct val="100000"/>
              </a:lnSpc>
              <a:spcBef>
                <a:spcPts val="2215"/>
              </a:spcBef>
              <a:buSzPct val="120338"/>
              <a:buChar char="•"/>
              <a:tabLst>
                <a:tab pos="483234" algn="l"/>
              </a:tabLst>
            </a:pPr>
            <a:r>
              <a:rPr sz="2950" dirty="0">
                <a:solidFill>
                  <a:srgbClr val="2E7787"/>
                </a:solidFill>
                <a:latin typeface="Arial"/>
                <a:cs typeface="Arial"/>
              </a:rPr>
              <a:t>Οι</a:t>
            </a:r>
            <a:r>
              <a:rPr sz="2950" spc="-15" dirty="0">
                <a:solidFill>
                  <a:srgbClr val="2E7787"/>
                </a:solidFill>
                <a:latin typeface="Arial"/>
                <a:cs typeface="Arial"/>
              </a:rPr>
              <a:t> </a:t>
            </a:r>
            <a:r>
              <a:rPr sz="2950" dirty="0">
                <a:solidFill>
                  <a:srgbClr val="2E7787"/>
                </a:solidFill>
                <a:latin typeface="Arial"/>
                <a:cs typeface="Arial"/>
              </a:rPr>
              <a:t>αντιπρόσωποι</a:t>
            </a:r>
            <a:r>
              <a:rPr sz="2950" spc="5" dirty="0">
                <a:solidFill>
                  <a:srgbClr val="2E7787"/>
                </a:solidFill>
                <a:latin typeface="Arial"/>
                <a:cs typeface="Arial"/>
              </a:rPr>
              <a:t> </a:t>
            </a:r>
            <a:r>
              <a:rPr sz="2950" dirty="0">
                <a:solidFill>
                  <a:srgbClr val="2E7787"/>
                </a:solidFill>
                <a:latin typeface="Arial"/>
                <a:cs typeface="Arial"/>
              </a:rPr>
              <a:t>των</a:t>
            </a:r>
            <a:r>
              <a:rPr sz="2950" spc="-5" dirty="0">
                <a:solidFill>
                  <a:srgbClr val="2E7787"/>
                </a:solidFill>
                <a:latin typeface="Arial"/>
                <a:cs typeface="Arial"/>
              </a:rPr>
              <a:t> </a:t>
            </a:r>
            <a:r>
              <a:rPr sz="2950" dirty="0">
                <a:solidFill>
                  <a:srgbClr val="2E7787"/>
                </a:solidFill>
                <a:latin typeface="Arial"/>
                <a:cs typeface="Arial"/>
              </a:rPr>
              <a:t>υποψηφίων</a:t>
            </a:r>
            <a:r>
              <a:rPr sz="2950" spc="-5" dirty="0">
                <a:solidFill>
                  <a:srgbClr val="2E7787"/>
                </a:solidFill>
                <a:latin typeface="Arial"/>
                <a:cs typeface="Arial"/>
              </a:rPr>
              <a:t> </a:t>
            </a:r>
            <a:r>
              <a:rPr sz="2950" dirty="0">
                <a:solidFill>
                  <a:srgbClr val="2E7787"/>
                </a:solidFill>
                <a:latin typeface="Arial"/>
                <a:cs typeface="Arial"/>
              </a:rPr>
              <a:t>μπορούν</a:t>
            </a:r>
            <a:r>
              <a:rPr sz="2950" spc="-5"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παραμείνουν,</a:t>
            </a:r>
            <a:r>
              <a:rPr sz="2950" spc="10" dirty="0">
                <a:solidFill>
                  <a:srgbClr val="2E7787"/>
                </a:solidFill>
                <a:latin typeface="Arial"/>
                <a:cs typeface="Arial"/>
              </a:rPr>
              <a:t> </a:t>
            </a:r>
            <a:r>
              <a:rPr sz="2950" dirty="0">
                <a:solidFill>
                  <a:srgbClr val="2E7787"/>
                </a:solidFill>
                <a:latin typeface="Arial"/>
                <a:cs typeface="Arial"/>
              </a:rPr>
              <a:t>αν</a:t>
            </a:r>
            <a:r>
              <a:rPr sz="2950" spc="-10" dirty="0">
                <a:solidFill>
                  <a:srgbClr val="2E7787"/>
                </a:solidFill>
                <a:latin typeface="Arial"/>
                <a:cs typeface="Arial"/>
              </a:rPr>
              <a:t> </a:t>
            </a:r>
            <a:r>
              <a:rPr sz="2950" dirty="0">
                <a:solidFill>
                  <a:srgbClr val="2E7787"/>
                </a:solidFill>
                <a:latin typeface="Arial"/>
                <a:cs typeface="Arial"/>
              </a:rPr>
              <a:t>το </a:t>
            </a:r>
            <a:r>
              <a:rPr sz="2950" spc="-10" dirty="0">
                <a:solidFill>
                  <a:srgbClr val="2E7787"/>
                </a:solidFill>
                <a:latin typeface="Arial"/>
                <a:cs typeface="Arial"/>
              </a:rPr>
              <a:t>επιθυμούν</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Τοποθετείται</a:t>
            </a:r>
            <a:r>
              <a:rPr sz="2950" spc="-40" dirty="0">
                <a:solidFill>
                  <a:srgbClr val="2E7787"/>
                </a:solidFill>
                <a:latin typeface="Arial"/>
                <a:cs typeface="Arial"/>
              </a:rPr>
              <a:t> </a:t>
            </a:r>
            <a:r>
              <a:rPr sz="2950" dirty="0">
                <a:solidFill>
                  <a:srgbClr val="2E7787"/>
                </a:solidFill>
                <a:latin typeface="Arial"/>
                <a:cs typeface="Arial"/>
              </a:rPr>
              <a:t>το</a:t>
            </a:r>
            <a:r>
              <a:rPr sz="2950" spc="-15" dirty="0">
                <a:solidFill>
                  <a:srgbClr val="2E7787"/>
                </a:solidFill>
                <a:latin typeface="Arial"/>
                <a:cs typeface="Arial"/>
              </a:rPr>
              <a:t> </a:t>
            </a:r>
            <a:r>
              <a:rPr sz="2950" dirty="0">
                <a:solidFill>
                  <a:srgbClr val="2E7787"/>
                </a:solidFill>
                <a:latin typeface="Arial"/>
                <a:cs typeface="Arial"/>
              </a:rPr>
              <a:t>πράσινο</a:t>
            </a:r>
            <a:r>
              <a:rPr sz="2950" spc="-5" dirty="0">
                <a:solidFill>
                  <a:srgbClr val="2E7787"/>
                </a:solidFill>
                <a:latin typeface="Arial"/>
                <a:cs typeface="Arial"/>
              </a:rPr>
              <a:t> </a:t>
            </a:r>
            <a:r>
              <a:rPr sz="2950" dirty="0">
                <a:solidFill>
                  <a:srgbClr val="2E7787"/>
                </a:solidFill>
                <a:latin typeface="Arial"/>
                <a:cs typeface="Arial"/>
              </a:rPr>
              <a:t>αυτοκόλλητο</a:t>
            </a:r>
            <a:r>
              <a:rPr sz="2950" spc="-15" dirty="0">
                <a:solidFill>
                  <a:srgbClr val="2E7787"/>
                </a:solidFill>
                <a:latin typeface="Arial"/>
                <a:cs typeface="Arial"/>
              </a:rPr>
              <a:t> </a:t>
            </a:r>
            <a:r>
              <a:rPr sz="2950" dirty="0">
                <a:solidFill>
                  <a:srgbClr val="2E7787"/>
                </a:solidFill>
                <a:latin typeface="Arial"/>
                <a:cs typeface="Arial"/>
              </a:rPr>
              <a:t>για</a:t>
            </a:r>
            <a:r>
              <a:rPr sz="2950" spc="-15" dirty="0">
                <a:solidFill>
                  <a:srgbClr val="2E7787"/>
                </a:solidFill>
                <a:latin typeface="Arial"/>
                <a:cs typeface="Arial"/>
              </a:rPr>
              <a:t> </a:t>
            </a:r>
            <a:r>
              <a:rPr sz="2950" dirty="0">
                <a:solidFill>
                  <a:srgbClr val="2E7787"/>
                </a:solidFill>
                <a:latin typeface="Arial"/>
                <a:cs typeface="Arial"/>
              </a:rPr>
              <a:t>προστασία</a:t>
            </a:r>
            <a:r>
              <a:rPr sz="2950" spc="5" dirty="0">
                <a:solidFill>
                  <a:srgbClr val="2E7787"/>
                </a:solidFill>
                <a:latin typeface="Arial"/>
                <a:cs typeface="Arial"/>
              </a:rPr>
              <a:t> </a:t>
            </a:r>
            <a:r>
              <a:rPr sz="2950" dirty="0">
                <a:solidFill>
                  <a:srgbClr val="2E7787"/>
                </a:solidFill>
                <a:latin typeface="Arial"/>
                <a:cs typeface="Arial"/>
              </a:rPr>
              <a:t>της</a:t>
            </a:r>
            <a:r>
              <a:rPr sz="2950" spc="-25" dirty="0">
                <a:solidFill>
                  <a:srgbClr val="2E7787"/>
                </a:solidFill>
                <a:latin typeface="Arial"/>
                <a:cs typeface="Arial"/>
              </a:rPr>
              <a:t> </a:t>
            </a:r>
            <a:r>
              <a:rPr sz="2950" spc="-10" dirty="0">
                <a:solidFill>
                  <a:srgbClr val="2E7787"/>
                </a:solidFill>
                <a:latin typeface="Arial"/>
                <a:cs typeface="Arial"/>
              </a:rPr>
              <a:t>κάλπης</a:t>
            </a:r>
            <a:endParaRPr sz="2950">
              <a:latin typeface="Arial"/>
              <a:cs typeface="Arial"/>
            </a:endParaRPr>
          </a:p>
          <a:p>
            <a:pPr marL="483234" indent="-470534">
              <a:lnSpc>
                <a:spcPct val="100000"/>
              </a:lnSpc>
              <a:spcBef>
                <a:spcPts val="2220"/>
              </a:spcBef>
              <a:buSzPct val="120338"/>
              <a:buChar char="•"/>
              <a:tabLst>
                <a:tab pos="483234" algn="l"/>
              </a:tabLst>
            </a:pPr>
            <a:r>
              <a:rPr sz="2950" dirty="0">
                <a:solidFill>
                  <a:srgbClr val="2E7787"/>
                </a:solidFill>
                <a:latin typeface="Arial"/>
                <a:cs typeface="Arial"/>
              </a:rPr>
              <a:t>Απαγορεύεται</a:t>
            </a:r>
            <a:r>
              <a:rPr sz="2950" spc="-15" dirty="0">
                <a:solidFill>
                  <a:srgbClr val="2E7787"/>
                </a:solidFill>
                <a:latin typeface="Arial"/>
                <a:cs typeface="Arial"/>
              </a:rPr>
              <a:t> </a:t>
            </a:r>
            <a:r>
              <a:rPr sz="2950" dirty="0">
                <a:solidFill>
                  <a:srgbClr val="2E7787"/>
                </a:solidFill>
                <a:latin typeface="Arial"/>
                <a:cs typeface="Arial"/>
              </a:rPr>
              <a:t>η</a:t>
            </a:r>
            <a:r>
              <a:rPr sz="2950" spc="-15" dirty="0">
                <a:solidFill>
                  <a:srgbClr val="2E7787"/>
                </a:solidFill>
                <a:latin typeface="Arial"/>
                <a:cs typeface="Arial"/>
              </a:rPr>
              <a:t> </a:t>
            </a:r>
            <a:r>
              <a:rPr sz="2950" dirty="0">
                <a:solidFill>
                  <a:srgbClr val="2E7787"/>
                </a:solidFill>
                <a:latin typeface="Arial"/>
                <a:cs typeface="Arial"/>
              </a:rPr>
              <a:t>κατανάλωση</a:t>
            </a:r>
            <a:r>
              <a:rPr sz="2950" spc="-5" dirty="0">
                <a:solidFill>
                  <a:srgbClr val="2E7787"/>
                </a:solidFill>
                <a:latin typeface="Arial"/>
                <a:cs typeface="Arial"/>
              </a:rPr>
              <a:t> </a:t>
            </a:r>
            <a:r>
              <a:rPr sz="2950" dirty="0">
                <a:solidFill>
                  <a:srgbClr val="2E7787"/>
                </a:solidFill>
                <a:latin typeface="Arial"/>
                <a:cs typeface="Arial"/>
              </a:rPr>
              <a:t>οινοπνευματωδών</a:t>
            </a:r>
            <a:r>
              <a:rPr sz="2950" spc="-15" dirty="0">
                <a:solidFill>
                  <a:srgbClr val="2E7787"/>
                </a:solidFill>
                <a:latin typeface="Arial"/>
                <a:cs typeface="Arial"/>
              </a:rPr>
              <a:t> </a:t>
            </a:r>
            <a:r>
              <a:rPr sz="2950" spc="-10" dirty="0">
                <a:solidFill>
                  <a:srgbClr val="2E7787"/>
                </a:solidFill>
                <a:latin typeface="Arial"/>
                <a:cs typeface="Arial"/>
              </a:rPr>
              <a:t>ποτών</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85" dirty="0"/>
              <a:t>Μεσημβρινό</a:t>
            </a:r>
            <a:r>
              <a:rPr spc="310" dirty="0"/>
              <a:t> </a:t>
            </a:r>
            <a:r>
              <a:rPr spc="80" dirty="0"/>
              <a:t>διάλειμμα</a:t>
            </a:r>
          </a:p>
        </p:txBody>
      </p:sp>
      <p:pic>
        <p:nvPicPr>
          <p:cNvPr id="4" name="object 4"/>
          <p:cNvPicPr/>
          <p:nvPr/>
        </p:nvPicPr>
        <p:blipFill>
          <a:blip r:embed="rId2" cstate="print"/>
          <a:stretch>
            <a:fillRect/>
          </a:stretch>
        </p:blipFill>
        <p:spPr>
          <a:xfrm>
            <a:off x="1032848" y="12565"/>
            <a:ext cx="2798239" cy="1882246"/>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0954" y="4321461"/>
            <a:ext cx="16514444" cy="2465070"/>
          </a:xfrm>
          <a:prstGeom prst="rect">
            <a:avLst/>
          </a:prstGeom>
        </p:spPr>
        <p:txBody>
          <a:bodyPr vert="horz" wrap="square" lIns="0" tIns="184785" rIns="0" bIns="0" rtlCol="0">
            <a:spAutoFit/>
          </a:bodyPr>
          <a:lstStyle/>
          <a:p>
            <a:pPr marL="483234" indent="-470534">
              <a:lnSpc>
                <a:spcPct val="100000"/>
              </a:lnSpc>
              <a:spcBef>
                <a:spcPts val="1455"/>
              </a:spcBef>
              <a:buClr>
                <a:srgbClr val="2E7787"/>
              </a:buClr>
              <a:buSzPct val="120338"/>
              <a:buFont typeface="Arial"/>
              <a:buChar char="•"/>
              <a:tabLst>
                <a:tab pos="483234" algn="l"/>
              </a:tabLst>
            </a:pPr>
            <a:r>
              <a:rPr sz="2950" dirty="0">
                <a:solidFill>
                  <a:srgbClr val="2E7787"/>
                </a:solidFill>
                <a:latin typeface="Arial"/>
                <a:cs typeface="Arial"/>
              </a:rPr>
              <a:t>Ο/η</a:t>
            </a:r>
            <a:r>
              <a:rPr sz="2950" spc="-10" dirty="0">
                <a:solidFill>
                  <a:srgbClr val="2E7787"/>
                </a:solidFill>
                <a:latin typeface="Arial"/>
                <a:cs typeface="Arial"/>
              </a:rPr>
              <a:t> </a:t>
            </a:r>
            <a:r>
              <a:rPr sz="2950" dirty="0">
                <a:solidFill>
                  <a:srgbClr val="2E7787"/>
                </a:solidFill>
                <a:latin typeface="Arial"/>
                <a:cs typeface="Arial"/>
              </a:rPr>
              <a:t>Προεδρεύων</a:t>
            </a:r>
            <a:r>
              <a:rPr sz="2950" spc="-30" dirty="0">
                <a:solidFill>
                  <a:srgbClr val="2E7787"/>
                </a:solidFill>
                <a:latin typeface="Arial"/>
                <a:cs typeface="Arial"/>
              </a:rPr>
              <a:t> </a:t>
            </a:r>
            <a:r>
              <a:rPr sz="2950" dirty="0">
                <a:solidFill>
                  <a:srgbClr val="2E7787"/>
                </a:solidFill>
                <a:latin typeface="Arial"/>
                <a:cs typeface="Arial"/>
              </a:rPr>
              <a:t>ενημερώνει</a:t>
            </a:r>
            <a:r>
              <a:rPr sz="2950" spc="-35" dirty="0">
                <a:solidFill>
                  <a:srgbClr val="2E7787"/>
                </a:solidFill>
                <a:latin typeface="Arial"/>
                <a:cs typeface="Arial"/>
              </a:rPr>
              <a:t> </a:t>
            </a:r>
            <a:r>
              <a:rPr sz="2950" dirty="0">
                <a:solidFill>
                  <a:srgbClr val="2E7787"/>
                </a:solidFill>
                <a:latin typeface="Arial"/>
                <a:cs typeface="Arial"/>
              </a:rPr>
              <a:t>τον/ην</a:t>
            </a:r>
            <a:r>
              <a:rPr sz="2950" spc="-10" dirty="0">
                <a:solidFill>
                  <a:srgbClr val="2E7787"/>
                </a:solidFill>
                <a:latin typeface="Arial"/>
                <a:cs typeface="Arial"/>
              </a:rPr>
              <a:t> </a:t>
            </a:r>
            <a:r>
              <a:rPr sz="2950" dirty="0">
                <a:solidFill>
                  <a:srgbClr val="2E7787"/>
                </a:solidFill>
                <a:latin typeface="Arial"/>
                <a:cs typeface="Arial"/>
              </a:rPr>
              <a:t>Βοηθό</a:t>
            </a:r>
            <a:r>
              <a:rPr sz="2950" spc="-5" dirty="0">
                <a:solidFill>
                  <a:srgbClr val="2E7787"/>
                </a:solidFill>
                <a:latin typeface="Arial"/>
                <a:cs typeface="Arial"/>
              </a:rPr>
              <a:t> </a:t>
            </a:r>
            <a:r>
              <a:rPr sz="2950" dirty="0">
                <a:solidFill>
                  <a:srgbClr val="2E7787"/>
                </a:solidFill>
                <a:latin typeface="Arial"/>
                <a:cs typeface="Arial"/>
              </a:rPr>
              <a:t>Έφορο</a:t>
            </a:r>
            <a:r>
              <a:rPr sz="2950" spc="-10" dirty="0">
                <a:solidFill>
                  <a:srgbClr val="2E7787"/>
                </a:solidFill>
                <a:latin typeface="Arial"/>
                <a:cs typeface="Arial"/>
              </a:rPr>
              <a:t> </a:t>
            </a:r>
            <a:r>
              <a:rPr sz="2950" dirty="0">
                <a:solidFill>
                  <a:srgbClr val="2E7787"/>
                </a:solidFill>
                <a:latin typeface="Arial"/>
                <a:cs typeface="Arial"/>
              </a:rPr>
              <a:t>εάν</a:t>
            </a:r>
            <a:r>
              <a:rPr sz="2950" spc="-10" dirty="0">
                <a:solidFill>
                  <a:srgbClr val="2E7787"/>
                </a:solidFill>
                <a:latin typeface="Arial"/>
                <a:cs typeface="Arial"/>
              </a:rPr>
              <a:t> </a:t>
            </a:r>
            <a:r>
              <a:rPr sz="2950" dirty="0">
                <a:solidFill>
                  <a:srgbClr val="2E7787"/>
                </a:solidFill>
                <a:latin typeface="Arial"/>
                <a:cs typeface="Arial"/>
              </a:rPr>
              <a:t>θα</a:t>
            </a:r>
            <a:r>
              <a:rPr sz="2950" spc="-10" dirty="0">
                <a:solidFill>
                  <a:srgbClr val="2E7787"/>
                </a:solidFill>
                <a:latin typeface="Arial"/>
                <a:cs typeface="Arial"/>
              </a:rPr>
              <a:t> </a:t>
            </a:r>
            <a:r>
              <a:rPr sz="2950" dirty="0">
                <a:solidFill>
                  <a:srgbClr val="2E7787"/>
                </a:solidFill>
                <a:latin typeface="Arial"/>
                <a:cs typeface="Arial"/>
              </a:rPr>
              <a:t>απαιτηθεί</a:t>
            </a:r>
            <a:r>
              <a:rPr sz="2950" spc="-5" dirty="0">
                <a:solidFill>
                  <a:srgbClr val="2E7787"/>
                </a:solidFill>
                <a:latin typeface="Arial"/>
                <a:cs typeface="Arial"/>
              </a:rPr>
              <a:t> </a:t>
            </a:r>
            <a:r>
              <a:rPr sz="2950" dirty="0">
                <a:solidFill>
                  <a:srgbClr val="2E7787"/>
                </a:solidFill>
                <a:latin typeface="Arial"/>
                <a:cs typeface="Arial"/>
              </a:rPr>
              <a:t>παράταση</a:t>
            </a:r>
            <a:r>
              <a:rPr sz="2950" spc="30" dirty="0">
                <a:solidFill>
                  <a:srgbClr val="2E7787"/>
                </a:solidFill>
                <a:latin typeface="Arial"/>
                <a:cs typeface="Arial"/>
              </a:rPr>
              <a:t> </a:t>
            </a:r>
            <a:r>
              <a:rPr sz="2950" spc="-10" dirty="0">
                <a:solidFill>
                  <a:srgbClr val="2E7787"/>
                </a:solidFill>
                <a:latin typeface="Arial"/>
                <a:cs typeface="Arial"/>
              </a:rPr>
              <a:t>ψηφοφορίας</a:t>
            </a:r>
            <a:endParaRPr sz="2950">
              <a:latin typeface="Arial"/>
              <a:cs typeface="Arial"/>
            </a:endParaRPr>
          </a:p>
          <a:p>
            <a:pPr marL="483234" marR="5080" indent="-471170">
              <a:lnSpc>
                <a:spcPct val="120700"/>
              </a:lnSpc>
              <a:spcBef>
                <a:spcPts val="1485"/>
              </a:spcBef>
              <a:buSzPct val="120338"/>
              <a:buChar char="•"/>
              <a:tabLst>
                <a:tab pos="483234" algn="l"/>
              </a:tabLst>
            </a:pPr>
            <a:r>
              <a:rPr sz="2950" dirty="0">
                <a:solidFill>
                  <a:srgbClr val="2E7787"/>
                </a:solidFill>
                <a:latin typeface="Arial"/>
                <a:cs typeface="Arial"/>
              </a:rPr>
              <a:t>Σε</a:t>
            </a:r>
            <a:r>
              <a:rPr sz="2950" spc="-10" dirty="0">
                <a:solidFill>
                  <a:srgbClr val="2E7787"/>
                </a:solidFill>
                <a:latin typeface="Arial"/>
                <a:cs typeface="Arial"/>
              </a:rPr>
              <a:t> </a:t>
            </a:r>
            <a:r>
              <a:rPr sz="2950" dirty="0">
                <a:solidFill>
                  <a:srgbClr val="2E7787"/>
                </a:solidFill>
                <a:latin typeface="Arial"/>
                <a:cs typeface="Arial"/>
              </a:rPr>
              <a:t>περίπτωση</a:t>
            </a:r>
            <a:r>
              <a:rPr sz="2950" spc="-5" dirty="0">
                <a:solidFill>
                  <a:srgbClr val="2E7787"/>
                </a:solidFill>
                <a:latin typeface="Arial"/>
                <a:cs typeface="Arial"/>
              </a:rPr>
              <a:t> </a:t>
            </a:r>
            <a:r>
              <a:rPr sz="2950" dirty="0">
                <a:solidFill>
                  <a:srgbClr val="2E7787"/>
                </a:solidFill>
                <a:latin typeface="Arial"/>
                <a:cs typeface="Arial"/>
              </a:rPr>
              <a:t>που</a:t>
            </a:r>
            <a:r>
              <a:rPr sz="2950" spc="-5" dirty="0">
                <a:solidFill>
                  <a:srgbClr val="2E7787"/>
                </a:solidFill>
                <a:latin typeface="Arial"/>
                <a:cs typeface="Arial"/>
              </a:rPr>
              <a:t> </a:t>
            </a:r>
            <a:r>
              <a:rPr sz="2950" dirty="0">
                <a:solidFill>
                  <a:srgbClr val="2E7787"/>
                </a:solidFill>
                <a:latin typeface="Arial"/>
                <a:cs typeface="Arial"/>
              </a:rPr>
              <a:t>μικρός</a:t>
            </a:r>
            <a:r>
              <a:rPr sz="2950" spc="-15" dirty="0">
                <a:solidFill>
                  <a:srgbClr val="2E7787"/>
                </a:solidFill>
                <a:latin typeface="Arial"/>
                <a:cs typeface="Arial"/>
              </a:rPr>
              <a:t> </a:t>
            </a:r>
            <a:r>
              <a:rPr sz="2950" dirty="0">
                <a:solidFill>
                  <a:srgbClr val="2E7787"/>
                </a:solidFill>
                <a:latin typeface="Arial"/>
                <a:cs typeface="Arial"/>
              </a:rPr>
              <a:t>αριθμός</a:t>
            </a:r>
            <a:r>
              <a:rPr sz="2950" spc="-5" dirty="0">
                <a:solidFill>
                  <a:srgbClr val="2E7787"/>
                </a:solidFill>
                <a:latin typeface="Arial"/>
                <a:cs typeface="Arial"/>
              </a:rPr>
              <a:t> </a:t>
            </a:r>
            <a:r>
              <a:rPr sz="2950" dirty="0">
                <a:solidFill>
                  <a:srgbClr val="2E7787"/>
                </a:solidFill>
                <a:latin typeface="Arial"/>
                <a:cs typeface="Arial"/>
              </a:rPr>
              <a:t>ψηφοφόρων</a:t>
            </a:r>
            <a:r>
              <a:rPr sz="2950" spc="-30" dirty="0">
                <a:solidFill>
                  <a:srgbClr val="2E7787"/>
                </a:solidFill>
                <a:latin typeface="Arial"/>
                <a:cs typeface="Arial"/>
              </a:rPr>
              <a:t> </a:t>
            </a:r>
            <a:r>
              <a:rPr sz="2950" dirty="0">
                <a:solidFill>
                  <a:srgbClr val="2E7787"/>
                </a:solidFill>
                <a:latin typeface="Arial"/>
                <a:cs typeface="Arial"/>
              </a:rPr>
              <a:t>βρίσκεται</a:t>
            </a:r>
            <a:r>
              <a:rPr sz="2950" spc="-5" dirty="0">
                <a:solidFill>
                  <a:srgbClr val="2E7787"/>
                </a:solidFill>
                <a:latin typeface="Arial"/>
                <a:cs typeface="Arial"/>
              </a:rPr>
              <a:t> </a:t>
            </a:r>
            <a:r>
              <a:rPr sz="2950" dirty="0">
                <a:solidFill>
                  <a:srgbClr val="2E7787"/>
                </a:solidFill>
                <a:latin typeface="Arial"/>
                <a:cs typeface="Arial"/>
              </a:rPr>
              <a:t>εκτός</a:t>
            </a:r>
            <a:r>
              <a:rPr sz="2950" spc="-25" dirty="0">
                <a:solidFill>
                  <a:srgbClr val="2E7787"/>
                </a:solidFill>
                <a:latin typeface="Arial"/>
                <a:cs typeface="Arial"/>
              </a:rPr>
              <a:t> </a:t>
            </a:r>
            <a:r>
              <a:rPr sz="2950" dirty="0">
                <a:solidFill>
                  <a:srgbClr val="2E7787"/>
                </a:solidFill>
                <a:latin typeface="Arial"/>
                <a:cs typeface="Arial"/>
              </a:rPr>
              <a:t>του εκλογικού</a:t>
            </a:r>
            <a:r>
              <a:rPr sz="2950" spc="-20" dirty="0">
                <a:solidFill>
                  <a:srgbClr val="2E7787"/>
                </a:solidFill>
                <a:latin typeface="Arial"/>
                <a:cs typeface="Arial"/>
              </a:rPr>
              <a:t> </a:t>
            </a:r>
            <a:r>
              <a:rPr sz="2950" dirty="0">
                <a:solidFill>
                  <a:srgbClr val="2E7787"/>
                </a:solidFill>
                <a:latin typeface="Arial"/>
                <a:cs typeface="Arial"/>
              </a:rPr>
              <a:t>κέντρου,</a:t>
            </a:r>
            <a:r>
              <a:rPr sz="2950" spc="-5" dirty="0">
                <a:solidFill>
                  <a:srgbClr val="2E7787"/>
                </a:solidFill>
                <a:latin typeface="Arial"/>
                <a:cs typeface="Arial"/>
              </a:rPr>
              <a:t> </a:t>
            </a:r>
            <a:r>
              <a:rPr sz="2950" spc="-10" dirty="0">
                <a:solidFill>
                  <a:srgbClr val="2E7787"/>
                </a:solidFill>
                <a:latin typeface="Arial"/>
                <a:cs typeface="Arial"/>
              </a:rPr>
              <a:t>αυτοί/ες </a:t>
            </a:r>
            <a:r>
              <a:rPr sz="2950" dirty="0">
                <a:solidFill>
                  <a:srgbClr val="2E7787"/>
                </a:solidFill>
                <a:latin typeface="Arial"/>
                <a:cs typeface="Arial"/>
              </a:rPr>
              <a:t>εισέρχονται</a:t>
            </a:r>
            <a:r>
              <a:rPr sz="2950" spc="-20" dirty="0">
                <a:solidFill>
                  <a:srgbClr val="2E7787"/>
                </a:solidFill>
                <a:latin typeface="Arial"/>
                <a:cs typeface="Arial"/>
              </a:rPr>
              <a:t> </a:t>
            </a:r>
            <a:r>
              <a:rPr sz="2950" dirty="0">
                <a:solidFill>
                  <a:srgbClr val="2E7787"/>
                </a:solidFill>
                <a:latin typeface="Arial"/>
                <a:cs typeface="Arial"/>
              </a:rPr>
              <a:t>εντός</a:t>
            </a:r>
            <a:r>
              <a:rPr sz="2950" spc="-15" dirty="0">
                <a:solidFill>
                  <a:srgbClr val="2E7787"/>
                </a:solidFill>
                <a:latin typeface="Arial"/>
                <a:cs typeface="Arial"/>
              </a:rPr>
              <a:t> </a:t>
            </a:r>
            <a:r>
              <a:rPr sz="2950" dirty="0">
                <a:solidFill>
                  <a:srgbClr val="2E7787"/>
                </a:solidFill>
                <a:latin typeface="Arial"/>
                <a:cs typeface="Arial"/>
              </a:rPr>
              <a:t>του</a:t>
            </a:r>
            <a:r>
              <a:rPr sz="2950" spc="-5" dirty="0">
                <a:solidFill>
                  <a:srgbClr val="2E7787"/>
                </a:solidFill>
                <a:latin typeface="Arial"/>
                <a:cs typeface="Arial"/>
              </a:rPr>
              <a:t> </a:t>
            </a:r>
            <a:r>
              <a:rPr sz="2950" dirty="0">
                <a:solidFill>
                  <a:srgbClr val="2E7787"/>
                </a:solidFill>
                <a:latin typeface="Arial"/>
                <a:cs typeface="Arial"/>
              </a:rPr>
              <a:t>κέντρου,</a:t>
            </a:r>
            <a:r>
              <a:rPr sz="2950" spc="-5" dirty="0">
                <a:solidFill>
                  <a:srgbClr val="2E7787"/>
                </a:solidFill>
                <a:latin typeface="Arial"/>
                <a:cs typeface="Arial"/>
              </a:rPr>
              <a:t> </a:t>
            </a:r>
            <a:r>
              <a:rPr sz="2950" dirty="0">
                <a:solidFill>
                  <a:srgbClr val="2E7787"/>
                </a:solidFill>
                <a:latin typeface="Arial"/>
                <a:cs typeface="Arial"/>
              </a:rPr>
              <a:t>η</a:t>
            </a:r>
            <a:r>
              <a:rPr sz="2950" spc="-5" dirty="0">
                <a:solidFill>
                  <a:srgbClr val="2E7787"/>
                </a:solidFill>
                <a:latin typeface="Arial"/>
                <a:cs typeface="Arial"/>
              </a:rPr>
              <a:t> </a:t>
            </a:r>
            <a:r>
              <a:rPr sz="2950" dirty="0">
                <a:solidFill>
                  <a:srgbClr val="2E7787"/>
                </a:solidFill>
                <a:latin typeface="Arial"/>
                <a:cs typeface="Arial"/>
              </a:rPr>
              <a:t>πόρτα</a:t>
            </a:r>
            <a:r>
              <a:rPr sz="2950" spc="-5" dirty="0">
                <a:solidFill>
                  <a:srgbClr val="2E7787"/>
                </a:solidFill>
                <a:latin typeface="Arial"/>
                <a:cs typeface="Arial"/>
              </a:rPr>
              <a:t> </a:t>
            </a:r>
            <a:r>
              <a:rPr sz="2950" dirty="0">
                <a:solidFill>
                  <a:srgbClr val="2E7787"/>
                </a:solidFill>
                <a:latin typeface="Arial"/>
                <a:cs typeface="Arial"/>
              </a:rPr>
              <a:t>κλείνει,</a:t>
            </a:r>
            <a:r>
              <a:rPr sz="2950" spc="-20" dirty="0">
                <a:solidFill>
                  <a:srgbClr val="2E7787"/>
                </a:solidFill>
                <a:latin typeface="Arial"/>
                <a:cs typeface="Arial"/>
              </a:rPr>
              <a:t> </a:t>
            </a:r>
            <a:r>
              <a:rPr sz="2950" dirty="0">
                <a:solidFill>
                  <a:srgbClr val="2E7787"/>
                </a:solidFill>
                <a:latin typeface="Arial"/>
                <a:cs typeface="Arial"/>
              </a:rPr>
              <a:t>τους</a:t>
            </a:r>
            <a:r>
              <a:rPr sz="2950" spc="5" dirty="0">
                <a:solidFill>
                  <a:srgbClr val="2E7787"/>
                </a:solidFill>
                <a:latin typeface="Arial"/>
                <a:cs typeface="Arial"/>
              </a:rPr>
              <a:t> </a:t>
            </a:r>
            <a:r>
              <a:rPr sz="2950" dirty="0">
                <a:solidFill>
                  <a:srgbClr val="2E7787"/>
                </a:solidFill>
                <a:latin typeface="Arial"/>
                <a:cs typeface="Arial"/>
              </a:rPr>
              <a:t>επιτρέπεται</a:t>
            </a:r>
            <a:r>
              <a:rPr sz="2950" spc="-30" dirty="0">
                <a:solidFill>
                  <a:srgbClr val="2E7787"/>
                </a:solidFill>
                <a:latin typeface="Arial"/>
                <a:cs typeface="Arial"/>
              </a:rPr>
              <a:t> </a:t>
            </a:r>
            <a:r>
              <a:rPr sz="2950" dirty="0">
                <a:solidFill>
                  <a:srgbClr val="2E7787"/>
                </a:solidFill>
                <a:latin typeface="Arial"/>
                <a:cs typeface="Arial"/>
              </a:rPr>
              <a:t>να</a:t>
            </a:r>
            <a:r>
              <a:rPr sz="2950" spc="5" dirty="0">
                <a:solidFill>
                  <a:srgbClr val="2E7787"/>
                </a:solidFill>
                <a:latin typeface="Arial"/>
                <a:cs typeface="Arial"/>
              </a:rPr>
              <a:t> </a:t>
            </a:r>
            <a:r>
              <a:rPr sz="2950" dirty="0">
                <a:solidFill>
                  <a:srgbClr val="2E7787"/>
                </a:solidFill>
                <a:latin typeface="Arial"/>
                <a:cs typeface="Arial"/>
              </a:rPr>
              <a:t>ασκήσουν</a:t>
            </a:r>
            <a:r>
              <a:rPr sz="2950" spc="-5" dirty="0">
                <a:solidFill>
                  <a:srgbClr val="2E7787"/>
                </a:solidFill>
                <a:latin typeface="Arial"/>
                <a:cs typeface="Arial"/>
              </a:rPr>
              <a:t> </a:t>
            </a:r>
            <a:r>
              <a:rPr sz="2950" dirty="0">
                <a:solidFill>
                  <a:srgbClr val="2E7787"/>
                </a:solidFill>
                <a:latin typeface="Arial"/>
                <a:cs typeface="Arial"/>
              </a:rPr>
              <a:t>το</a:t>
            </a:r>
            <a:r>
              <a:rPr sz="2950" spc="-5" dirty="0">
                <a:solidFill>
                  <a:srgbClr val="2E7787"/>
                </a:solidFill>
                <a:latin typeface="Arial"/>
                <a:cs typeface="Arial"/>
              </a:rPr>
              <a:t> </a:t>
            </a:r>
            <a:r>
              <a:rPr sz="2950" dirty="0">
                <a:solidFill>
                  <a:srgbClr val="2E7787"/>
                </a:solidFill>
                <a:latin typeface="Arial"/>
                <a:cs typeface="Arial"/>
              </a:rPr>
              <a:t>εκλογικό</a:t>
            </a:r>
            <a:r>
              <a:rPr sz="2950" spc="-25" dirty="0">
                <a:solidFill>
                  <a:srgbClr val="2E7787"/>
                </a:solidFill>
                <a:latin typeface="Arial"/>
                <a:cs typeface="Arial"/>
              </a:rPr>
              <a:t> </a:t>
            </a:r>
            <a:r>
              <a:rPr sz="2950" spc="-20" dirty="0">
                <a:solidFill>
                  <a:srgbClr val="2E7787"/>
                </a:solidFill>
                <a:latin typeface="Arial"/>
                <a:cs typeface="Arial"/>
              </a:rPr>
              <a:t>τους </a:t>
            </a:r>
            <a:r>
              <a:rPr sz="2950" dirty="0">
                <a:solidFill>
                  <a:srgbClr val="2E7787"/>
                </a:solidFill>
                <a:latin typeface="Arial"/>
                <a:cs typeface="Arial"/>
              </a:rPr>
              <a:t>δικαίωμα</a:t>
            </a:r>
            <a:r>
              <a:rPr sz="2950" spc="-10" dirty="0">
                <a:solidFill>
                  <a:srgbClr val="2E7787"/>
                </a:solidFill>
                <a:latin typeface="Arial"/>
                <a:cs typeface="Arial"/>
              </a:rPr>
              <a:t> </a:t>
            </a:r>
            <a:r>
              <a:rPr sz="2950" dirty="0">
                <a:solidFill>
                  <a:srgbClr val="2E7787"/>
                </a:solidFill>
                <a:latin typeface="Arial"/>
                <a:cs typeface="Arial"/>
              </a:rPr>
              <a:t>και</a:t>
            </a:r>
            <a:r>
              <a:rPr sz="2950" spc="-15" dirty="0">
                <a:solidFill>
                  <a:srgbClr val="2E7787"/>
                </a:solidFill>
                <a:latin typeface="Arial"/>
                <a:cs typeface="Arial"/>
              </a:rPr>
              <a:t> </a:t>
            </a:r>
            <a:r>
              <a:rPr sz="2950" spc="-10" dirty="0">
                <a:solidFill>
                  <a:srgbClr val="2E7787"/>
                </a:solidFill>
                <a:latin typeface="Arial"/>
                <a:cs typeface="Arial"/>
              </a:rPr>
              <a:t>αποχωρούν</a:t>
            </a:r>
            <a:endParaRPr sz="2950">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75" dirty="0"/>
              <a:t>Παράταση</a:t>
            </a:r>
            <a:r>
              <a:rPr spc="300" dirty="0"/>
              <a:t> </a:t>
            </a:r>
            <a:r>
              <a:rPr spc="75" dirty="0"/>
              <a:t>ψηφοφορίας</a:t>
            </a:r>
          </a:p>
        </p:txBody>
      </p:sp>
      <p:sp>
        <p:nvSpPr>
          <p:cNvPr id="4" name="object 4"/>
          <p:cNvSpPr txBox="1"/>
          <p:nvPr/>
        </p:nvSpPr>
        <p:spPr>
          <a:xfrm>
            <a:off x="8647141" y="3069719"/>
            <a:ext cx="2108835" cy="704215"/>
          </a:xfrm>
          <a:prstGeom prst="rect">
            <a:avLst/>
          </a:prstGeom>
        </p:spPr>
        <p:txBody>
          <a:bodyPr vert="horz" wrap="square" lIns="0" tIns="12700" rIns="0" bIns="0" rtlCol="0">
            <a:spAutoFit/>
          </a:bodyPr>
          <a:lstStyle/>
          <a:p>
            <a:pPr marL="12700">
              <a:lnSpc>
                <a:spcPct val="100000"/>
              </a:lnSpc>
              <a:spcBef>
                <a:spcPts val="100"/>
              </a:spcBef>
            </a:pPr>
            <a:r>
              <a:rPr sz="4450" b="1" dirty="0">
                <a:solidFill>
                  <a:srgbClr val="E28B18"/>
                </a:solidFill>
                <a:latin typeface="Carlito"/>
                <a:cs typeface="Carlito"/>
              </a:rPr>
              <a:t>5:55 </a:t>
            </a:r>
            <a:r>
              <a:rPr sz="4450" b="1" spc="-20" dirty="0">
                <a:solidFill>
                  <a:srgbClr val="E28B18"/>
                </a:solidFill>
                <a:latin typeface="Carlito"/>
                <a:cs typeface="Carlito"/>
              </a:rPr>
              <a:t>μ.μ.</a:t>
            </a:r>
            <a:endParaRPr sz="4450">
              <a:latin typeface="Carlito"/>
              <a:cs typeface="Carlito"/>
            </a:endParaRPr>
          </a:p>
        </p:txBody>
      </p:sp>
      <p:pic>
        <p:nvPicPr>
          <p:cNvPr id="5" name="object 5"/>
          <p:cNvPicPr/>
          <p:nvPr/>
        </p:nvPicPr>
        <p:blipFill>
          <a:blip r:embed="rId2" cstate="print"/>
          <a:stretch>
            <a:fillRect/>
          </a:stretch>
        </p:blipFill>
        <p:spPr>
          <a:xfrm>
            <a:off x="1032848" y="12565"/>
            <a:ext cx="2798239" cy="1882246"/>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375"/>
              </a:lnSpc>
            </a:pPr>
            <a:r>
              <a:rPr dirty="0"/>
              <a:t>ΥΠΟΥΡΓΕΙΟ</a:t>
            </a:r>
            <a:r>
              <a:rPr spc="-80" dirty="0"/>
              <a:t> </a:t>
            </a:r>
            <a:r>
              <a:rPr spc="-10" dirty="0"/>
              <a:t>ΕΣΩΤΕΡΙΚΩΝ</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143</TotalTime>
  <Words>7781</Words>
  <Application>Microsoft Office PowerPoint</Application>
  <PresentationFormat>Custom</PresentationFormat>
  <Paragraphs>939</Paragraphs>
  <Slides>140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140</vt:i4>
      </vt:variant>
    </vt:vector>
  </HeadingPairs>
  <TitlesOfParts>
    <vt:vector size="146" baseType="lpstr">
      <vt:lpstr>Arial</vt:lpstr>
      <vt:lpstr>Calibri</vt:lpstr>
      <vt:lpstr>Carlito</vt:lpstr>
      <vt:lpstr>Roboto Light</vt:lpstr>
      <vt:lpstr>Times New Roman</vt:lpstr>
      <vt:lpstr>Office Theme</vt:lpstr>
      <vt:lpstr>Σεμινάρια Εκπαίδευσης Προεδρευόντων Εκλογικών Κέντρων</vt:lpstr>
      <vt:lpstr>PowerPoint Presentation</vt:lpstr>
      <vt:lpstr>Νομικό πλαίσιο</vt:lpstr>
      <vt:lpstr>Νομικό πλαίσιο</vt:lpstr>
      <vt:lpstr>Αριθμητικά στοιχεία</vt:lpstr>
      <vt:lpstr>Αριθμητικά στοιχεία</vt:lpstr>
      <vt:lpstr>Είδη Εκλογικών Αναμετρήσεων</vt:lpstr>
      <vt:lpstr>Ψηφοδέλτια</vt:lpstr>
      <vt:lpstr>Ψηφοδέλτια</vt:lpstr>
      <vt:lpstr>Ψηφοδέλτια</vt:lpstr>
      <vt:lpstr>Ψηφοδέλτια</vt:lpstr>
      <vt:lpstr>Ψηφοδέλτια</vt:lpstr>
      <vt:lpstr>Σταυροί προτίμησης</vt:lpstr>
      <vt:lpstr>PowerPoint Presentation</vt:lpstr>
      <vt:lpstr>Ημερομηνίες Εκλογών</vt:lpstr>
      <vt:lpstr>Κύριες Ημερομηνίες Εκλογών</vt:lpstr>
      <vt:lpstr>Ημερομηνία διεξαγωγής ψηφοφορίας</vt:lpstr>
      <vt:lpstr>‘Ώρες διεξαγωγής ψηφοφορίας εκλογικών κέντρων στην Κύπρο</vt:lpstr>
      <vt:lpstr>Ώρες διεξαγωγής ψηφοφορίας στο εξωτερικό</vt:lpstr>
      <vt:lpstr>Καθοδήγηση εκλογέων για θέματα εκλογών</vt:lpstr>
      <vt:lpstr>Καθοδήγηση εκλογέων για το/α εκλογικό/α κέντρο/α στο/α οποίο/α ψηφίζουν, τις εκλογικές αναμετρήσεις για τις οποίες έχουν δικαίωμα ψήφου και τους σταυρούς προτίμησης:</vt:lpstr>
      <vt:lpstr>«Πού &amp; Tι ψηφίζω» - Πηγές Πληροφόρησης</vt:lpstr>
      <vt:lpstr>«Πού ψηφίζω» - Πηγές Πληροφόρησης</vt:lpstr>
      <vt:lpstr>Στελέχωση εκλογικών κέντρων</vt:lpstr>
      <vt:lpstr>PowerPoint Presentation</vt:lpstr>
      <vt:lpstr>Στελέχωση εκλογικών κέντρων</vt:lpstr>
      <vt:lpstr>Προετοιμασία</vt:lpstr>
      <vt:lpstr>Προετοιμασία</vt:lpstr>
      <vt:lpstr>Προετοιμασία</vt:lpstr>
      <vt:lpstr>Παραλαβή καλπών</vt:lpstr>
      <vt:lpstr>Παραλαβή καλπών – πρόγραμμα παράδοσης</vt:lpstr>
      <vt:lpstr> Σύστημα αποστολής αποτελεσμάτων</vt:lpstr>
      <vt:lpstr>Σύστημα αποστολής αποτελεσμάτων από τα εκλογικά κέντρα</vt:lpstr>
      <vt:lpstr>Σύστημα αποστολής αποτελεσμάτων από τα εκλογικά κέντρα</vt:lpstr>
      <vt:lpstr>Σύστημα αποστολής αποτελεσμάτων από τα εκλογικά κέντρα</vt:lpstr>
      <vt:lpstr>Σύστημα αποστολής αποτελεσμάτων από τα εκλογικά κέντρα</vt:lpstr>
      <vt:lpstr>Σύστημα αποστολής αποτελεσμάτων από τα εκλογικά κέντρα</vt:lpstr>
      <vt:lpstr>Σύστημα αποστολής αποτελεσμάτων από τα εκλογικά κέντρα</vt:lpstr>
      <vt:lpstr>Σύστημα αποστολής αποτελεσμάτων από τα εκλογικά κέντρα</vt:lpstr>
      <vt:lpstr>Καθήκοντα Προεδρεύοντα</vt:lpstr>
      <vt:lpstr>Καθήκοντα και ευθύνες Προεδρεύοντα</vt:lpstr>
      <vt:lpstr>Ημέρα ψηφοφορίας</vt:lpstr>
      <vt:lpstr>Ημέρα ψηφοφορίας</vt:lpstr>
      <vt:lpstr>Ημέρα ψηφοφορίας</vt:lpstr>
      <vt:lpstr>Ημέρα ψηφοφορίας</vt:lpstr>
      <vt:lpstr>Γνωστοποιήσεις / έντυπα / οδηγίες που αναρτώνται</vt:lpstr>
      <vt:lpstr>Μέχρι 6:45 π.μ.</vt:lpstr>
      <vt:lpstr>Διαδικασία ψηφοφορίας</vt:lpstr>
      <vt:lpstr>Διαδικασία ψηφοφορίας</vt:lpstr>
      <vt:lpstr>Διαδικασία ψηφοφορίας</vt:lpstr>
      <vt:lpstr>Διαδικασία ψηφοφορίας</vt:lpstr>
      <vt:lpstr>Διαδικασία ψηφοφορίας</vt:lpstr>
      <vt:lpstr>Εκλογικοί κατάλογοι</vt:lpstr>
      <vt:lpstr>PowerPoint Presentation</vt:lpstr>
      <vt:lpstr>PowerPoint Presentation</vt:lpstr>
      <vt:lpstr>PowerPoint Presentation</vt:lpstr>
      <vt:lpstr>Εκλογικοί κατάλογοι – Εκλογικά κέντρα ελεύθερων Κοινοτήτων</vt:lpstr>
      <vt:lpstr>Εκλογικοί κατάλογοι – Εκλογικά κέντρα κατεχόμενων Δήμων</vt:lpstr>
      <vt:lpstr>Εκλογικοί κατάλογοι – Εκλογικά κέντρα ημικατεχόμενων Δημοτικών Διαμερισμάτων</vt:lpstr>
      <vt:lpstr>Εκλογικοί κατάλογοι – Εκλογικά κέντρα κατεχόμενων Κοινοτήτων</vt:lpstr>
      <vt:lpstr>Εκλογικοί κατάλογοι – Ειδικά εκλογικά κέντρα Τ/Κ</vt:lpstr>
      <vt:lpstr>Εκλογικοί κατάλογοι – Ειδικά εκλογικά κέντρα Τ/Κ</vt:lpstr>
      <vt:lpstr>Εκλογικοί κατάλογοι – Ειδικά εκλογικά κέντρα Τ/Κ</vt:lpstr>
      <vt:lpstr>Δικαίωμα ψήφου &amp; έγγραφα άσκησης εκλογικού δικαιώματος</vt:lpstr>
      <vt:lpstr>Δικαίωμα ψήφου &amp; έγγραφα άσκησης εκλογικού δικαιώματος</vt:lpstr>
      <vt:lpstr>Δικαίωμα ψήφου &amp; έγγραφα άσκησης εκλογικού δικαιώματος</vt:lpstr>
      <vt:lpstr>Δικαίωμα ψήφου &amp; έγγραφα άσκησης εκλογικού δικαιώματος</vt:lpstr>
      <vt:lpstr>Δικαίωμα ψήφου &amp; έγγραφα άσκησης εκλογικού δικαιώματος</vt:lpstr>
      <vt:lpstr>Δικαίωμα ψήφου &amp; έγγραφα άσκησης εκλογικού δικαιώματος</vt:lpstr>
      <vt:lpstr>Δικαίωμα ψήφου &amp; έγγραφα άσκησης εκλογικού δικαιώματος</vt:lpstr>
      <vt:lpstr>Δικαίωμα ψήφου &amp; έγγραφα άσκησης εκλογικού δικαιώματος</vt:lpstr>
      <vt:lpstr>Δικαίωμα ψήφου &amp; έγγραφα άσκησης εκλογικού δικαιώματος</vt:lpstr>
      <vt:lpstr>Δικαίωμα ψήφου &amp; έγγραφα άσκησης εκλογικού δικαιώματος</vt:lpstr>
      <vt:lpstr>Έγγραφα άσκησης εκλογικού δικαιώματος</vt:lpstr>
      <vt:lpstr>Έγγραφα άσκησης εκλογικού δικαιώματος</vt:lpstr>
      <vt:lpstr>Επανέκδοση εκλογικού βιβλιαρίου</vt:lpstr>
      <vt:lpstr>Αντιπρόσωποι υποψηφίων</vt:lpstr>
      <vt:lpstr>Αντιπρόσωποι υποψηφίων</vt:lpstr>
      <vt:lpstr>Αστυνόμευση</vt:lpstr>
      <vt:lpstr>Διαδικασία ψηφοφορίας</vt:lpstr>
      <vt:lpstr>Διαδικασία ψηφοφορίας</vt:lpstr>
      <vt:lpstr>Διαδικασία ψηφοφορίας</vt:lpstr>
      <vt:lpstr>Διαδικασία ψηφοφορίας</vt:lpstr>
      <vt:lpstr>PowerPoint Presentation</vt:lpstr>
      <vt:lpstr>PowerPoint Presentation</vt:lpstr>
      <vt:lpstr>Διαδικασία ψηφοφορίας</vt:lpstr>
      <vt:lpstr>Διαδικασία ψηφοφορίας</vt:lpstr>
      <vt:lpstr>Διαδικασία ψηφοφορίας</vt:lpstr>
      <vt:lpstr>Διαδικασία ψηφοφορίας</vt:lpstr>
      <vt:lpstr>Διαδικασία ψηφοφορίας</vt:lpstr>
      <vt:lpstr>Τρόπος ψηφοφορίας τυφλών και προσώπων με φυσική αναπηρία</vt:lpstr>
      <vt:lpstr>Τρόπος ψηφοφορίας τυφλών και προσώπων με φυσική αναπηρία</vt:lpstr>
      <vt:lpstr>Τρόπος ψηφοφορίας τυφλών και προσώπων με φυσική αναπηρία</vt:lpstr>
      <vt:lpstr>Αχρήστευση ψηφοδελτίου</vt:lpstr>
      <vt:lpstr>Απαγορεύσεις</vt:lpstr>
      <vt:lpstr>PowerPoint Presentation</vt:lpstr>
      <vt:lpstr>Ενημέρωση για τον αριθμό ψηφισάντων</vt:lpstr>
      <vt:lpstr>Μεσημβρινό διάλειμμα</vt:lpstr>
      <vt:lpstr>Παράταση ψηφοφορίας</vt:lpstr>
      <vt:lpstr>Τερματισμός ψηφοφορίας</vt:lpstr>
      <vt:lpstr>Διαλογή &amp; Καταμέτρηση</vt:lpstr>
      <vt:lpstr>Διαλογή &amp; Καταμέτρηση</vt:lpstr>
      <vt:lpstr>Διαλογή &amp; Καταμέτρηση</vt:lpstr>
      <vt:lpstr>Διαλογή &amp; Καταμέτρηση</vt:lpstr>
      <vt:lpstr>Διαλογή &amp; Καταμέτρηση</vt:lpstr>
      <vt:lpstr>Διαλογή &amp; Καταμέτρηση</vt:lpstr>
      <vt:lpstr>PowerPoint Presentation</vt:lpstr>
      <vt:lpstr>PowerPoint Presentation</vt:lpstr>
      <vt:lpstr>PowerPoint Presentation</vt:lpstr>
      <vt:lpstr>PowerPoint Presentation</vt:lpstr>
      <vt:lpstr>PowerPoint Presentation</vt:lpstr>
      <vt:lpstr>Διαλογή &amp; Καταμέτρηση</vt:lpstr>
      <vt:lpstr>Διαλογή &amp; Καταμέτρηση</vt:lpstr>
      <vt:lpstr>Διαλογή &amp; Καταμέτρηση</vt:lpstr>
      <vt:lpstr>Διαλογή &amp; Καταμέτρηση</vt:lpstr>
      <vt:lpstr>Διαλογή &amp; Καταμέτρηση</vt:lpstr>
      <vt:lpstr>Διαλογή &amp; Καταμέτρηση</vt:lpstr>
      <vt:lpstr>Διαλογή &amp; Καταμέτρηση</vt:lpstr>
      <vt:lpstr>Φύλλο Καταμέτρησης Ψήφων</vt:lpstr>
      <vt:lpstr>Φύλλο Καταμέτρησης Ψήφων</vt:lpstr>
      <vt:lpstr>Διαλογή &amp; Καταμέτρηση</vt:lpstr>
      <vt:lpstr>Διαλογή &amp; Καταμέτρηση</vt:lpstr>
      <vt:lpstr>Διαλογή &amp; Καταμέτρηση</vt:lpstr>
      <vt:lpstr>Διαλογή &amp; Καταμέτρηση - Απαγορεύσεις</vt:lpstr>
      <vt:lpstr>Συμπλήρωση διαδικασίας &amp; αναχώρηση</vt:lpstr>
      <vt:lpstr>Συμπλήρωση διαδικασίας &amp; αναχώρηση</vt:lpstr>
      <vt:lpstr>Συμπλήρωση διαδικασίας &amp; αναχώρηση</vt:lpstr>
      <vt:lpstr>Συμπλήρωση διαδικασίας &amp; αναχώρηση</vt:lpstr>
      <vt:lpstr>Συμπλήρωση διαδικασίας &amp; αναχώρηση</vt:lpstr>
      <vt:lpstr>Συμπλήρωση διαδικασίας &amp; αναχώρηση</vt:lpstr>
      <vt:lpstr>Παράδοση κάλπης</vt:lpstr>
      <vt:lpstr>Παράδοση κάλπης</vt:lpstr>
      <vt:lpstr>Παράδοση κάλπης</vt:lpstr>
      <vt:lpstr>Παράδοση κάλπης</vt:lpstr>
      <vt:lpstr>Παράδοση κάλπης</vt:lpstr>
      <vt:lpstr>Οδηγίες για το χώρο παράδοσης κάλπης</vt:lpstr>
      <vt:lpstr>Οδικός χάρτης Προεδρεύοντα</vt:lpstr>
      <vt:lpstr> Επικοινωνία</vt:lpstr>
      <vt:lpstr>Γραμμή ενημέρωση Προεδρευόντων υπαλλήλων</vt:lpstr>
      <vt:lpstr>Ευχαριστούμε.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Menelaos Vassiliou</dc:creator>
  <cp:lastModifiedBy>Eleni Pashia</cp:lastModifiedBy>
  <cp:revision>17</cp:revision>
  <cp:lastPrinted>2024-06-02T10:28:19Z</cp:lastPrinted>
  <dcterms:created xsi:type="dcterms:W3CDTF">2024-05-29T04:29:51Z</dcterms:created>
  <dcterms:modified xsi:type="dcterms:W3CDTF">2024-06-02T10:29:37Z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2024-05-25T00:00:00Z</vt:filetime>
  </property>
  <property fmtid="{D5CDD505-2E9C-101B-9397-08002B2CF9AE}" pid="3" name="Creator">
    <vt:lpwstr>Microsoft® PowerPoint® 2019</vt:lpwstr>
  </property>
  <property fmtid="{D5CDD505-2E9C-101B-9397-08002B2CF9AE}" pid="4" name="LastSaved">
    <vt:filetime>2024-05-29T00:00:00Z</vt:filetime>
  </property>
  <property fmtid="{D5CDD505-2E9C-101B-9397-08002B2CF9AE}" pid="5" name="Producer">
    <vt:lpwstr>3-Heights(TM) PDF Security Shell 4.8.25.2 (http://www.pdf-tools.com)</vt:lpwstr>
  </property>
</Properties>
</file>